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27"/>
  </p:notesMasterIdLst>
  <p:sldIdLst>
    <p:sldId id="258" r:id="rId5"/>
    <p:sldId id="2147374206" r:id="rId6"/>
    <p:sldId id="2147374184" r:id="rId7"/>
    <p:sldId id="372" r:id="rId8"/>
    <p:sldId id="2147374210" r:id="rId9"/>
    <p:sldId id="2147374193" r:id="rId10"/>
    <p:sldId id="2147374204" r:id="rId11"/>
    <p:sldId id="2147374198" r:id="rId12"/>
    <p:sldId id="2147374209" r:id="rId13"/>
    <p:sldId id="2147374191" r:id="rId14"/>
    <p:sldId id="2147374196" r:id="rId15"/>
    <p:sldId id="2147374217" r:id="rId16"/>
    <p:sldId id="2147374203" r:id="rId17"/>
    <p:sldId id="2147374214" r:id="rId18"/>
    <p:sldId id="2147374216" r:id="rId19"/>
    <p:sldId id="2147374194" r:id="rId20"/>
    <p:sldId id="2147374202" r:id="rId21"/>
    <p:sldId id="2147374207" r:id="rId22"/>
    <p:sldId id="2147374208" r:id="rId23"/>
    <p:sldId id="2147374195" r:id="rId24"/>
    <p:sldId id="2147374211" r:id="rId25"/>
    <p:sldId id="2147374205" r:id="rId2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63" userDrawn="1">
          <p15:clr>
            <a:srgbClr val="A4A3A4"/>
          </p15:clr>
        </p15:guide>
        <p15:guide id="4" pos="7162" userDrawn="1">
          <p15:clr>
            <a:srgbClr val="A4A3A4"/>
          </p15:clr>
        </p15:guide>
        <p15:guide id="5" orient="horz" pos="7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485F01-455A-3F77-0267-C5FBE56621FF}" name="Mokgohlwa, Kwanele" initials="MK" userId="S::Kwanele.Mokgohlwa@rothschildandco.com::baf19a17-379a-4894-940a-2f757d4de782" providerId="AD"/>
  <p188:author id="{67D2FBE9-EF07-D757-4035-A191DE86585B}" name="Mlaoli Tonise" initials="MT" userId="S::Mlaoli.Tonise@Rothschildandco.com::5745f881-df12-45d4-ad0d-57ae4cf958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7E5A"/>
    <a:srgbClr val="A5A5A5"/>
    <a:srgbClr val="FFC000"/>
    <a:srgbClr val="5B9BD5"/>
    <a:srgbClr val="ED7D31"/>
    <a:srgbClr val="70AD47"/>
    <a:srgbClr val="E6E6E6"/>
    <a:srgbClr val="E98E09"/>
    <a:srgbClr val="E7CBBD"/>
    <a:srgbClr val="FFF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02CD04-F7BA-4943-AC0C-BDE1B7B10853}" v="22" vWet="24" dt="2024-02-22T11:53:47.848"/>
    <p1510:client id="{5557C903-4E8B-4BB8-B799-F5367B47CE27}" v="169" dt="2024-02-22T12:12:31.64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 showGuides="1">
      <p:cViewPr varScale="1">
        <p:scale>
          <a:sx n="78" d="100"/>
          <a:sy n="78" d="100"/>
        </p:scale>
        <p:origin x="850" y="43"/>
      </p:cViewPr>
      <p:guideLst>
        <p:guide orient="horz" pos="2205"/>
        <p:guide pos="3840"/>
        <p:guide pos="463"/>
        <p:guide pos="7162"/>
        <p:guide orient="horz" pos="7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74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reachbcp1fra-my.sharepoint.com/personal/john_vandenheever_rothschildandco_com/Documents/Documents/EGM%20backup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6"/>
          <c:order val="0"/>
          <c:tx>
            <c:strRef>
              <c:f>Sheet1!$B$13</c:f>
              <c:strCache>
                <c:ptCount val="1"/>
                <c:pt idx="0">
                  <c:v>Plug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Sheet1!$C$6:$G$6</c:f>
              <c:strCache>
                <c:ptCount val="5"/>
                <c:pt idx="0">
                  <c:v>Pre transaction</c:v>
                </c:pt>
                <c:pt idx="1">
                  <c:v>Glencore</c:v>
                </c:pt>
                <c:pt idx="2">
                  <c:v>ZCCM-IH repayment</c:v>
                </c:pt>
                <c:pt idx="3">
                  <c:v>Delta debt</c:v>
                </c:pt>
                <c:pt idx="4">
                  <c:v>Post transaction</c:v>
                </c:pt>
              </c:strCache>
            </c:strRef>
          </c:cat>
          <c:val>
            <c:numRef>
              <c:f>Sheet1!$C$13:$G$13</c:f>
              <c:numCache>
                <c:formatCode>#,##0</c:formatCode>
                <c:ptCount val="5"/>
                <c:pt idx="1">
                  <c:v>155.24099999999999</c:v>
                </c:pt>
                <c:pt idx="2">
                  <c:v>136.24099999999999</c:v>
                </c:pt>
                <c:pt idx="3">
                  <c:v>136.24099999999999</c:v>
                </c:pt>
                <c:pt idx="4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F4-4954-933F-8E147281E141}"/>
            </c:ext>
          </c:extLst>
        </c:ser>
        <c:ser>
          <c:idx val="0"/>
          <c:order val="1"/>
          <c:tx>
            <c:strRef>
              <c:f>Sheet1!$B$7</c:f>
              <c:strCache>
                <c:ptCount val="1"/>
                <c:pt idx="0">
                  <c:v>Glencore</c:v>
                </c:pt>
              </c:strCache>
            </c:strRef>
          </c:tx>
          <c:spPr>
            <a:solidFill>
              <a:srgbClr val="2E3E8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EF4-4954-933F-8E147281E14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EF4-4954-933F-8E147281E14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Arial"/>
                      <a:cs typeface="Arial"/>
                    </a:defRPr>
                  </a:pPr>
                  <a:endParaRPr lang="en-ZM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EF4-4954-933F-8E147281E14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F4-4954-933F-8E147281E14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F4-4954-933F-8E147281E14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F4-4954-933F-8E147281E1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Arial"/>
                    <a:cs typeface="Arial"/>
                  </a:defRPr>
                </a:pPr>
                <a:endParaRPr lang="en-ZM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2E3E80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Sheet1!$C$6:$G$6</c:f>
              <c:strCache>
                <c:ptCount val="5"/>
                <c:pt idx="0">
                  <c:v>Pre transaction</c:v>
                </c:pt>
                <c:pt idx="1">
                  <c:v>Glencore</c:v>
                </c:pt>
                <c:pt idx="2">
                  <c:v>ZCCM-IH repayment</c:v>
                </c:pt>
                <c:pt idx="3">
                  <c:v>Delta debt</c:v>
                </c:pt>
                <c:pt idx="4">
                  <c:v>Post transaction</c:v>
                </c:pt>
              </c:strCache>
            </c:strRef>
          </c:cat>
          <c:val>
            <c:numRef>
              <c:f>Sheet1!$C$7:$G$7</c:f>
              <c:numCache>
                <c:formatCode>#,##0</c:formatCode>
                <c:ptCount val="5"/>
                <c:pt idx="0">
                  <c:v>1685.854</c:v>
                </c:pt>
                <c:pt idx="1">
                  <c:v>1235.854</c:v>
                </c:pt>
                <c:pt idx="2" formatCode="General">
                  <c:v>0</c:v>
                </c:pt>
                <c:pt idx="3" formatCode="General">
                  <c:v>0</c:v>
                </c:pt>
                <c:pt idx="4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F4-4954-933F-8E147281E141}"/>
            </c:ext>
          </c:extLst>
        </c:ser>
        <c:ser>
          <c:idx val="2"/>
          <c:order val="2"/>
          <c:tx>
            <c:strRef>
              <c:f>Sheet1!$B$9</c:f>
              <c:strCache>
                <c:ptCount val="1"/>
                <c:pt idx="0">
                  <c:v>GIAG deferred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EF4-4954-933F-8E147281E1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Arial"/>
                    <a:cs typeface="Arial"/>
                  </a:defRPr>
                </a:pPr>
                <a:endParaRPr lang="en-ZM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Sheet1!$C$6:$G$6</c:f>
              <c:strCache>
                <c:ptCount val="5"/>
                <c:pt idx="0">
                  <c:v>Pre transaction</c:v>
                </c:pt>
                <c:pt idx="1">
                  <c:v>Glencore</c:v>
                </c:pt>
                <c:pt idx="2">
                  <c:v>ZCCM-IH repayment</c:v>
                </c:pt>
                <c:pt idx="3">
                  <c:v>Delta debt</c:v>
                </c:pt>
                <c:pt idx="4">
                  <c:v>Post transaction</c:v>
                </c:pt>
              </c:strCache>
            </c:strRef>
          </c:cat>
          <c:val>
            <c:numRef>
              <c:f>Sheet1!$C$9:$G$9</c:f>
              <c:numCache>
                <c:formatCode>#,##0</c:formatCode>
                <c:ptCount val="5"/>
                <c:pt idx="0">
                  <c:v>0</c:v>
                </c:pt>
                <c:pt idx="1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EF4-4954-933F-8E147281E141}"/>
            </c:ext>
          </c:extLst>
        </c:ser>
        <c:ser>
          <c:idx val="1"/>
          <c:order val="3"/>
          <c:tx>
            <c:strRef>
              <c:f>Sheet1!$B$8</c:f>
              <c:strCache>
                <c:ptCount val="1"/>
                <c:pt idx="0">
                  <c:v>Glencore LCs</c:v>
                </c:pt>
              </c:strCache>
            </c:strRef>
          </c:tx>
          <c:spPr>
            <a:solidFill>
              <a:srgbClr val="5FA1A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EF4-4954-933F-8E147281E14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EF4-4954-933F-8E147281E141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EF4-4954-933F-8E147281E14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EF4-4954-933F-8E147281E14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EF4-4954-933F-8E147281E1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Arial"/>
                    <a:cs typeface="Arial"/>
                  </a:defRPr>
                </a:pPr>
                <a:endParaRPr lang="en-ZM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5FA1AD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Sheet1!$C$6:$G$6</c:f>
              <c:strCache>
                <c:ptCount val="5"/>
                <c:pt idx="0">
                  <c:v>Pre transaction</c:v>
                </c:pt>
                <c:pt idx="1">
                  <c:v>Glencore</c:v>
                </c:pt>
                <c:pt idx="2">
                  <c:v>ZCCM-IH repayment</c:v>
                </c:pt>
                <c:pt idx="3">
                  <c:v>Delta debt</c:v>
                </c:pt>
                <c:pt idx="4">
                  <c:v>Post transaction</c:v>
                </c:pt>
              </c:strCache>
            </c:strRef>
          </c:cat>
          <c:val>
            <c:numRef>
              <c:f>Sheet1!$C$8:$G$8</c:f>
              <c:numCache>
                <c:formatCode>#,##0</c:formatCode>
                <c:ptCount val="5"/>
                <c:pt idx="0">
                  <c:v>100</c:v>
                </c:pt>
                <c:pt idx="1">
                  <c:v>400</c:v>
                </c:pt>
                <c:pt idx="2" formatCode="General">
                  <c:v>0</c:v>
                </c:pt>
                <c:pt idx="3" formatCode="General">
                  <c:v>0</c:v>
                </c:pt>
                <c:pt idx="4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EF4-4954-933F-8E147281E141}"/>
            </c:ext>
          </c:extLst>
        </c:ser>
        <c:ser>
          <c:idx val="3"/>
          <c:order val="4"/>
          <c:tx>
            <c:strRef>
              <c:f>Sheet1!$B$10</c:f>
              <c:strCache>
                <c:ptCount val="1"/>
                <c:pt idx="0">
                  <c:v>Delta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EF4-4954-933F-8E147281E14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EF4-4954-933F-8E147281E14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EF4-4954-933F-8E147281E1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Arial"/>
                    <a:cs typeface="Arial"/>
                  </a:defRPr>
                </a:pPr>
                <a:endParaRPr lang="en-ZM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3D664A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Sheet1!$C$6:$G$6</c:f>
              <c:strCache>
                <c:ptCount val="5"/>
                <c:pt idx="0">
                  <c:v>Pre transaction</c:v>
                </c:pt>
                <c:pt idx="1">
                  <c:v>Glencore</c:v>
                </c:pt>
                <c:pt idx="2">
                  <c:v>ZCCM-IH repayment</c:v>
                </c:pt>
                <c:pt idx="3">
                  <c:v>Delta debt</c:v>
                </c:pt>
                <c:pt idx="4">
                  <c:v>Post transaction</c:v>
                </c:pt>
              </c:strCache>
            </c:strRef>
          </c:cat>
          <c:val>
            <c:numRef>
              <c:f>Sheet1!$C$10:$G$10</c:f>
              <c:numCache>
                <c:formatCode>General</c:formatCode>
                <c:ptCount val="5"/>
                <c:pt idx="0" formatCode="#,##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400</c:v>
                </c:pt>
                <c:pt idx="4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EF4-4954-933F-8E147281E141}"/>
            </c:ext>
          </c:extLst>
        </c:ser>
        <c:ser>
          <c:idx val="4"/>
          <c:order val="5"/>
          <c:tx>
            <c:strRef>
              <c:f>Sheet1!$B$11</c:f>
              <c:strCache>
                <c:ptCount val="1"/>
                <c:pt idx="0">
                  <c:v>Banks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EF4-4954-933F-8E147281E14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EF4-4954-933F-8E147281E14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EF4-4954-933F-8E147281E1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Arial"/>
                    <a:cs typeface="Arial"/>
                  </a:defRPr>
                </a:pPr>
                <a:endParaRPr lang="en-ZM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A2AE66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Sheet1!$C$6:$G$6</c:f>
              <c:strCache>
                <c:ptCount val="5"/>
                <c:pt idx="0">
                  <c:v>Pre transaction</c:v>
                </c:pt>
                <c:pt idx="1">
                  <c:v>Glencore</c:v>
                </c:pt>
                <c:pt idx="2">
                  <c:v>ZCCM-IH repayment</c:v>
                </c:pt>
                <c:pt idx="3">
                  <c:v>Delta debt</c:v>
                </c:pt>
                <c:pt idx="4">
                  <c:v>Post transaction</c:v>
                </c:pt>
              </c:strCache>
            </c:strRef>
          </c:cat>
          <c:val>
            <c:numRef>
              <c:f>Sheet1!$C$11:$G$11</c:f>
              <c:numCache>
                <c:formatCode>General</c:formatCode>
                <c:ptCount val="5"/>
                <c:pt idx="0" formatCode="#,##0">
                  <c:v>48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8EF4-4954-933F-8E147281E141}"/>
            </c:ext>
          </c:extLst>
        </c:ser>
        <c:ser>
          <c:idx val="5"/>
          <c:order val="6"/>
          <c:tx>
            <c:strRef>
              <c:f>Sheet1!$B$12</c:f>
              <c:strCache>
                <c:ptCount val="1"/>
                <c:pt idx="0">
                  <c:v>ZCCM-IH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EF4-4954-933F-8E147281E141}"/>
                </c:ext>
              </c:extLst>
            </c:dLbl>
            <c:dLbl>
              <c:idx val="2"/>
              <c:layout>
                <c:manualLayout>
                  <c:x val="-9.7100279816296779E-17"/>
                  <c:y val="-2.94301466200635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EF4-4954-933F-8E147281E14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EF4-4954-933F-8E147281E1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Arial"/>
                    <a:cs typeface="Arial"/>
                  </a:defRPr>
                </a:pPr>
                <a:endParaRPr lang="en-ZM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992E63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Sheet1!$C$6:$G$6</c:f>
              <c:strCache>
                <c:ptCount val="5"/>
                <c:pt idx="0">
                  <c:v>Pre transaction</c:v>
                </c:pt>
                <c:pt idx="1">
                  <c:v>Glencore</c:v>
                </c:pt>
                <c:pt idx="2">
                  <c:v>ZCCM-IH repayment</c:v>
                </c:pt>
                <c:pt idx="3">
                  <c:v>Delta debt</c:v>
                </c:pt>
                <c:pt idx="4">
                  <c:v>Post transaction</c:v>
                </c:pt>
              </c:strCache>
            </c:strRef>
          </c:cat>
          <c:val>
            <c:numRef>
              <c:f>Sheet1!$C$12:$G$12</c:f>
              <c:numCache>
                <c:formatCode>General</c:formatCode>
                <c:ptCount val="5"/>
                <c:pt idx="0" formatCode="#,##0">
                  <c:v>107.241</c:v>
                </c:pt>
                <c:pt idx="1">
                  <c:v>0</c:v>
                </c:pt>
                <c:pt idx="2">
                  <c:v>19</c:v>
                </c:pt>
                <c:pt idx="3">
                  <c:v>0</c:v>
                </c:pt>
                <c:pt idx="4" formatCode="#,##0">
                  <c:v>88.241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8EF4-4954-933F-8E147281E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4894576"/>
        <c:axId val="1889521440"/>
      </c:barChart>
      <c:catAx>
        <c:axId val="97489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979797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Arial"/>
                <a:cs typeface="Arial"/>
              </a:defRPr>
            </a:pPr>
            <a:endParaRPr lang="en-ZM"/>
          </a:p>
        </c:txPr>
        <c:crossAx val="1889521440"/>
        <c:crosses val="autoZero"/>
        <c:auto val="1"/>
        <c:lblAlgn val="ctr"/>
        <c:lblOffset val="100"/>
        <c:noMultiLvlLbl val="0"/>
      </c:catAx>
      <c:valAx>
        <c:axId val="1889521440"/>
        <c:scaling>
          <c:orientation val="minMax"/>
          <c:max val="2000"/>
        </c:scaling>
        <c:delete val="1"/>
        <c:axPos val="l"/>
        <c:numFmt formatCode="#,##0" sourceLinked="1"/>
        <c:majorTickMark val="out"/>
        <c:minorTickMark val="none"/>
        <c:tickLblPos val="nextTo"/>
        <c:crossAx val="9748945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1200">
          <a:latin typeface="Century Gothic" panose="020B0502020202020204" pitchFamily="34" charset="0"/>
          <a:ea typeface="Arial"/>
          <a:cs typeface="Arial"/>
        </a:defRPr>
      </a:pPr>
      <a:endParaRPr lang="en-ZM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0.01111</cdr:x>
      <cdr:y>0.01852</cdr:y>
    </cdr:from>
    <cdr:to>
      <cdr:x>0.01111</cdr:x>
      <cdr:y>0.01852</cdr:y>
    </cdr:to>
    <cdr:sp macro="" textlink="">
      <cdr:nvSpPr>
        <cdr:cNvPr id="2" name="#UpSlide#ChartHasBeenCopiedWithUpSlideActive#" hidden="1">
          <a:extLst xmlns:a="http://schemas.openxmlformats.org/drawingml/2006/main">
            <a:ext uri="{FF2B5EF4-FFF2-40B4-BE49-F238E27FC236}">
              <a16:creationId xmlns:a16="http://schemas.microsoft.com/office/drawing/2014/main" id="{9262A95C-00F5-08A3-5BEC-AC1078D4ECF6}"/>
            </a:ext>
          </a:extLst>
        </cdr:cNvPr>
        <cdr:cNvSpPr/>
      </cdr:nvSpPr>
      <cdr:spPr>
        <a:xfrm xmlns:a="http://schemas.openxmlformats.org/drawingml/2006/main">
          <a:off x="50800" y="50800"/>
          <a:ext cx="0" cy="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0.0053</cdr:x>
      <cdr:y>0.01177</cdr:y>
    </cdr:from>
    <cdr:to>
      <cdr:x>0.0053</cdr:x>
      <cdr:y>0.01177</cdr:y>
    </cdr:to>
    <cdr:sp macro="" textlink="">
      <cdr:nvSpPr>
        <cdr:cNvPr id="3" name="UpSlideExportSave" descr="_EXPORT31_2_646446143788.217545_446143788.217545_json{&quot;DestinationType&quot;:&quot;Powerpoint&quot;,&quot;PowerPointDestination&quot;:{&quot;FilePath&quot;:&quot;https://reachbcp1fra.sharepoint.com/sites/1ZCC001/Shared Documents/03 Presentations/240131 EGM Presentation/240220_Project Collins_EGM Presentation_vDraft.pptx&quot;,&quot;SlideId&quot;:2147374216}}" hidden="1">
          <a:extLst xmlns:a="http://schemas.openxmlformats.org/drawingml/2006/main">
            <a:ext uri="{FF2B5EF4-FFF2-40B4-BE49-F238E27FC236}">
              <a16:creationId xmlns:a16="http://schemas.microsoft.com/office/drawing/2014/main" id="{D469BBE3-7969-33FE-EC10-B38A6D73808D}"/>
            </a:ext>
          </a:extLst>
        </cdr:cNvPr>
        <cdr:cNvSpPr/>
      </cdr:nvSpPr>
      <cdr:spPr>
        <a:xfrm xmlns:a="http://schemas.openxmlformats.org/drawingml/2006/main">
          <a:off x="50800" y="50800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15000"/>
                </a:schemeClr>
              </a:solidFill>
              <a:prstDash val="solid"/>
              <a:miter lim="800000"/>
            </a14:hiddenLine>
          </a:ext>
        </a:extLst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9237F-9BE7-3847-ABA1-ECFEA4EECD2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FCBCC-E1DF-AD4F-9B3E-7CC8A2F8F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7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FCBCC-E1DF-AD4F-9B3E-7CC8A2F8FE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ZA">
                <a:solidFill>
                  <a:sysClr val="windowText" lastClr="000000"/>
                </a:solidFill>
              </a:rPr>
              <a:t>Key highlights of the transaction</a:t>
            </a:r>
          </a:p>
          <a:p>
            <a:pPr algn="ctr"/>
            <a:endParaRPr lang="en-ZA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>
                <a:solidFill>
                  <a:sysClr val="windowText" lastClr="000000"/>
                </a:solidFill>
              </a:rPr>
              <a:t>Transaction rationale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>
                <a:solidFill>
                  <a:sysClr val="windowText" lastClr="000000"/>
                </a:solidFill>
              </a:rPr>
              <a:t>Overall timeline and historical overview of the transaction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>
                <a:solidFill>
                  <a:sysClr val="windowText" lastClr="000000"/>
                </a:solidFill>
              </a:rPr>
              <a:t>Font size 14 </a:t>
            </a:r>
          </a:p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FCBCC-E1DF-AD4F-9B3E-7CC8A2F8FE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99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ZA">
                <a:solidFill>
                  <a:sysClr val="windowText" lastClr="000000"/>
                </a:solidFill>
              </a:rPr>
              <a:t>Key highlights of the transaction</a:t>
            </a:r>
          </a:p>
          <a:p>
            <a:pPr algn="ctr"/>
            <a:endParaRPr lang="en-ZA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>
                <a:solidFill>
                  <a:sysClr val="windowText" lastClr="000000"/>
                </a:solidFill>
              </a:rPr>
              <a:t>Transaction rationale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>
                <a:solidFill>
                  <a:sysClr val="windowText" lastClr="000000"/>
                </a:solidFill>
              </a:rPr>
              <a:t>Overall timeline and historical overview of the transaction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>
                <a:solidFill>
                  <a:sysClr val="windowText" lastClr="000000"/>
                </a:solidFill>
              </a:rPr>
              <a:t>Font size 14 </a:t>
            </a:r>
          </a:p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FCBCC-E1DF-AD4F-9B3E-7CC8A2F8FE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31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ZA">
                <a:solidFill>
                  <a:sysClr val="windowText" lastClr="000000"/>
                </a:solidFill>
              </a:rPr>
              <a:t>Key highlights of the transaction</a:t>
            </a:r>
          </a:p>
          <a:p>
            <a:pPr algn="ctr"/>
            <a:endParaRPr lang="en-ZA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>
                <a:solidFill>
                  <a:sysClr val="windowText" lastClr="000000"/>
                </a:solidFill>
              </a:rPr>
              <a:t>Transaction rationale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>
                <a:solidFill>
                  <a:sysClr val="windowText" lastClr="000000"/>
                </a:solidFill>
              </a:rPr>
              <a:t>Overall timeline and historical overview of the transaction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>
                <a:solidFill>
                  <a:sysClr val="windowText" lastClr="000000"/>
                </a:solidFill>
              </a:rPr>
              <a:t>Font size 14 </a:t>
            </a:r>
          </a:p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FCBCC-E1DF-AD4F-9B3E-7CC8A2F8FE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0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FCBCC-E1DF-AD4F-9B3E-7CC8A2F8FE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66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FCBCC-E1DF-AD4F-9B3E-7CC8A2F8FE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3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A5CB-1B30-1B42-AA51-2354174E37FC}" type="datetime1">
              <a:rPr lang="en-ZA" smtClean="0"/>
              <a:t>2024/02/23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Mining SMARTLY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638F-5D0B-4395-8FEF-CD737F24B9B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830EC-9AE9-B3EC-0177-17F93594E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43"/>
          <a:stretch/>
        </p:blipFill>
        <p:spPr>
          <a:xfrm>
            <a:off x="1" y="-1525"/>
            <a:ext cx="12190338" cy="6859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5033E9-133A-639D-4067-412B444B74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0047" y="297549"/>
            <a:ext cx="2249433" cy="182766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0E5403-A168-17E2-1A25-625FE7CBB985}"/>
              </a:ext>
            </a:extLst>
          </p:cNvPr>
          <p:cNvCxnSpPr/>
          <p:nvPr userDrawn="1"/>
        </p:nvCxnSpPr>
        <p:spPr>
          <a:xfrm>
            <a:off x="838204" y="5445579"/>
            <a:ext cx="11353801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1EC386-E52D-D24C-CC63-B4F774A4732D}"/>
              </a:ext>
            </a:extLst>
          </p:cNvPr>
          <p:cNvCxnSpPr/>
          <p:nvPr userDrawn="1"/>
        </p:nvCxnSpPr>
        <p:spPr>
          <a:xfrm>
            <a:off x="838204" y="6147707"/>
            <a:ext cx="11353801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682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79E8-E1B1-0D4D-A3ED-AB43BF39DDAC}" type="datetime1">
              <a:rPr lang="en-ZA" smtClean="0"/>
              <a:t>2024/02/23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Mining SMARTLY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638F-5D0B-4395-8FEF-CD737F24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4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D368-837D-A04F-A5B2-3147B1D91AD0}" type="datetime1">
              <a:rPr lang="en-ZA" smtClean="0"/>
              <a:t>2024/02/23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Mining SMARTLY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638F-5D0B-4395-8FEF-CD737F24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00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646" y="459501"/>
            <a:ext cx="10324367" cy="321937"/>
          </a:xfrm>
        </p:spPr>
        <p:txBody>
          <a:bodyPr lIns="0">
            <a:noAutofit/>
          </a:bodyPr>
          <a:lstStyle>
            <a:lvl1pPr>
              <a:defRPr sz="3200" b="1">
                <a:solidFill>
                  <a:srgbClr val="C47E5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0940" y="6524626"/>
            <a:ext cx="4971164" cy="18074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GB"/>
              <a:t> 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9927-066A-4E42-B902-7FE3DF2732F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0F7057-A030-4733-AA0A-AD461C655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4646" y="935992"/>
            <a:ext cx="10722708" cy="287337"/>
          </a:xfrm>
        </p:spPr>
        <p:txBody>
          <a:bodyPr vert="horz" lIns="0" tIns="0" rIns="0" bIns="0" rtlCol="0" anchor="t">
            <a:noAutofit/>
          </a:bodyPr>
          <a:lstStyle>
            <a:lvl1pPr marL="0">
              <a:buNone/>
              <a:defRPr lang="en-US" sz="1600" b="0" dirty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 indent="0">
              <a:spcBef>
                <a:spcPts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20388-24E2-4B8A-85CB-59F1B98D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34646" y="1449388"/>
            <a:ext cx="10722708" cy="48586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Bold for headers: to change text level: </a:t>
            </a:r>
            <a:r>
              <a:rPr lang="en-GB" err="1"/>
              <a:t>ALT+SHIFT+right</a:t>
            </a:r>
            <a:r>
              <a:rPr lang="en-GB"/>
              <a:t> </a:t>
            </a:r>
            <a:r>
              <a:rPr lang="en-US"/>
              <a:t>arrow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FB93DFF-5BEA-AAF4-8877-6833ECDC52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992" y="305742"/>
            <a:ext cx="283164" cy="32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6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2476314-0C5A-4832-89F9-D937D3EF39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6680-667F-7743-AD01-4A1D8CD05F47}" type="datetime1">
              <a:rPr lang="en-ZA" smtClean="0"/>
              <a:t>2024/02/23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Mining SMARTLY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638F-5D0B-4395-8FEF-CD737F24B9B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D8BDF-00F1-4DBA-9511-F561B02AD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411175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572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0F94-62C0-8D4A-9128-3579C5426669}" type="datetime1">
              <a:rPr lang="en-ZA" smtClean="0"/>
              <a:t>2024/02/23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Mining SMARTLY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638F-5D0B-4395-8FEF-CD737F24B9B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85EC9E1-4BFA-8882-F1FE-7B6863BC27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354" y="305741"/>
            <a:ext cx="471802" cy="5364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A25673-934D-075D-452C-3007FAF207E2}"/>
              </a:ext>
            </a:extLst>
          </p:cNvPr>
          <p:cNvSpPr/>
          <p:nvPr userDrawn="1"/>
        </p:nvSpPr>
        <p:spPr>
          <a:xfrm>
            <a:off x="4820929" y="177681"/>
            <a:ext cx="2417911" cy="3476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rgbClr val="FF0000"/>
                </a:solidFill>
              </a:rPr>
              <a:t>Discussion draft</a:t>
            </a:r>
          </a:p>
        </p:txBody>
      </p:sp>
    </p:spTree>
    <p:extLst>
      <p:ext uri="{BB962C8B-B14F-4D97-AF65-F5344CB8AC3E}">
        <p14:creationId xmlns:p14="http://schemas.microsoft.com/office/powerpoint/2010/main" val="1201782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B9AD-A4D2-1943-87B4-5C467628E4AD}" type="datetime1">
              <a:rPr lang="en-ZA" smtClean="0"/>
              <a:t>2024/02/23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Mining SMARTLY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638F-5D0B-4395-8FEF-CD737F24B9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F684D0-A7BA-3DF1-5524-10494C8DE247}"/>
              </a:ext>
            </a:extLst>
          </p:cNvPr>
          <p:cNvSpPr/>
          <p:nvPr userDrawn="1"/>
        </p:nvSpPr>
        <p:spPr>
          <a:xfrm>
            <a:off x="4820929" y="177681"/>
            <a:ext cx="2417911" cy="3476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rgbClr val="FF0000"/>
                </a:solidFill>
              </a:rPr>
              <a:t>Discussion draft</a:t>
            </a:r>
          </a:p>
        </p:txBody>
      </p:sp>
    </p:spTree>
    <p:extLst>
      <p:ext uri="{BB962C8B-B14F-4D97-AF65-F5344CB8AC3E}">
        <p14:creationId xmlns:p14="http://schemas.microsoft.com/office/powerpoint/2010/main" val="2823361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9AB5-932F-274B-B88C-F44ED70B9FE8}" type="datetime1">
              <a:rPr lang="en-ZA" smtClean="0"/>
              <a:t>2024/02/23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Mining SMARTLY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638F-5D0B-4395-8FEF-CD737F24B9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4BEB47-E3CD-C83C-E5BC-227F6FEC3313}"/>
              </a:ext>
            </a:extLst>
          </p:cNvPr>
          <p:cNvSpPr/>
          <p:nvPr userDrawn="1"/>
        </p:nvSpPr>
        <p:spPr>
          <a:xfrm>
            <a:off x="4820929" y="177681"/>
            <a:ext cx="2417911" cy="3476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rgbClr val="FF0000"/>
                </a:solidFill>
              </a:rPr>
              <a:t>Discussion draft</a:t>
            </a:r>
          </a:p>
        </p:txBody>
      </p:sp>
    </p:spTree>
    <p:extLst>
      <p:ext uri="{BB962C8B-B14F-4D97-AF65-F5344CB8AC3E}">
        <p14:creationId xmlns:p14="http://schemas.microsoft.com/office/powerpoint/2010/main" val="1286585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D018-5CBD-E745-877A-08CFD214824C}" type="datetime1">
              <a:rPr lang="en-ZA" smtClean="0"/>
              <a:t>2024/02/23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Mining SMARTLY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638F-5D0B-4395-8FEF-CD737F24B9B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18F8A3-ED06-5DAB-067E-9774940517B7}"/>
              </a:ext>
            </a:extLst>
          </p:cNvPr>
          <p:cNvSpPr/>
          <p:nvPr userDrawn="1"/>
        </p:nvSpPr>
        <p:spPr>
          <a:xfrm>
            <a:off x="4820929" y="177681"/>
            <a:ext cx="2417911" cy="3476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rgbClr val="FF0000"/>
                </a:solidFill>
              </a:rPr>
              <a:t>Discussion draft</a:t>
            </a:r>
          </a:p>
        </p:txBody>
      </p:sp>
    </p:spTree>
    <p:extLst>
      <p:ext uri="{BB962C8B-B14F-4D97-AF65-F5344CB8AC3E}">
        <p14:creationId xmlns:p14="http://schemas.microsoft.com/office/powerpoint/2010/main" val="1368853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B73C-0906-8A4B-B207-7786650FBD7E}" type="datetime1">
              <a:rPr lang="en-ZA" smtClean="0"/>
              <a:t>2024/02/23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Mining SMARTLY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638F-5D0B-4395-8FEF-CD737F24B9B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895442-C4B6-FEDD-6C9A-AEEB6A59A373}"/>
              </a:ext>
            </a:extLst>
          </p:cNvPr>
          <p:cNvSpPr/>
          <p:nvPr userDrawn="1"/>
        </p:nvSpPr>
        <p:spPr>
          <a:xfrm>
            <a:off x="4820929" y="177681"/>
            <a:ext cx="2417911" cy="3476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rgbClr val="FF0000"/>
                </a:solidFill>
              </a:rPr>
              <a:t>Discussion draft</a:t>
            </a:r>
          </a:p>
        </p:txBody>
      </p:sp>
    </p:spTree>
    <p:extLst>
      <p:ext uri="{BB962C8B-B14F-4D97-AF65-F5344CB8AC3E}">
        <p14:creationId xmlns:p14="http://schemas.microsoft.com/office/powerpoint/2010/main" val="3629320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1F3D-ABFF-E142-B25D-7B964BD69F54}" type="datetime1">
              <a:rPr lang="en-ZA" smtClean="0"/>
              <a:t>2024/02/23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Mining SMARTLY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638F-5D0B-4395-8FEF-CD737F24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5146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383F-3720-8343-B21C-61F806812BF2}" type="datetime1">
              <a:rPr lang="en-ZA" smtClean="0"/>
              <a:t>2024/02/23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Mining SMARTLY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638F-5D0B-4395-8FEF-CD737F24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662A-D98A-0541-99A1-C8B963E54D47}" type="datetime1">
              <a:rPr lang="en-ZA" smtClean="0"/>
              <a:t>2024/02/23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Mining SMARTLY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638F-5D0B-4395-8FEF-CD737F24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0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61F3D-ABFF-E142-B25D-7B964BD69F54}" type="datetime1">
              <a:rPr lang="en-ZA" smtClean="0"/>
              <a:t>2024/02/23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Mining SMARTLY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4638F-5D0B-4395-8FEF-CD737F24B9B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F6E6F-7D26-4CC2-5F5E-A3E1ED24036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6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5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9820" y="3711573"/>
            <a:ext cx="5574030" cy="153125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Presentation on the Mopani Copper Mines Transaction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DC20CFB-9A91-741D-70CD-2F16639C5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295400" y="5595187"/>
            <a:ext cx="9144000" cy="1655762"/>
          </a:xfrm>
        </p:spPr>
        <p:txBody>
          <a:bodyPr>
            <a:normAutofit/>
          </a:bodyPr>
          <a:lstStyle/>
          <a:p>
            <a:r>
              <a:rPr lang="en-ZA" sz="1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Investing SMARTLY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55B14-C46A-0242-B396-700F9DA24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638F-5D0B-4395-8FEF-CD737F24B9B5}" type="slidenum">
              <a:rPr lang="en-US" smtClean="0"/>
              <a:t>1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06E72-5E9F-0423-51E2-90147CBF8D2A}"/>
              </a:ext>
            </a:extLst>
          </p:cNvPr>
          <p:cNvSpPr txBox="1">
            <a:spLocks/>
          </p:cNvSpPr>
          <p:nvPr/>
        </p:nvSpPr>
        <p:spPr>
          <a:xfrm>
            <a:off x="5694897" y="5595187"/>
            <a:ext cx="5658903" cy="1116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i="1" dirty="0">
                <a:ea typeface="Calibri"/>
                <a:cs typeface="Calibri"/>
              </a:rPr>
              <a:t>23</a:t>
            </a:r>
            <a:r>
              <a:rPr lang="en-US" sz="1200" i="1" baseline="30000" dirty="0">
                <a:ea typeface="Calibri"/>
                <a:cs typeface="Calibri"/>
              </a:rPr>
              <a:t>rd</a:t>
            </a:r>
            <a:r>
              <a:rPr lang="en-US" sz="1200" i="1" dirty="0">
                <a:ea typeface="Calibri"/>
                <a:cs typeface="Calibri"/>
              </a:rPr>
              <a:t> February 2024</a:t>
            </a:r>
          </a:p>
          <a:p>
            <a:pPr algn="ctr"/>
            <a:r>
              <a:rPr lang="en-US" sz="1200" i="1" dirty="0">
                <a:ea typeface="Calibri"/>
                <a:cs typeface="Calibri"/>
              </a:rPr>
              <a:t>Virtual/Mulungushi Conference Centre KK Wing, Lusaka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489645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E4FDE5-757C-CA40-B360-76FCB926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631" y="4278946"/>
            <a:ext cx="8049126" cy="816428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League Spartan" charset="0"/>
                <a:cs typeface="Poppins" pitchFamily="2" charset="77"/>
              </a:rPr>
              <a:t>ZCCM-IH VISION &amp; MISSON</a:t>
            </a:r>
            <a:br>
              <a:rPr lang="en-US" dirty="0">
                <a:ea typeface="League Spartan" charset="0"/>
                <a:cs typeface="Poppins" pitchFamily="2" charset="77"/>
              </a:rPr>
            </a:b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D83EA54-9955-5F47-84B9-CE18F588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638F-5D0B-4395-8FEF-CD737F24B9B5}" type="slidenum">
              <a:rPr lang="en-US" smtClean="0"/>
              <a:t>10</a:t>
            </a:fld>
            <a:endParaRPr lang="en-US"/>
          </a:p>
        </p:txBody>
      </p:sp>
      <p:pic>
        <p:nvPicPr>
          <p:cNvPr id="2" name="Picture 1" descr="A large metal structure with a conveyor belt&#10;&#10;Description automatically generated">
            <a:extLst>
              <a:ext uri="{FF2B5EF4-FFF2-40B4-BE49-F238E27FC236}">
                <a16:creationId xmlns:a16="http://schemas.microsoft.com/office/drawing/2014/main" id="{D0DAC61E-8891-9487-A981-237670C7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92431"/>
            <a:ext cx="12193200" cy="8093762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AC5826A-20F0-C34A-8090-6DC8A9DA91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193695"/>
              </p:ext>
            </p:extLst>
          </p:nvPr>
        </p:nvGraphicFramePr>
        <p:xfrm>
          <a:off x="1824039" y="4967360"/>
          <a:ext cx="7463657" cy="13411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1122">
                <a:tc>
                  <a:txBody>
                    <a:bodyPr/>
                    <a:lstStyle/>
                    <a:p>
                      <a:pPr algn="ctr"/>
                      <a:r>
                        <a:rPr lang="en-US" sz="4100"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21888" marR="121888" marT="45721" marB="45721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100" b="1">
                          <a:solidFill>
                            <a:schemeClr val="bg1"/>
                          </a:solidFill>
                          <a:highlight>
                            <a:srgbClr val="E98E09"/>
                          </a:highlight>
                          <a:latin typeface="Century Gothic" panose="020B0502020202020204" pitchFamily="34" charset="0"/>
                        </a:rPr>
                        <a:t>Transaction overview</a:t>
                      </a:r>
                    </a:p>
                  </a:txBody>
                  <a:tcPr marL="121888" marR="121888" marT="45721" marB="45721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E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549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8" name="Straight Connector 1027">
            <a:extLst>
              <a:ext uri="{FF2B5EF4-FFF2-40B4-BE49-F238E27FC236}">
                <a16:creationId xmlns:a16="http://schemas.microsoft.com/office/drawing/2014/main" id="{4CBF22AE-AE73-DC44-7303-48BB74CA9BCA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7104683" y="3515535"/>
            <a:ext cx="1" cy="95117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0B6C3-6400-4E01-8771-A1BEBD96E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3644" y="6340248"/>
            <a:ext cx="2228850" cy="365125"/>
          </a:xfrm>
        </p:spPr>
        <p:txBody>
          <a:bodyPr/>
          <a:lstStyle/>
          <a:p>
            <a:fld id="{355F9927-066A-4E42-B902-7FE3DF2732F9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774F86-A17A-76CF-CBD6-D42C03305E64}"/>
              </a:ext>
            </a:extLst>
          </p:cNvPr>
          <p:cNvSpPr txBox="1"/>
          <p:nvPr/>
        </p:nvSpPr>
        <p:spPr>
          <a:xfrm>
            <a:off x="734646" y="1207490"/>
            <a:ext cx="5040000" cy="35394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ZA" sz="1700" b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Pre-transaction</a:t>
            </a:r>
            <a:endParaRPr lang="en-ZA" sz="1700" b="1" baseline="3000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F680CB-4BA7-7FED-A2CD-6A68DB260CFF}"/>
              </a:ext>
            </a:extLst>
          </p:cNvPr>
          <p:cNvSpPr/>
          <p:nvPr/>
        </p:nvSpPr>
        <p:spPr>
          <a:xfrm>
            <a:off x="-1190625" y="1390651"/>
            <a:ext cx="619125" cy="619125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989B8A-73F8-0566-810D-A69F686D7785}"/>
              </a:ext>
            </a:extLst>
          </p:cNvPr>
          <p:cNvSpPr/>
          <p:nvPr/>
        </p:nvSpPr>
        <p:spPr>
          <a:xfrm>
            <a:off x="-1190625" y="2286001"/>
            <a:ext cx="619125" cy="619125"/>
          </a:xfrm>
          <a:prstGeom prst="rect">
            <a:avLst/>
          </a:prstGeom>
          <a:solidFill>
            <a:srgbClr val="A5A5A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4A0BF6-975E-9603-13D3-FDB2540A7FF7}"/>
              </a:ext>
            </a:extLst>
          </p:cNvPr>
          <p:cNvSpPr/>
          <p:nvPr/>
        </p:nvSpPr>
        <p:spPr>
          <a:xfrm>
            <a:off x="-1190625" y="3028951"/>
            <a:ext cx="619125" cy="6191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9D6D14-D53A-D6BD-CCAC-359E207AEFA0}"/>
              </a:ext>
            </a:extLst>
          </p:cNvPr>
          <p:cNvSpPr/>
          <p:nvPr/>
        </p:nvSpPr>
        <p:spPr>
          <a:xfrm>
            <a:off x="-1190625" y="3790448"/>
            <a:ext cx="619125" cy="619125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181D7D-19B2-1987-3DA8-1F49FA989154}"/>
              </a:ext>
            </a:extLst>
          </p:cNvPr>
          <p:cNvSpPr/>
          <p:nvPr/>
        </p:nvSpPr>
        <p:spPr>
          <a:xfrm>
            <a:off x="-1190625" y="4551945"/>
            <a:ext cx="619125" cy="619125"/>
          </a:xfrm>
          <a:prstGeom prst="rect">
            <a:avLst/>
          </a:prstGeom>
          <a:solidFill>
            <a:srgbClr val="70AD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E9AE0D-DF6E-401D-699E-FA9B8EADDFD3}"/>
              </a:ext>
            </a:extLst>
          </p:cNvPr>
          <p:cNvSpPr/>
          <p:nvPr/>
        </p:nvSpPr>
        <p:spPr>
          <a:xfrm>
            <a:off x="-1190625" y="5313442"/>
            <a:ext cx="619125" cy="619125"/>
          </a:xfrm>
          <a:prstGeom prst="rect">
            <a:avLst/>
          </a:prstGeom>
          <a:solidFill>
            <a:srgbClr val="C47E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CDEC7D-BD0D-D9D0-E7DA-3D77A46F74C1}"/>
              </a:ext>
            </a:extLst>
          </p:cNvPr>
          <p:cNvCxnSpPr>
            <a:cxnSpLocks/>
          </p:cNvCxnSpPr>
          <p:nvPr/>
        </p:nvCxnSpPr>
        <p:spPr>
          <a:xfrm>
            <a:off x="6074212" y="1678022"/>
            <a:ext cx="0" cy="4254545"/>
          </a:xfrm>
          <a:prstGeom prst="line">
            <a:avLst/>
          </a:prstGeom>
          <a:ln w="19050">
            <a:solidFill>
              <a:srgbClr val="A5A5A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4C333FA-8009-6DFB-5882-7D750644543B}"/>
              </a:ext>
            </a:extLst>
          </p:cNvPr>
          <p:cNvSpPr/>
          <p:nvPr/>
        </p:nvSpPr>
        <p:spPr>
          <a:xfrm>
            <a:off x="2043874" y="1629321"/>
            <a:ext cx="1565276" cy="75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t"/>
          <a:lstStyle/>
          <a:p>
            <a:pPr algn="ctr"/>
            <a:r>
              <a:rPr lang="en-ZA" sz="1700" b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ZCCM-IH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7EEE95-F584-3F83-FA1D-926897B356BB}"/>
              </a:ext>
            </a:extLst>
          </p:cNvPr>
          <p:cNvSpPr/>
          <p:nvPr/>
        </p:nvSpPr>
        <p:spPr>
          <a:xfrm>
            <a:off x="2043874" y="2720637"/>
            <a:ext cx="1565276" cy="7920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378016-FCF0-647D-7160-F78C5318E543}"/>
              </a:ext>
            </a:extLst>
          </p:cNvPr>
          <p:cNvSpPr/>
          <p:nvPr/>
        </p:nvSpPr>
        <p:spPr>
          <a:xfrm>
            <a:off x="6786128" y="1629321"/>
            <a:ext cx="1257298" cy="75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t"/>
          <a:lstStyle/>
          <a:p>
            <a:pPr algn="ctr"/>
            <a:r>
              <a:rPr lang="en-ZA" sz="17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ZCCM-IH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DF395CA-D140-EB2D-87B2-C117CF0ED742}"/>
              </a:ext>
            </a:extLst>
          </p:cNvPr>
          <p:cNvSpPr/>
          <p:nvPr/>
        </p:nvSpPr>
        <p:spPr>
          <a:xfrm>
            <a:off x="8066031" y="2812489"/>
            <a:ext cx="1565276" cy="7920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BEEEE1-0121-EED4-0345-18A4235BF40B}"/>
              </a:ext>
            </a:extLst>
          </p:cNvPr>
          <p:cNvSpPr/>
          <p:nvPr/>
        </p:nvSpPr>
        <p:spPr>
          <a:xfrm>
            <a:off x="6577658" y="4478291"/>
            <a:ext cx="1851024" cy="1352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700" b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Glencore</a:t>
            </a:r>
          </a:p>
          <a:p>
            <a:pPr algn="ctr"/>
            <a:r>
              <a:rPr lang="en-ZA" sz="170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US$1.69bn debt</a:t>
            </a:r>
            <a:r>
              <a:rPr lang="en-ZA" sz="1700" baseline="3000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ZA" sz="170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US$100m super senior</a:t>
            </a:r>
            <a:endParaRPr lang="en-ZA" sz="1700" b="1">
              <a:solidFill>
                <a:schemeClr val="tx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40D4362-A6DF-7DA4-8D27-A161ABB0A348}"/>
              </a:ext>
            </a:extLst>
          </p:cNvPr>
          <p:cNvSpPr/>
          <p:nvPr/>
        </p:nvSpPr>
        <p:spPr>
          <a:xfrm>
            <a:off x="9620445" y="1629321"/>
            <a:ext cx="1620000" cy="75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ZA" sz="17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GRZ</a:t>
            </a:r>
          </a:p>
          <a:p>
            <a:pPr algn="ctr"/>
            <a:r>
              <a:rPr lang="en-ZA" sz="16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special share</a:t>
            </a:r>
            <a:endParaRPr lang="en-ZA" sz="1700" b="1" dirty="0">
              <a:solidFill>
                <a:schemeClr val="tx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C95EF066-F460-987E-8C18-7A2200A8506D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>
          <a:xfrm rot="16200000" flipH="1">
            <a:off x="7918139" y="1881959"/>
            <a:ext cx="427168" cy="143389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A7CD1E65-8B82-8AA2-D645-784376666B2D}"/>
              </a:ext>
            </a:extLst>
          </p:cNvPr>
          <p:cNvCxnSpPr>
            <a:cxnSpLocks/>
            <a:stCxn id="34" idx="2"/>
            <a:endCxn id="32" idx="0"/>
          </p:cNvCxnSpPr>
          <p:nvPr/>
        </p:nvCxnSpPr>
        <p:spPr>
          <a:xfrm rot="5400000">
            <a:off x="9425973" y="1808017"/>
            <a:ext cx="427168" cy="15817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F2DAB949-2799-6A2F-F4CC-B246F65EF7F7}"/>
              </a:ext>
            </a:extLst>
          </p:cNvPr>
          <p:cNvCxnSpPr>
            <a:cxnSpLocks/>
            <a:stCxn id="33" idx="0"/>
            <a:endCxn id="32" idx="2"/>
          </p:cNvCxnSpPr>
          <p:nvPr/>
        </p:nvCxnSpPr>
        <p:spPr>
          <a:xfrm rot="5400000" flipH="1" flipV="1">
            <a:off x="7739018" y="3368641"/>
            <a:ext cx="873802" cy="1345499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D6198555-BF36-20C2-27E6-DD5EC9540400}"/>
              </a:ext>
            </a:extLst>
          </p:cNvPr>
          <p:cNvSpPr/>
          <p:nvPr/>
        </p:nvSpPr>
        <p:spPr>
          <a:xfrm>
            <a:off x="8215889" y="1629321"/>
            <a:ext cx="1257298" cy="75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/>
          <a:lstStyle/>
          <a:p>
            <a:pPr algn="ctr"/>
            <a:r>
              <a:rPr lang="en-ZA" sz="17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Delta</a:t>
            </a:r>
          </a:p>
          <a:p>
            <a:pPr algn="ctr"/>
            <a:r>
              <a:rPr lang="en-ZA" sz="16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(US$620m)</a:t>
            </a:r>
            <a:endParaRPr lang="en-ZA" sz="1700" b="1" dirty="0">
              <a:solidFill>
                <a:schemeClr val="tx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849AF9-9C2D-468C-315D-E4DD86BFBE95}"/>
              </a:ext>
            </a:extLst>
          </p:cNvPr>
          <p:cNvSpPr/>
          <p:nvPr/>
        </p:nvSpPr>
        <p:spPr>
          <a:xfrm>
            <a:off x="9208083" y="3721406"/>
            <a:ext cx="2121871" cy="9950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Delta</a:t>
            </a:r>
          </a:p>
          <a:p>
            <a:pPr algn="ctr"/>
            <a:r>
              <a:rPr lang="en-ZA" sz="16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US$400m loans + up to c.$88m</a:t>
            </a:r>
            <a:r>
              <a:rPr lang="en-ZA" sz="1600" baseline="300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ZA" sz="16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shareholder loans</a:t>
            </a:r>
            <a:endParaRPr lang="en-ZA" sz="1600" b="1" baseline="30000" dirty="0">
              <a:solidFill>
                <a:schemeClr val="tx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Multiplication Sign 41">
            <a:extLst>
              <a:ext uri="{FF2B5EF4-FFF2-40B4-BE49-F238E27FC236}">
                <a16:creationId xmlns:a16="http://schemas.microsoft.com/office/drawing/2014/main" id="{C84CF88A-C3DC-5797-4D39-45B94CA2F0F0}"/>
              </a:ext>
            </a:extLst>
          </p:cNvPr>
          <p:cNvSpPr/>
          <p:nvPr/>
        </p:nvSpPr>
        <p:spPr>
          <a:xfrm>
            <a:off x="6543974" y="4166912"/>
            <a:ext cx="1800000" cy="1800000"/>
          </a:xfrm>
          <a:prstGeom prst="mathMultiply">
            <a:avLst>
              <a:gd name="adj1" fmla="val 205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atin typeface="Century Gothic" panose="020B0502020202020204" pitchFamily="34" charset="0"/>
            </a:endParaRPr>
          </a:p>
        </p:txBody>
      </p:sp>
      <p:pic>
        <p:nvPicPr>
          <p:cNvPr id="1026" name="Picture 2" descr="Commercial - Mopani Copper Mines Plc">
            <a:extLst>
              <a:ext uri="{FF2B5EF4-FFF2-40B4-BE49-F238E27FC236}">
                <a16:creationId xmlns:a16="http://schemas.microsoft.com/office/drawing/2014/main" id="{C0A9F379-FFB6-7572-FB25-A887AB8A8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23" b="7346"/>
          <a:stretch/>
        </p:blipFill>
        <p:spPr bwMode="auto">
          <a:xfrm>
            <a:off x="2480664" y="2799062"/>
            <a:ext cx="657693" cy="70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ommercial - Mopani Copper Mines Plc">
            <a:extLst>
              <a:ext uri="{FF2B5EF4-FFF2-40B4-BE49-F238E27FC236}">
                <a16:creationId xmlns:a16="http://schemas.microsoft.com/office/drawing/2014/main" id="{F33DAA19-30BC-65FD-A36D-07E62BAEB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23" b="7346"/>
          <a:stretch/>
        </p:blipFill>
        <p:spPr bwMode="auto">
          <a:xfrm>
            <a:off x="8576817" y="2916534"/>
            <a:ext cx="543705" cy="58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1308CBA2-D321-DD60-0DF8-32C31C46F14B}"/>
              </a:ext>
            </a:extLst>
          </p:cNvPr>
          <p:cNvSpPr/>
          <p:nvPr/>
        </p:nvSpPr>
        <p:spPr>
          <a:xfrm>
            <a:off x="4217632" y="2822340"/>
            <a:ext cx="1334661" cy="57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700" b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Glencore offtake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778CCBD-2BE3-C6B2-9859-4EEF21C8431C}"/>
              </a:ext>
            </a:extLst>
          </p:cNvPr>
          <p:cNvSpPr/>
          <p:nvPr/>
        </p:nvSpPr>
        <p:spPr>
          <a:xfrm>
            <a:off x="9899907" y="2920699"/>
            <a:ext cx="998572" cy="57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700" b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Delta offtake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EDAE824-2C56-33E7-567D-493CC7BE5C25}"/>
              </a:ext>
            </a:extLst>
          </p:cNvPr>
          <p:cNvCxnSpPr>
            <a:cxnSpLocks/>
            <a:stCxn id="39" idx="2"/>
            <a:endCxn id="32" idx="0"/>
          </p:cNvCxnSpPr>
          <p:nvPr/>
        </p:nvCxnSpPr>
        <p:spPr>
          <a:xfrm>
            <a:off x="8844538" y="2385321"/>
            <a:ext cx="4131" cy="4271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E8103D29-11C5-435F-87FE-40F1367CA659}"/>
              </a:ext>
            </a:extLst>
          </p:cNvPr>
          <p:cNvSpPr/>
          <p:nvPr/>
        </p:nvSpPr>
        <p:spPr>
          <a:xfrm>
            <a:off x="3545918" y="6415051"/>
            <a:ext cx="4669891" cy="348254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100" b="1" i="1">
                <a:solidFill>
                  <a:schemeClr val="tx1"/>
                </a:solidFill>
                <a:latin typeface="Century Gothic" panose="020B0502020202020204" pitchFamily="34" charset="0"/>
              </a:rPr>
              <a:t>Key</a:t>
            </a:r>
            <a:r>
              <a:rPr lang="en-ZA" sz="1100" i="1">
                <a:solidFill>
                  <a:schemeClr val="tx1"/>
                </a:solidFill>
                <a:latin typeface="Century Gothic" panose="020B0502020202020204" pitchFamily="34" charset="0"/>
              </a:rPr>
              <a:t>:        Equity-like        Debt-like        Offtake        Glencore offer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8BDB475-07C5-07BC-F374-B617EB98133A}"/>
              </a:ext>
            </a:extLst>
          </p:cNvPr>
          <p:cNvSpPr/>
          <p:nvPr/>
        </p:nvSpPr>
        <p:spPr>
          <a:xfrm>
            <a:off x="4001599" y="6524230"/>
            <a:ext cx="155448" cy="1420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0C07A0F-9620-1132-F480-24C00A3EB68C}"/>
              </a:ext>
            </a:extLst>
          </p:cNvPr>
          <p:cNvSpPr/>
          <p:nvPr/>
        </p:nvSpPr>
        <p:spPr>
          <a:xfrm>
            <a:off x="4991290" y="6517791"/>
            <a:ext cx="155448" cy="1420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7A611A1-CA23-5630-79F1-E72B922DC906}"/>
              </a:ext>
            </a:extLst>
          </p:cNvPr>
          <p:cNvSpPr/>
          <p:nvPr/>
        </p:nvSpPr>
        <p:spPr>
          <a:xfrm>
            <a:off x="5891351" y="6511352"/>
            <a:ext cx="155448" cy="1420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426AABB-9EE9-2968-9C58-2F406F7E74F6}"/>
              </a:ext>
            </a:extLst>
          </p:cNvPr>
          <p:cNvSpPr/>
          <p:nvPr/>
        </p:nvSpPr>
        <p:spPr>
          <a:xfrm rot="5400000">
            <a:off x="5913244" y="1228922"/>
            <a:ext cx="321937" cy="282865"/>
          </a:xfrm>
          <a:prstGeom prst="triangl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FBC53E4-DEA7-3BDA-D03F-893B21F67961}"/>
              </a:ext>
            </a:extLst>
          </p:cNvPr>
          <p:cNvCxnSpPr>
            <a:cxnSpLocks/>
            <a:stCxn id="24" idx="3"/>
            <a:endCxn id="46" idx="1"/>
          </p:cNvCxnSpPr>
          <p:nvPr/>
        </p:nvCxnSpPr>
        <p:spPr>
          <a:xfrm flipV="1">
            <a:off x="3609150" y="3110340"/>
            <a:ext cx="608482" cy="62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1835BBE-5B0F-F194-0197-CBDEBE316395}"/>
              </a:ext>
            </a:extLst>
          </p:cNvPr>
          <p:cNvSpPr/>
          <p:nvPr/>
        </p:nvSpPr>
        <p:spPr>
          <a:xfrm>
            <a:off x="6606373" y="2920699"/>
            <a:ext cx="996621" cy="594836"/>
          </a:xfrm>
          <a:prstGeom prst="rect">
            <a:avLst/>
          </a:prstGeom>
          <a:pattFill prst="wdUpDiag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700" b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Royalty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6330412-4C11-87C7-8627-922B6601E43E}"/>
              </a:ext>
            </a:extLst>
          </p:cNvPr>
          <p:cNvSpPr/>
          <p:nvPr/>
        </p:nvSpPr>
        <p:spPr>
          <a:xfrm>
            <a:off x="6707350" y="6517045"/>
            <a:ext cx="155448" cy="142013"/>
          </a:xfrm>
          <a:prstGeom prst="rect">
            <a:avLst/>
          </a:prstGeom>
          <a:pattFill prst="wd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584A3C31-60DD-A2F6-2726-2037F371B107}"/>
              </a:ext>
            </a:extLst>
          </p:cNvPr>
          <p:cNvSpPr/>
          <p:nvPr/>
        </p:nvSpPr>
        <p:spPr>
          <a:xfrm>
            <a:off x="3083599" y="3878454"/>
            <a:ext cx="1836000" cy="892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A" sz="17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ZCCM-IH</a:t>
            </a:r>
          </a:p>
          <a:p>
            <a:pPr algn="ctr"/>
            <a:r>
              <a:rPr lang="en-ZA" sz="17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US$107m super senior</a:t>
            </a:r>
            <a:r>
              <a:rPr lang="en-ZA" sz="1700" baseline="300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ZA" sz="1700" b="1" baseline="30000" dirty="0">
              <a:solidFill>
                <a:schemeClr val="tx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35B868-955C-9A1E-1751-F49824B20155}"/>
              </a:ext>
            </a:extLst>
          </p:cNvPr>
          <p:cNvSpPr/>
          <p:nvPr/>
        </p:nvSpPr>
        <p:spPr>
          <a:xfrm>
            <a:off x="734646" y="4405285"/>
            <a:ext cx="1850400" cy="14258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A" sz="1700" b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Glencore</a:t>
            </a:r>
          </a:p>
          <a:p>
            <a:pPr algn="ctr"/>
            <a:r>
              <a:rPr lang="en-ZA" sz="170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US$1.69bn debt</a:t>
            </a:r>
            <a:r>
              <a:rPr lang="en-ZA" sz="1700" baseline="3000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ZA" sz="170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US$100m super senior</a:t>
            </a:r>
            <a:endParaRPr lang="en-ZA" sz="1700" b="1">
              <a:solidFill>
                <a:schemeClr val="tx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454A69A4-4A23-4AD6-0053-3AE3B3A40FB1}"/>
              </a:ext>
            </a:extLst>
          </p:cNvPr>
          <p:cNvCxnSpPr>
            <a:cxnSpLocks/>
            <a:stCxn id="3" idx="0"/>
            <a:endCxn id="24" idx="2"/>
          </p:cNvCxnSpPr>
          <p:nvPr/>
        </p:nvCxnSpPr>
        <p:spPr>
          <a:xfrm rot="5400000" flipH="1" flipV="1">
            <a:off x="1796855" y="3375628"/>
            <a:ext cx="892648" cy="116666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0E8A070D-CBCB-CF04-8FD1-5A87D53EA846}"/>
              </a:ext>
            </a:extLst>
          </p:cNvPr>
          <p:cNvSpPr/>
          <p:nvPr/>
        </p:nvSpPr>
        <p:spPr>
          <a:xfrm>
            <a:off x="9217549" y="4750795"/>
            <a:ext cx="2112406" cy="75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A" sz="1600" b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ZCCM-IH</a:t>
            </a:r>
          </a:p>
          <a:p>
            <a:pPr algn="ctr"/>
            <a:r>
              <a:rPr lang="en-ZA" sz="160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c.US$88m shareholder loan</a:t>
            </a:r>
            <a:endParaRPr lang="en-ZA" sz="1600" b="1">
              <a:solidFill>
                <a:schemeClr val="tx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32BE797-4259-5B05-BF0C-CADBF359CBA4}"/>
              </a:ext>
            </a:extLst>
          </p:cNvPr>
          <p:cNvCxnSpPr>
            <a:cxnSpLocks/>
            <a:stCxn id="49" idx="1"/>
            <a:endCxn id="32" idx="3"/>
          </p:cNvCxnSpPr>
          <p:nvPr/>
        </p:nvCxnSpPr>
        <p:spPr>
          <a:xfrm flipH="1" flipV="1">
            <a:off x="9631307" y="3208489"/>
            <a:ext cx="268600" cy="21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17DB519-6A2C-6235-A98A-FEE627093CFF}"/>
              </a:ext>
            </a:extLst>
          </p:cNvPr>
          <p:cNvSpPr txBox="1"/>
          <p:nvPr/>
        </p:nvSpPr>
        <p:spPr>
          <a:xfrm>
            <a:off x="2834678" y="2320329"/>
            <a:ext cx="884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160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100%</a:t>
            </a:r>
            <a:endParaRPr lang="en-ZA" sz="1600" b="1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A6CB3D9-2309-3E13-167A-F7D99FE3C200}"/>
              </a:ext>
            </a:extLst>
          </p:cNvPr>
          <p:cNvSpPr/>
          <p:nvPr/>
        </p:nvSpPr>
        <p:spPr>
          <a:xfrm>
            <a:off x="3079525" y="4921521"/>
            <a:ext cx="1836000" cy="8926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A" sz="1600" b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ZA" sz="1600" b="1" baseline="3000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ZA" sz="1600" b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party banks</a:t>
            </a:r>
          </a:p>
          <a:p>
            <a:pPr algn="ctr"/>
            <a:r>
              <a:rPr lang="en-ZA" sz="160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US$48m of credit facilities</a:t>
            </a:r>
            <a:endParaRPr lang="en-ZA" sz="1600" b="1">
              <a:solidFill>
                <a:schemeClr val="tx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29" name="Connector: Elbow 1028">
            <a:extLst>
              <a:ext uri="{FF2B5EF4-FFF2-40B4-BE49-F238E27FC236}">
                <a16:creationId xmlns:a16="http://schemas.microsoft.com/office/drawing/2014/main" id="{8517AB47-9365-0736-06E2-0241AB778A82}"/>
              </a:ext>
            </a:extLst>
          </p:cNvPr>
          <p:cNvCxnSpPr>
            <a:cxnSpLocks/>
            <a:endCxn id="45" idx="1"/>
          </p:cNvCxnSpPr>
          <p:nvPr/>
        </p:nvCxnSpPr>
        <p:spPr>
          <a:xfrm rot="16200000" flipH="1">
            <a:off x="2098820" y="4387141"/>
            <a:ext cx="1704836" cy="256574"/>
          </a:xfrm>
          <a:prstGeom prst="bentConnector2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TextBox 1031">
            <a:extLst>
              <a:ext uri="{FF2B5EF4-FFF2-40B4-BE49-F238E27FC236}">
                <a16:creationId xmlns:a16="http://schemas.microsoft.com/office/drawing/2014/main" id="{B0BA1054-806C-9F94-171C-718E0D206D83}"/>
              </a:ext>
            </a:extLst>
          </p:cNvPr>
          <p:cNvSpPr txBox="1"/>
          <p:nvPr/>
        </p:nvSpPr>
        <p:spPr>
          <a:xfrm>
            <a:off x="7199267" y="2322123"/>
            <a:ext cx="10320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160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49%</a:t>
            </a:r>
            <a:endParaRPr lang="en-ZA" sz="1600" b="1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A9A4FC3D-8B54-FDE9-2CAB-111E81CFB151}"/>
              </a:ext>
            </a:extLst>
          </p:cNvPr>
          <p:cNvSpPr txBox="1"/>
          <p:nvPr/>
        </p:nvSpPr>
        <p:spPr>
          <a:xfrm>
            <a:off x="8721250" y="2320329"/>
            <a:ext cx="7985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160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51%</a:t>
            </a:r>
            <a:endParaRPr lang="en-ZA" sz="1600" b="1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791F80B1-D91D-EA78-AA5C-6D518B521C58}"/>
              </a:ext>
            </a:extLst>
          </p:cNvPr>
          <p:cNvSpPr/>
          <p:nvPr/>
        </p:nvSpPr>
        <p:spPr>
          <a:xfrm>
            <a:off x="9217548" y="5541113"/>
            <a:ext cx="2112406" cy="75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A" sz="1600" b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ZA" sz="1600" b="1" baseline="3000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ZA" sz="1600" b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party banks</a:t>
            </a:r>
          </a:p>
          <a:p>
            <a:pPr algn="ctr"/>
            <a:r>
              <a:rPr lang="en-ZA" sz="160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US$48m of credit facilities</a:t>
            </a:r>
            <a:endParaRPr lang="en-ZA" sz="1600" b="1">
              <a:solidFill>
                <a:schemeClr val="tx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CD9C640-F73C-A3E1-6933-E2A75CD8A9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/>
              <a:t>Total debt reduced from US$1.8bn to c.US$536m </a:t>
            </a: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BD7D55E8-6077-AEF7-E9EB-5F5897841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Transaction overview</a:t>
            </a:r>
            <a:endParaRPr lang="en-ZA"/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363382DF-9F45-A223-4BA4-19B027C14527}"/>
              </a:ext>
            </a:extLst>
          </p:cNvPr>
          <p:cNvSpPr txBox="1">
            <a:spLocks/>
          </p:cNvSpPr>
          <p:nvPr/>
        </p:nvSpPr>
        <p:spPr>
          <a:xfrm>
            <a:off x="734647" y="6055866"/>
            <a:ext cx="9626554" cy="501254"/>
          </a:xfrm>
          <a:prstGeom prst="rect">
            <a:avLst/>
          </a:prstGeom>
        </p:spPr>
        <p:txBody>
          <a:bodyPr anchor="t"/>
          <a:lstStyle>
            <a:lvl1pPr marL="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000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00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□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4000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▪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72000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▫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SzPct val="75000"/>
              <a:buFont typeface="Wingdings" panose="05000000000000000000" pitchFamily="2" charset="2"/>
              <a:buChar char="n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□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</a:pPr>
            <a:r>
              <a:rPr lang="en-ZA" dirty="0">
                <a:latin typeface="Century Gothic" panose="020B0502020202020204" pitchFamily="34" charset="0"/>
              </a:rPr>
              <a:t>Notes: (1) </a:t>
            </a:r>
            <a:r>
              <a:rPr lang="en-ZA" b="0" dirty="0">
                <a:latin typeface="Century Gothic" panose="020B0502020202020204" pitchFamily="34" charset="0"/>
              </a:rPr>
              <a:t>Includes accrued interest to Glencore and to ZCCM-IH </a:t>
            </a:r>
          </a:p>
          <a:p>
            <a:pPr lvl="3" indent="0">
              <a:spcBef>
                <a:spcPts val="0"/>
              </a:spcBef>
              <a:buNone/>
            </a:pPr>
            <a:r>
              <a:rPr lang="en-ZA" dirty="0">
                <a:latin typeface="Century Gothic" panose="020B0502020202020204" pitchFamily="34" charset="0"/>
              </a:rPr>
              <a:t>  </a:t>
            </a:r>
            <a:r>
              <a:rPr lang="en-ZA" b="1" dirty="0">
                <a:latin typeface="Century Gothic" panose="020B0502020202020204" pitchFamily="34" charset="0"/>
              </a:rPr>
              <a:t>(2)</a:t>
            </a:r>
            <a:r>
              <a:rPr lang="en-ZA" dirty="0">
                <a:latin typeface="Century Gothic" panose="020B0502020202020204" pitchFamily="34" charset="0"/>
              </a:rPr>
              <a:t> </a:t>
            </a:r>
            <a:r>
              <a:rPr lang="en-ZA" b="0" dirty="0">
                <a:latin typeface="Century Gothic" panose="020B0502020202020204" pitchFamily="34" charset="0"/>
              </a:rPr>
              <a:t>To match the ZCCM-IH loan at close   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4999C9ED-F231-7761-869E-0CBEF8389F2C}"/>
              </a:ext>
            </a:extLst>
          </p:cNvPr>
          <p:cNvSpPr txBox="1"/>
          <p:nvPr/>
        </p:nvSpPr>
        <p:spPr>
          <a:xfrm>
            <a:off x="6325954" y="1207490"/>
            <a:ext cx="5040000" cy="35394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ZA" sz="17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Post-transaction</a:t>
            </a:r>
            <a:endParaRPr lang="en-ZA" sz="1700" b="1" baseline="3000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56" name="Straight Arrow Connector 1055">
            <a:extLst>
              <a:ext uri="{FF2B5EF4-FFF2-40B4-BE49-F238E27FC236}">
                <a16:creationId xmlns:a16="http://schemas.microsoft.com/office/drawing/2014/main" id="{128328CC-567C-A782-C849-383D2D964B32}"/>
              </a:ext>
            </a:extLst>
          </p:cNvPr>
          <p:cNvCxnSpPr>
            <a:stCxn id="21" idx="2"/>
            <a:endCxn id="24" idx="0"/>
          </p:cNvCxnSpPr>
          <p:nvPr/>
        </p:nvCxnSpPr>
        <p:spPr>
          <a:xfrm>
            <a:off x="2826512" y="2385321"/>
            <a:ext cx="0" cy="3353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2" name="Connector: Elbow 1061">
            <a:extLst>
              <a:ext uri="{FF2B5EF4-FFF2-40B4-BE49-F238E27FC236}">
                <a16:creationId xmlns:a16="http://schemas.microsoft.com/office/drawing/2014/main" id="{8A558D7E-18A8-EF63-4666-69BA86AB4E5B}"/>
              </a:ext>
            </a:extLst>
          </p:cNvPr>
          <p:cNvCxnSpPr>
            <a:stCxn id="40" idx="1"/>
            <a:endCxn id="32" idx="2"/>
          </p:cNvCxnSpPr>
          <p:nvPr/>
        </p:nvCxnSpPr>
        <p:spPr>
          <a:xfrm rot="10800000">
            <a:off x="8848669" y="3604489"/>
            <a:ext cx="359414" cy="614452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Connector: Elbow 1063">
            <a:extLst>
              <a:ext uri="{FF2B5EF4-FFF2-40B4-BE49-F238E27FC236}">
                <a16:creationId xmlns:a16="http://schemas.microsoft.com/office/drawing/2014/main" id="{2E74ABD7-E470-086B-214A-8DD5A2731726}"/>
              </a:ext>
            </a:extLst>
          </p:cNvPr>
          <p:cNvCxnSpPr>
            <a:stCxn id="1039" idx="1"/>
            <a:endCxn id="32" idx="2"/>
          </p:cNvCxnSpPr>
          <p:nvPr/>
        </p:nvCxnSpPr>
        <p:spPr>
          <a:xfrm rot="10800000">
            <a:off x="8848669" y="3604489"/>
            <a:ext cx="368880" cy="1524306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Connector: Elbow 1065">
            <a:extLst>
              <a:ext uri="{FF2B5EF4-FFF2-40B4-BE49-F238E27FC236}">
                <a16:creationId xmlns:a16="http://schemas.microsoft.com/office/drawing/2014/main" id="{B15B47F7-4CDD-D6E0-4E44-5D332BCF9A1A}"/>
              </a:ext>
            </a:extLst>
          </p:cNvPr>
          <p:cNvCxnSpPr>
            <a:stCxn id="1045" idx="1"/>
            <a:endCxn id="32" idx="2"/>
          </p:cNvCxnSpPr>
          <p:nvPr/>
        </p:nvCxnSpPr>
        <p:spPr>
          <a:xfrm rot="10800000">
            <a:off x="8848670" y="3604489"/>
            <a:ext cx="368879" cy="2314624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391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8A634E-C357-D3C1-DE80-B4DD85BD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D1642-D5A7-BE00-43A6-77E6652C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9927-066A-4E42-B902-7FE3DF2732F9}" type="slidenum">
              <a:rPr lang="en-GB" smtClean="0"/>
              <a:t>12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D80F18-7632-12A4-9F9A-F92BB9BEA767}"/>
              </a:ext>
            </a:extLst>
          </p:cNvPr>
          <p:cNvSpPr/>
          <p:nvPr/>
        </p:nvSpPr>
        <p:spPr>
          <a:xfrm>
            <a:off x="-1038225" y="1390651"/>
            <a:ext cx="619125" cy="619125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1260BB-2B20-1493-DEA8-83EC3A9BE75C}"/>
              </a:ext>
            </a:extLst>
          </p:cNvPr>
          <p:cNvSpPr/>
          <p:nvPr/>
        </p:nvSpPr>
        <p:spPr>
          <a:xfrm>
            <a:off x="-1038225" y="2286001"/>
            <a:ext cx="619125" cy="619125"/>
          </a:xfrm>
          <a:prstGeom prst="rect">
            <a:avLst/>
          </a:prstGeom>
          <a:solidFill>
            <a:srgbClr val="A5A5A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982ECC-C734-5382-E29F-74214E1955DA}"/>
              </a:ext>
            </a:extLst>
          </p:cNvPr>
          <p:cNvSpPr/>
          <p:nvPr/>
        </p:nvSpPr>
        <p:spPr>
          <a:xfrm>
            <a:off x="-1038225" y="3028951"/>
            <a:ext cx="619125" cy="6191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DB0D47-9814-5656-F98D-A3E90990FAC0}"/>
              </a:ext>
            </a:extLst>
          </p:cNvPr>
          <p:cNvSpPr/>
          <p:nvPr/>
        </p:nvSpPr>
        <p:spPr>
          <a:xfrm>
            <a:off x="-1038225" y="3790448"/>
            <a:ext cx="619125" cy="619125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54D261-3A3D-4280-8351-3AB71481F522}"/>
              </a:ext>
            </a:extLst>
          </p:cNvPr>
          <p:cNvSpPr/>
          <p:nvPr/>
        </p:nvSpPr>
        <p:spPr>
          <a:xfrm>
            <a:off x="-1038225" y="4551945"/>
            <a:ext cx="619125" cy="619125"/>
          </a:xfrm>
          <a:prstGeom prst="rect">
            <a:avLst/>
          </a:prstGeom>
          <a:solidFill>
            <a:srgbClr val="70AD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D0A07D-E5C6-0AF3-DB7B-4F9111FBEAAD}"/>
              </a:ext>
            </a:extLst>
          </p:cNvPr>
          <p:cNvSpPr/>
          <p:nvPr/>
        </p:nvSpPr>
        <p:spPr>
          <a:xfrm>
            <a:off x="-1038225" y="5313442"/>
            <a:ext cx="619125" cy="619125"/>
          </a:xfrm>
          <a:prstGeom prst="rect">
            <a:avLst/>
          </a:prstGeom>
          <a:solidFill>
            <a:srgbClr val="C47E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3DD829D0-61F3-9A79-31D3-4E48D80C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Settlement of Glencore debt of US$1.8bn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F123D6-F35B-CD75-7E2F-1FD7A854EE22}"/>
              </a:ext>
            </a:extLst>
          </p:cNvPr>
          <p:cNvSpPr txBox="1"/>
          <p:nvPr/>
        </p:nvSpPr>
        <p:spPr>
          <a:xfrm>
            <a:off x="734647" y="1555423"/>
            <a:ext cx="10860322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SzPct val="75000"/>
            </a:pPr>
            <a:r>
              <a:rPr lang="en-ZA" sz="2800" dirty="0">
                <a:latin typeface="Century Gothic" panose="020B0502020202020204" pitchFamily="34" charset="0"/>
              </a:rPr>
              <a:t>In lieu of Glencore writing down c. </a:t>
            </a:r>
            <a:r>
              <a:rPr lang="en-ZA" sz="2800" b="1" dirty="0">
                <a:solidFill>
                  <a:srgbClr val="C47E5A"/>
                </a:solidFill>
                <a:latin typeface="Century Gothic" panose="020B0502020202020204" pitchFamily="34" charset="0"/>
              </a:rPr>
              <a:t>US$1,236 million </a:t>
            </a:r>
            <a:r>
              <a:rPr lang="en-ZA" sz="2800" dirty="0">
                <a:latin typeface="Century Gothic" panose="020B0502020202020204" pitchFamily="34" charset="0"/>
              </a:rPr>
              <a:t>in debt, it has been agreed that Glencore will receive:</a:t>
            </a:r>
          </a:p>
          <a:p>
            <a:pPr marL="857250" lvl="1" indent="-400050">
              <a:spcBef>
                <a:spcPts val="600"/>
              </a:spcBef>
              <a:buSzPct val="75000"/>
              <a:buFont typeface="+mj-lt"/>
              <a:buAutoNum type="romanLcPeriod"/>
            </a:pPr>
            <a:r>
              <a:rPr lang="en-Z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ZA" sz="2800" b="1" dirty="0">
                <a:solidFill>
                  <a:srgbClr val="C47E5A"/>
                </a:solidFill>
                <a:latin typeface="Century Gothic" panose="020B0502020202020204" pitchFamily="34" charset="0"/>
              </a:rPr>
              <a:t>US$400 million</a:t>
            </a:r>
            <a:r>
              <a:rPr lang="en-Z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cash payment on close of the Transaction by IHC</a:t>
            </a:r>
          </a:p>
          <a:p>
            <a:pPr marL="857250" lvl="1" indent="-400050">
              <a:spcBef>
                <a:spcPts val="600"/>
              </a:spcBef>
              <a:buSzPct val="75000"/>
              <a:buFont typeface="+mj-lt"/>
              <a:buAutoNum type="romanLcPeriod"/>
            </a:pPr>
            <a:r>
              <a:rPr lang="en-ZA" sz="2800" dirty="0">
                <a:latin typeface="Century Gothic" panose="020B0502020202020204" pitchFamily="34" charset="0"/>
              </a:rPr>
              <a:t>a deferred payment of </a:t>
            </a:r>
            <a:r>
              <a:rPr lang="en-ZA" sz="2800" b="1" dirty="0">
                <a:solidFill>
                  <a:srgbClr val="C47E5A"/>
                </a:solidFill>
                <a:latin typeface="Century Gothic" panose="020B0502020202020204" pitchFamily="34" charset="0"/>
              </a:rPr>
              <a:t>$150 million </a:t>
            </a:r>
            <a:r>
              <a:rPr lang="en-ZA" sz="2800" dirty="0">
                <a:latin typeface="Century Gothic" panose="020B0502020202020204" pitchFamily="34" charset="0"/>
              </a:rPr>
              <a:t>by ZCCM-IH to be paid over 5 years</a:t>
            </a:r>
          </a:p>
          <a:p>
            <a:pPr marL="857250" lvl="1" indent="-400050">
              <a:spcBef>
                <a:spcPts val="600"/>
              </a:spcBef>
              <a:buSzPct val="75000"/>
              <a:buFont typeface="+mj-lt"/>
              <a:buAutoNum type="romanLcPeriod"/>
            </a:pPr>
            <a:r>
              <a:rPr lang="en-ZA" sz="2800" dirty="0">
                <a:latin typeface="Century Gothic" panose="020B0502020202020204" pitchFamily="34" charset="0"/>
              </a:rPr>
              <a:t>a </a:t>
            </a:r>
            <a:r>
              <a:rPr lang="en-ZA" sz="2800" b="1" dirty="0">
                <a:solidFill>
                  <a:srgbClr val="C47E5A"/>
                </a:solidFill>
                <a:latin typeface="Century Gothic" panose="020B0502020202020204" pitchFamily="34" charset="0"/>
              </a:rPr>
              <a:t>10% price differential royalty </a:t>
            </a:r>
            <a:r>
              <a:rPr lang="en-ZA" sz="2800" dirty="0">
                <a:latin typeface="Century Gothic" panose="020B0502020202020204" pitchFamily="34" charset="0"/>
              </a:rPr>
              <a:t>from Mopani only if the copper price exceeds US$12,000 per ton over the period 2027-2036</a:t>
            </a:r>
          </a:p>
        </p:txBody>
      </p:sp>
    </p:spTree>
    <p:extLst>
      <p:ext uri="{BB962C8B-B14F-4D97-AF65-F5344CB8AC3E}">
        <p14:creationId xmlns:p14="http://schemas.microsoft.com/office/powerpoint/2010/main" val="2878652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FA6791-BD7F-482C-988E-E330202AC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0B6C3-6400-4E01-8771-A1BEBD96E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9927-066A-4E42-B902-7FE3DF2732F9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A9E80E-5A32-0A9B-6482-AE5E4766D16C}"/>
              </a:ext>
            </a:extLst>
          </p:cNvPr>
          <p:cNvSpPr/>
          <p:nvPr/>
        </p:nvSpPr>
        <p:spPr>
          <a:xfrm>
            <a:off x="2236906" y="1252726"/>
            <a:ext cx="9217692" cy="24283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pPr marL="285750" indent="-285750" algn="just">
              <a:spcBef>
                <a:spcPts val="400"/>
              </a:spcBef>
              <a:spcAft>
                <a:spcPts val="400"/>
              </a:spcAft>
              <a:buSzPct val="75000"/>
              <a:buFont typeface="Wingdings" panose="05000000000000000000" pitchFamily="2" charset="2"/>
              <a:buChar char="n"/>
            </a:pPr>
            <a:r>
              <a:rPr lang="en-ZA" sz="16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US$220m is payable at closing;</a:t>
            </a:r>
          </a:p>
          <a:p>
            <a:pPr marL="742950" lvl="1" indent="-285750" algn="just">
              <a:spcBef>
                <a:spcPts val="400"/>
              </a:spcBef>
              <a:spcAft>
                <a:spcPts val="4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ZA" sz="16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US$130m already advanced via interim financing shall convert into equity</a:t>
            </a:r>
          </a:p>
          <a:p>
            <a:pPr marL="742950" lvl="1" indent="-285750" algn="just">
              <a:spcBef>
                <a:spcPts val="400"/>
              </a:spcBef>
              <a:spcAft>
                <a:spcPts val="4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ZA" sz="16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US$19m will be used to repay a portion of ZCCM-IH’s shareholder loan</a:t>
            </a:r>
          </a:p>
          <a:p>
            <a:pPr marL="742950" lvl="1" indent="-285750" algn="just">
              <a:spcBef>
                <a:spcPts val="400"/>
              </a:spcBef>
              <a:spcAft>
                <a:spcPts val="4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ZA" sz="16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remaining US$71m will be used as working capital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SzPct val="75000"/>
              <a:buFont typeface="Wingdings" panose="05000000000000000000" pitchFamily="2" charset="2"/>
              <a:buChar char="n"/>
            </a:pPr>
            <a:r>
              <a:rPr lang="en-ZA" sz="16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US$400m will be allocated towards funding MCM’s project development plan and is payable as and when the funding is required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9509A851-B230-FB1C-183A-4A8342D24FD5}"/>
              </a:ext>
            </a:extLst>
          </p:cNvPr>
          <p:cNvSpPr/>
          <p:nvPr/>
        </p:nvSpPr>
        <p:spPr>
          <a:xfrm>
            <a:off x="1077545" y="1252726"/>
            <a:ext cx="1579929" cy="2428319"/>
          </a:xfrm>
          <a:prstGeom prst="homePlate">
            <a:avLst>
              <a:gd name="adj" fmla="val 17941"/>
            </a:avLst>
          </a:prstGeom>
          <a:solidFill>
            <a:srgbClr val="C47E5A"/>
          </a:solidFill>
          <a:ln w="38100">
            <a:solidFill>
              <a:srgbClr val="9656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54000" rtlCol="0" anchor="ctr"/>
          <a:lstStyle/>
          <a:p>
            <a:pPr algn="ctr"/>
            <a:r>
              <a:rPr lang="en-ZA" b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US$620m</a:t>
            </a:r>
          </a:p>
          <a:p>
            <a:pPr algn="ctr"/>
            <a:endParaRPr lang="en-ZA" b="1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ZA" b="1" i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Equity component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DEA1CC-93E7-FDCE-6F10-89CD387249FD}"/>
              </a:ext>
            </a:extLst>
          </p:cNvPr>
          <p:cNvSpPr/>
          <p:nvPr/>
        </p:nvSpPr>
        <p:spPr>
          <a:xfrm>
            <a:off x="2215474" y="3873394"/>
            <a:ext cx="9241880" cy="243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pPr marL="285750" indent="-285750" algn="just">
              <a:spcBef>
                <a:spcPts val="400"/>
              </a:spcBef>
              <a:spcAft>
                <a:spcPts val="400"/>
              </a:spcAft>
              <a:buSzPct val="75000"/>
              <a:buFont typeface="Wingdings" panose="05000000000000000000" pitchFamily="2" charset="2"/>
              <a:buChar char="n"/>
            </a:pPr>
            <a:r>
              <a:rPr lang="en-ZA" sz="16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closing, Delta will provide MCM with a loan of US$400m which will be used to settle all existing Glencore debt (2021 transaction debt and LCs)</a:t>
            </a:r>
          </a:p>
          <a:p>
            <a:pPr marL="742950" lvl="1" indent="-285750" algn="just">
              <a:spcBef>
                <a:spcPts val="400"/>
              </a:spcBef>
              <a:spcAft>
                <a:spcPts val="4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ZA" sz="16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net result is a reduction in MCM’s debt burden by US$1.4bn</a:t>
            </a:r>
          </a:p>
          <a:p>
            <a:pPr marL="742950" lvl="1" indent="-285750" algn="just">
              <a:spcBef>
                <a:spcPts val="400"/>
              </a:spcBef>
              <a:spcAft>
                <a:spcPts val="4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ZA" sz="16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ZCCM-IH’s guarantee over Glencore’s debt is released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SzPct val="75000"/>
              <a:buFont typeface="Wingdings" panose="05000000000000000000" pitchFamily="2" charset="2"/>
              <a:buChar char="n"/>
            </a:pPr>
            <a:r>
              <a:rPr lang="en-ZA" sz="16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Further loans of up to US$88m may be made available to MCM as shareholder loans, if required, based on the future working capital requirements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E2F19DFF-B74E-926D-86D7-F0FCD45C937D}"/>
              </a:ext>
            </a:extLst>
          </p:cNvPr>
          <p:cNvSpPr/>
          <p:nvPr/>
        </p:nvSpPr>
        <p:spPr>
          <a:xfrm>
            <a:off x="1077546" y="3873394"/>
            <a:ext cx="1579928" cy="2430000"/>
          </a:xfrm>
          <a:prstGeom prst="homePlate">
            <a:avLst>
              <a:gd name="adj" fmla="val 17941"/>
            </a:avLst>
          </a:prstGeom>
          <a:solidFill>
            <a:srgbClr val="C47E5A"/>
          </a:solidFill>
          <a:ln w="38100">
            <a:solidFill>
              <a:srgbClr val="9656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54000" rtlCol="0" anchor="ctr"/>
          <a:lstStyle/>
          <a:p>
            <a:pPr algn="ctr"/>
            <a:r>
              <a:rPr lang="en-ZA" b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US$400m </a:t>
            </a:r>
          </a:p>
          <a:p>
            <a:pPr algn="ctr"/>
            <a:endParaRPr lang="en-ZA" b="1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ZA" b="1" i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Loan component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AE9C086C-F4C2-7FEC-84D0-BAED28FE4F90}"/>
              </a:ext>
            </a:extLst>
          </p:cNvPr>
          <p:cNvSpPr txBox="1">
            <a:spLocks/>
          </p:cNvSpPr>
          <p:nvPr/>
        </p:nvSpPr>
        <p:spPr>
          <a:xfrm>
            <a:off x="734646" y="459501"/>
            <a:ext cx="10324367" cy="32193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C47E5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3200" dirty="0"/>
              <a:t>Key financial terms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AEA7C0-22A4-8258-D3CB-AB7A620DC256}"/>
              </a:ext>
            </a:extLst>
          </p:cNvPr>
          <p:cNvSpPr/>
          <p:nvPr/>
        </p:nvSpPr>
        <p:spPr>
          <a:xfrm>
            <a:off x="-1038225" y="1390651"/>
            <a:ext cx="619125" cy="619125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DE9013-952A-FAB3-9C89-05C7A7E0C673}"/>
              </a:ext>
            </a:extLst>
          </p:cNvPr>
          <p:cNvSpPr/>
          <p:nvPr/>
        </p:nvSpPr>
        <p:spPr>
          <a:xfrm>
            <a:off x="-1038225" y="2286001"/>
            <a:ext cx="619125" cy="619125"/>
          </a:xfrm>
          <a:prstGeom prst="rect">
            <a:avLst/>
          </a:prstGeom>
          <a:solidFill>
            <a:srgbClr val="A5A5A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1E5A27-A36D-EC18-F6C8-55C1E581B0F1}"/>
              </a:ext>
            </a:extLst>
          </p:cNvPr>
          <p:cNvSpPr/>
          <p:nvPr/>
        </p:nvSpPr>
        <p:spPr>
          <a:xfrm>
            <a:off x="-1038225" y="3028951"/>
            <a:ext cx="619125" cy="6191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8D0A12-04EB-5E06-20BF-E7E623CD2FD0}"/>
              </a:ext>
            </a:extLst>
          </p:cNvPr>
          <p:cNvSpPr/>
          <p:nvPr/>
        </p:nvSpPr>
        <p:spPr>
          <a:xfrm>
            <a:off x="-1038225" y="3790448"/>
            <a:ext cx="619125" cy="619125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3764D1-D7DF-647E-134F-CF5A3689B746}"/>
              </a:ext>
            </a:extLst>
          </p:cNvPr>
          <p:cNvSpPr/>
          <p:nvPr/>
        </p:nvSpPr>
        <p:spPr>
          <a:xfrm>
            <a:off x="-1038225" y="4551945"/>
            <a:ext cx="619125" cy="619125"/>
          </a:xfrm>
          <a:prstGeom prst="rect">
            <a:avLst/>
          </a:prstGeom>
          <a:solidFill>
            <a:srgbClr val="70AD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968125-D618-C416-913A-B4B7D1A3EF0B}"/>
              </a:ext>
            </a:extLst>
          </p:cNvPr>
          <p:cNvSpPr/>
          <p:nvPr/>
        </p:nvSpPr>
        <p:spPr>
          <a:xfrm>
            <a:off x="-1038225" y="5313442"/>
            <a:ext cx="619125" cy="619125"/>
          </a:xfrm>
          <a:prstGeom prst="rect">
            <a:avLst/>
          </a:prstGeom>
          <a:solidFill>
            <a:srgbClr val="C47E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2081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FA6791-BD7F-482C-988E-E330202AC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0B6C3-6400-4E01-8771-A1BEBD96E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9927-066A-4E42-B902-7FE3DF2732F9}" type="slidenum">
              <a:rPr lang="en-GB" smtClean="0"/>
              <a:pPr/>
              <a:t>14</a:t>
            </a:fld>
            <a:endParaRPr lang="en-GB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EF8ECCE6-E16A-25A7-0C38-FA3C26EC1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786809"/>
              </p:ext>
            </p:extLst>
          </p:nvPr>
        </p:nvGraphicFramePr>
        <p:xfrm>
          <a:off x="1072662" y="1230922"/>
          <a:ext cx="9337429" cy="486044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676699">
                  <a:extLst>
                    <a:ext uri="{9D8B030D-6E8A-4147-A177-3AD203B41FA5}">
                      <a16:colId xmlns:a16="http://schemas.microsoft.com/office/drawing/2014/main" val="3842569656"/>
                    </a:ext>
                  </a:extLst>
                </a:gridCol>
                <a:gridCol w="2660730">
                  <a:extLst>
                    <a:ext uri="{9D8B030D-6E8A-4147-A177-3AD203B41FA5}">
                      <a16:colId xmlns:a16="http://schemas.microsoft.com/office/drawing/2014/main" val="1142836023"/>
                    </a:ext>
                  </a:extLst>
                </a:gridCol>
              </a:tblGrid>
              <a:tr h="405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800">
                          <a:latin typeface="Century Gothic" panose="020B0502020202020204" pitchFamily="34" charset="0"/>
                        </a:rPr>
                        <a:t>Description of Funding</a:t>
                      </a:r>
                    </a:p>
                  </a:txBody>
                  <a:tcPr marT="72000" marB="720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ZA" sz="1800" dirty="0">
                          <a:latin typeface="Century Gothic" panose="020B0502020202020204" pitchFamily="34" charset="0"/>
                        </a:rPr>
                        <a:t>Amount  (</a:t>
                      </a:r>
                      <a:r>
                        <a:rPr lang="en-ZA" sz="1800" dirty="0" err="1">
                          <a:latin typeface="Century Gothic" panose="020B0502020202020204" pitchFamily="34" charset="0"/>
                        </a:rPr>
                        <a:t>US$m</a:t>
                      </a:r>
                      <a:r>
                        <a:rPr lang="en-ZA" sz="1800" dirty="0"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marT="72000" marB="7200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260198"/>
                  </a:ext>
                </a:extLst>
              </a:tr>
              <a:tr h="558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Interim funding already advanced by IRH</a:t>
                      </a:r>
                    </a:p>
                  </a:txBody>
                  <a:tcPr marT="72000" marB="7200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 typeface="Arial" panose="020B0604020202020204" pitchFamily="34" charset="0"/>
                        <a:buNone/>
                      </a:pPr>
                      <a:r>
                        <a:rPr lang="en-ZA" sz="1800" b="0">
                          <a:latin typeface="Century Gothic" panose="020B0502020202020204" pitchFamily="34" charset="0"/>
                        </a:rPr>
                        <a:t>130</a:t>
                      </a:r>
                    </a:p>
                  </a:txBody>
                  <a:tcPr marT="72000" marB="72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016958"/>
                  </a:ext>
                </a:extLst>
              </a:tr>
              <a:tr h="558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Equity payable at closing</a:t>
                      </a:r>
                    </a:p>
                  </a:txBody>
                  <a:tcPr marT="72000" marB="72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 typeface="Arial" panose="020B0604020202020204" pitchFamily="34" charset="0"/>
                        <a:buNone/>
                      </a:pPr>
                      <a:r>
                        <a:rPr lang="en-ZA" sz="1800" b="0">
                          <a:latin typeface="Century Gothic" panose="020B0502020202020204" pitchFamily="34" charset="0"/>
                        </a:rPr>
                        <a:t>90</a:t>
                      </a:r>
                    </a:p>
                  </a:txBody>
                  <a:tcPr marT="72000" marB="72000" anchor="ctr"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807665"/>
                  </a:ext>
                </a:extLst>
              </a:tr>
              <a:tr h="558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Total equity at closing </a:t>
                      </a:r>
                    </a:p>
                  </a:txBody>
                  <a:tcPr marT="72000" marB="72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 typeface="Arial" panose="020B0604020202020204" pitchFamily="34" charset="0"/>
                        <a:buNone/>
                      </a:pPr>
                      <a:r>
                        <a:rPr lang="en-ZA" sz="1800" b="1">
                          <a:latin typeface="Century Gothic" panose="020B0502020202020204" pitchFamily="34" charset="0"/>
                        </a:rPr>
                        <a:t>220</a:t>
                      </a:r>
                    </a:p>
                  </a:txBody>
                  <a:tcPr marT="72000" marB="72000"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34418"/>
                  </a:ext>
                </a:extLst>
              </a:tr>
              <a:tr h="558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Equity capital for expansion projects</a:t>
                      </a:r>
                    </a:p>
                  </a:txBody>
                  <a:tcPr marT="72000" marB="72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 typeface="Arial" panose="020B0604020202020204" pitchFamily="34" charset="0"/>
                        <a:buNone/>
                      </a:pPr>
                      <a:r>
                        <a:rPr lang="en-ZA" sz="1800" b="0">
                          <a:latin typeface="Century Gothic" panose="020B0502020202020204" pitchFamily="34" charset="0"/>
                        </a:rPr>
                        <a:t>400</a:t>
                      </a:r>
                    </a:p>
                  </a:txBody>
                  <a:tcPr marT="72000" marB="72000"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623361"/>
                  </a:ext>
                </a:extLst>
              </a:tr>
              <a:tr h="558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Total equity provided</a:t>
                      </a:r>
                    </a:p>
                  </a:txBody>
                  <a:tcPr marT="72000" marB="72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 typeface="Arial" panose="020B0604020202020204" pitchFamily="34" charset="0"/>
                        <a:buNone/>
                      </a:pPr>
                      <a:r>
                        <a:rPr lang="en-ZA" sz="1800" b="1">
                          <a:latin typeface="Century Gothic" panose="020B0502020202020204" pitchFamily="34" charset="0"/>
                        </a:rPr>
                        <a:t>620</a:t>
                      </a:r>
                    </a:p>
                  </a:txBody>
                  <a:tcPr marT="72000" marB="72000"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723817"/>
                  </a:ext>
                </a:extLst>
              </a:tr>
              <a:tr h="671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Further shareholder loans (if required)</a:t>
                      </a:r>
                    </a:p>
                  </a:txBody>
                  <a:tcPr marT="72000" marB="72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 typeface="Arial" panose="020B0604020202020204" pitchFamily="34" charset="0"/>
                        <a:buNone/>
                      </a:pPr>
                      <a:r>
                        <a:rPr lang="en-ZA" sz="1800" b="0">
                          <a:latin typeface="Century Gothic" panose="020B0502020202020204" pitchFamily="34" charset="0"/>
                        </a:rPr>
                        <a:t>88</a:t>
                      </a:r>
                    </a:p>
                  </a:txBody>
                  <a:tcPr marT="72000" marB="72000"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194361"/>
                  </a:ext>
                </a:extLst>
              </a:tr>
              <a:tr h="4057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Total loans to settle Glencore Debt</a:t>
                      </a:r>
                    </a:p>
                  </a:txBody>
                  <a:tcPr marT="72000" marB="72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 typeface="Arial" panose="020B0604020202020204" pitchFamily="34" charset="0"/>
                        <a:buNone/>
                      </a:pPr>
                      <a:r>
                        <a:rPr lang="en-ZA" sz="1800" b="0" kern="120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400</a:t>
                      </a:r>
                      <a:endParaRPr lang="en-ZA" sz="1800" b="0" kern="120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72000" marB="72000" anchor="ctr"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575038"/>
                  </a:ext>
                </a:extLst>
              </a:tr>
              <a:tr h="558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Total funding provided</a:t>
                      </a:r>
                    </a:p>
                  </a:txBody>
                  <a:tcPr marT="72000" marB="72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 typeface="Arial" panose="020B0604020202020204" pitchFamily="34" charset="0"/>
                        <a:buNone/>
                      </a:pPr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1,108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72000" marB="72000"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338941"/>
                  </a:ext>
                </a:extLst>
              </a:tr>
            </a:tbl>
          </a:graphicData>
        </a:graphic>
      </p:graphicFrame>
      <p:sp>
        <p:nvSpPr>
          <p:cNvPr id="8" name="Title 4">
            <a:extLst>
              <a:ext uri="{FF2B5EF4-FFF2-40B4-BE49-F238E27FC236}">
                <a16:creationId xmlns:a16="http://schemas.microsoft.com/office/drawing/2014/main" id="{60742A32-6BA9-029E-DBDD-6DC533A8C5C0}"/>
              </a:ext>
            </a:extLst>
          </p:cNvPr>
          <p:cNvSpPr txBox="1">
            <a:spLocks/>
          </p:cNvSpPr>
          <p:nvPr/>
        </p:nvSpPr>
        <p:spPr>
          <a:xfrm>
            <a:off x="734646" y="459501"/>
            <a:ext cx="10324367" cy="32193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C47E5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3200" dirty="0"/>
              <a:t>Overview of funding provided by IRH</a:t>
            </a:r>
            <a:endParaRPr lang="en-Z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76353E-5A3A-7055-9CCE-92D7F6A3A6EF}"/>
              </a:ext>
            </a:extLst>
          </p:cNvPr>
          <p:cNvSpPr/>
          <p:nvPr/>
        </p:nvSpPr>
        <p:spPr>
          <a:xfrm>
            <a:off x="-1038225" y="1390651"/>
            <a:ext cx="619125" cy="619125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459BC2-F02C-40CE-43E5-6374377C6337}"/>
              </a:ext>
            </a:extLst>
          </p:cNvPr>
          <p:cNvSpPr/>
          <p:nvPr/>
        </p:nvSpPr>
        <p:spPr>
          <a:xfrm>
            <a:off x="-1038225" y="2286001"/>
            <a:ext cx="619125" cy="619125"/>
          </a:xfrm>
          <a:prstGeom prst="rect">
            <a:avLst/>
          </a:prstGeom>
          <a:solidFill>
            <a:srgbClr val="A5A5A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C2AE8F-00CE-F795-E46C-4502A902343B}"/>
              </a:ext>
            </a:extLst>
          </p:cNvPr>
          <p:cNvSpPr/>
          <p:nvPr/>
        </p:nvSpPr>
        <p:spPr>
          <a:xfrm>
            <a:off x="-1038225" y="3028951"/>
            <a:ext cx="619125" cy="6191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9DBD24-ECE7-4994-3C2B-9328703F2A77}"/>
              </a:ext>
            </a:extLst>
          </p:cNvPr>
          <p:cNvSpPr/>
          <p:nvPr/>
        </p:nvSpPr>
        <p:spPr>
          <a:xfrm>
            <a:off x="-1038225" y="3790448"/>
            <a:ext cx="619125" cy="619125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9C9209-C1FA-555D-969F-A81EA20A197A}"/>
              </a:ext>
            </a:extLst>
          </p:cNvPr>
          <p:cNvSpPr/>
          <p:nvPr/>
        </p:nvSpPr>
        <p:spPr>
          <a:xfrm>
            <a:off x="-1038225" y="4551945"/>
            <a:ext cx="619125" cy="619125"/>
          </a:xfrm>
          <a:prstGeom prst="rect">
            <a:avLst/>
          </a:prstGeom>
          <a:solidFill>
            <a:srgbClr val="70AD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041E61-9144-7E00-6EC7-CA15E4298AB8}"/>
              </a:ext>
            </a:extLst>
          </p:cNvPr>
          <p:cNvSpPr/>
          <p:nvPr/>
        </p:nvSpPr>
        <p:spPr>
          <a:xfrm>
            <a:off x="-1038225" y="5313442"/>
            <a:ext cx="619125" cy="619125"/>
          </a:xfrm>
          <a:prstGeom prst="rect">
            <a:avLst/>
          </a:prstGeom>
          <a:solidFill>
            <a:srgbClr val="C47E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25721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9685CCD4-2757-A423-9F3B-A2EB48D434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713497"/>
              </p:ext>
            </p:extLst>
          </p:nvPr>
        </p:nvGraphicFramePr>
        <p:xfrm>
          <a:off x="1058303" y="1889816"/>
          <a:ext cx="9591348" cy="424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8A634E-C357-D3C1-DE80-B4DD85BD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D1642-D5A7-BE00-43A6-77E6652C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9927-066A-4E42-B902-7FE3DF2732F9}" type="slidenum">
              <a:rPr lang="en-GB" smtClean="0"/>
              <a:t>15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D80F18-7632-12A4-9F9A-F92BB9BEA767}"/>
              </a:ext>
            </a:extLst>
          </p:cNvPr>
          <p:cNvSpPr/>
          <p:nvPr/>
        </p:nvSpPr>
        <p:spPr>
          <a:xfrm>
            <a:off x="-1038225" y="1390651"/>
            <a:ext cx="619125" cy="619125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1260BB-2B20-1493-DEA8-83EC3A9BE75C}"/>
              </a:ext>
            </a:extLst>
          </p:cNvPr>
          <p:cNvSpPr/>
          <p:nvPr/>
        </p:nvSpPr>
        <p:spPr>
          <a:xfrm>
            <a:off x="-1038225" y="2286001"/>
            <a:ext cx="619125" cy="619125"/>
          </a:xfrm>
          <a:prstGeom prst="rect">
            <a:avLst/>
          </a:prstGeom>
          <a:solidFill>
            <a:srgbClr val="A5A5A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982ECC-C734-5382-E29F-74214E1955DA}"/>
              </a:ext>
            </a:extLst>
          </p:cNvPr>
          <p:cNvSpPr/>
          <p:nvPr/>
        </p:nvSpPr>
        <p:spPr>
          <a:xfrm>
            <a:off x="-1038225" y="3028951"/>
            <a:ext cx="619125" cy="6191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DB0D47-9814-5656-F98D-A3E90990FAC0}"/>
              </a:ext>
            </a:extLst>
          </p:cNvPr>
          <p:cNvSpPr/>
          <p:nvPr/>
        </p:nvSpPr>
        <p:spPr>
          <a:xfrm>
            <a:off x="-1038225" y="3790448"/>
            <a:ext cx="619125" cy="619125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54D261-3A3D-4280-8351-3AB71481F522}"/>
              </a:ext>
            </a:extLst>
          </p:cNvPr>
          <p:cNvSpPr/>
          <p:nvPr/>
        </p:nvSpPr>
        <p:spPr>
          <a:xfrm>
            <a:off x="-1038225" y="4551945"/>
            <a:ext cx="619125" cy="619125"/>
          </a:xfrm>
          <a:prstGeom prst="rect">
            <a:avLst/>
          </a:prstGeom>
          <a:solidFill>
            <a:srgbClr val="70AD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D0A07D-E5C6-0AF3-DB7B-4F9111FBEAAD}"/>
              </a:ext>
            </a:extLst>
          </p:cNvPr>
          <p:cNvSpPr/>
          <p:nvPr/>
        </p:nvSpPr>
        <p:spPr>
          <a:xfrm>
            <a:off x="-1038225" y="5313442"/>
            <a:ext cx="619125" cy="619125"/>
          </a:xfrm>
          <a:prstGeom prst="rect">
            <a:avLst/>
          </a:prstGeom>
          <a:solidFill>
            <a:srgbClr val="C47E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D4ADBF-5EC6-9BA7-4581-2C28731057E0}"/>
              </a:ext>
            </a:extLst>
          </p:cNvPr>
          <p:cNvSpPr txBox="1"/>
          <p:nvPr/>
        </p:nvSpPr>
        <p:spPr>
          <a:xfrm>
            <a:off x="1452244" y="1404698"/>
            <a:ext cx="1318188" cy="3630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ZA" sz="16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US$1,941m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4B169D-9961-7C91-EC92-ECE2C862876C}"/>
              </a:ext>
            </a:extLst>
          </p:cNvPr>
          <p:cNvSpPr txBox="1"/>
          <p:nvPr/>
        </p:nvSpPr>
        <p:spPr>
          <a:xfrm>
            <a:off x="3261156" y="1428151"/>
            <a:ext cx="1557423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44000" rtlCol="0" anchor="ctr">
            <a:spAutoFit/>
          </a:bodyPr>
          <a:lstStyle/>
          <a:p>
            <a:pPr algn="ctr"/>
            <a:r>
              <a:rPr lang="en-ZA" sz="16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 US$1,786m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F48D2E-05D0-5294-0B8F-4654526E004F}"/>
              </a:ext>
            </a:extLst>
          </p:cNvPr>
          <p:cNvSpPr txBox="1"/>
          <p:nvPr/>
        </p:nvSpPr>
        <p:spPr>
          <a:xfrm>
            <a:off x="5172766" y="4557999"/>
            <a:ext cx="1232459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ZA" sz="1600" b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 US$19m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B5F6E1-22C3-D3E3-87F6-99CF83DC96F0}"/>
              </a:ext>
            </a:extLst>
          </p:cNvPr>
          <p:cNvSpPr txBox="1"/>
          <p:nvPr/>
        </p:nvSpPr>
        <p:spPr>
          <a:xfrm>
            <a:off x="6834801" y="3958383"/>
            <a:ext cx="1677956" cy="3916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8000" tIns="72000" rIns="108000" bIns="72000" rtlCol="0" anchor="ctr">
            <a:spAutoFit/>
          </a:bodyPr>
          <a:lstStyle/>
          <a:p>
            <a:pPr algn="ctr"/>
            <a:r>
              <a:rPr lang="en-ZA" sz="16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Plus US$400m</a:t>
            </a:r>
            <a:r>
              <a:rPr lang="en-ZA" sz="1600" b="1" baseline="300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04AC8D-C0E9-E247-C008-FEE6C0A70F6B}"/>
              </a:ext>
            </a:extLst>
          </p:cNvPr>
          <p:cNvSpPr txBox="1"/>
          <p:nvPr/>
        </p:nvSpPr>
        <p:spPr>
          <a:xfrm>
            <a:off x="8660076" y="3985207"/>
            <a:ext cx="2136894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72000" tIns="0" rIns="72000" bIns="0" rtlCol="0" anchor="ctr">
            <a:spAutoFit/>
          </a:bodyPr>
          <a:lstStyle/>
          <a:p>
            <a:pPr algn="ctr"/>
            <a:r>
              <a:rPr lang="en-ZA" sz="1600" b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 total: c.US$536m</a:t>
            </a:r>
            <a:r>
              <a:rPr lang="en-ZA" sz="1600" b="1" baseline="3000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5ABE3DB-5AF2-DEC1-7E30-450AAF4E975B}"/>
              </a:ext>
            </a:extLst>
          </p:cNvPr>
          <p:cNvCxnSpPr>
            <a:cxnSpLocks/>
          </p:cNvCxnSpPr>
          <p:nvPr/>
        </p:nvCxnSpPr>
        <p:spPr>
          <a:xfrm>
            <a:off x="5543233" y="1834825"/>
            <a:ext cx="3554090" cy="180060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674B998-BAD6-20D3-643F-723180EAA6EC}"/>
              </a:ext>
            </a:extLst>
          </p:cNvPr>
          <p:cNvSpPr txBox="1"/>
          <p:nvPr/>
        </p:nvSpPr>
        <p:spPr>
          <a:xfrm>
            <a:off x="869419" y="3778637"/>
            <a:ext cx="849737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algn="r"/>
            <a:r>
              <a:rPr lang="en-ZA" sz="11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0824F8-9946-B037-FD6A-4B13B66D52FF}"/>
              </a:ext>
            </a:extLst>
          </p:cNvPr>
          <p:cNvSpPr txBox="1"/>
          <p:nvPr/>
        </p:nvSpPr>
        <p:spPr>
          <a:xfrm>
            <a:off x="985446" y="1968579"/>
            <a:ext cx="728446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r>
              <a:rPr lang="en-ZA" sz="11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ZCCM-IH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E29107-FFF7-3BF8-CF9F-8DDD4FEFEBE2}"/>
              </a:ext>
            </a:extLst>
          </p:cNvPr>
          <p:cNvSpPr txBox="1"/>
          <p:nvPr/>
        </p:nvSpPr>
        <p:spPr>
          <a:xfrm>
            <a:off x="1131278" y="2188269"/>
            <a:ext cx="582614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r>
              <a:rPr lang="en-ZA" sz="11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Banks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A8C349-E7B4-7132-EBC4-96F15FBBC59C}"/>
              </a:ext>
            </a:extLst>
          </p:cNvPr>
          <p:cNvSpPr txBox="1"/>
          <p:nvPr/>
        </p:nvSpPr>
        <p:spPr>
          <a:xfrm>
            <a:off x="4561147" y="2325478"/>
            <a:ext cx="1223238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r>
              <a:rPr lang="en-ZA" sz="11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Repayment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1801B3-26A8-0724-9389-95376FA84B57}"/>
              </a:ext>
            </a:extLst>
          </p:cNvPr>
          <p:cNvSpPr txBox="1"/>
          <p:nvPr/>
        </p:nvSpPr>
        <p:spPr>
          <a:xfrm>
            <a:off x="4561147" y="3902755"/>
            <a:ext cx="982086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r>
              <a:rPr lang="en-ZA" sz="11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down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159738-1A70-A82F-97FF-C47A51B9083D}"/>
              </a:ext>
            </a:extLst>
          </p:cNvPr>
          <p:cNvSpPr txBox="1"/>
          <p:nvPr/>
        </p:nvSpPr>
        <p:spPr>
          <a:xfrm>
            <a:off x="10204937" y="5174941"/>
            <a:ext cx="982086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r>
              <a:rPr lang="en-ZA" sz="11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Delta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9A0895-419F-D28B-83C1-75E9F4E6D83A}"/>
              </a:ext>
            </a:extLst>
          </p:cNvPr>
          <p:cNvSpPr txBox="1"/>
          <p:nvPr/>
        </p:nvSpPr>
        <p:spPr>
          <a:xfrm>
            <a:off x="10168323" y="4706510"/>
            <a:ext cx="982086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r>
              <a:rPr lang="en-ZA" sz="11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Banks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0346A2-1939-2898-434B-43016D96654E}"/>
              </a:ext>
            </a:extLst>
          </p:cNvPr>
          <p:cNvSpPr txBox="1"/>
          <p:nvPr/>
        </p:nvSpPr>
        <p:spPr>
          <a:xfrm>
            <a:off x="10168323" y="4500575"/>
            <a:ext cx="982086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r>
              <a:rPr lang="en-ZA" sz="11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ZCCM-IH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3DD829D0-61F3-9A79-31D3-4E48D80C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Impac</a:t>
            </a:r>
            <a:r>
              <a:rPr lang="en-GB" dirty="0"/>
              <a:t>t on the MCM balance sheet</a:t>
            </a:r>
            <a:endParaRPr lang="en-ZA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7D7A13A-BB51-61A4-E109-50A77C0F23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dirty="0"/>
              <a:t>MCM’s debt burden to reduce by US$1.4 billion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98983E-3045-46C3-8D1B-9F7D1E39CE53}"/>
              </a:ext>
            </a:extLst>
          </p:cNvPr>
          <p:cNvSpPr txBox="1"/>
          <p:nvPr/>
        </p:nvSpPr>
        <p:spPr>
          <a:xfrm>
            <a:off x="985446" y="2443926"/>
            <a:ext cx="728446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r>
              <a:rPr lang="en-ZA" sz="11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GIAG LC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A051D7C-285D-904F-3226-225AC98E77D8}"/>
              </a:ext>
            </a:extLst>
          </p:cNvPr>
          <p:cNvSpPr txBox="1">
            <a:spLocks/>
          </p:cNvSpPr>
          <p:nvPr/>
        </p:nvSpPr>
        <p:spPr>
          <a:xfrm>
            <a:off x="734645" y="6134765"/>
            <a:ext cx="10635029" cy="501254"/>
          </a:xfrm>
          <a:prstGeom prst="rect">
            <a:avLst/>
          </a:prstGeom>
        </p:spPr>
        <p:txBody>
          <a:bodyPr anchor="t"/>
          <a:lstStyle>
            <a:lvl1pPr marL="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000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00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□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4000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▪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72000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▫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SzPct val="75000"/>
              <a:buFont typeface="Wingdings" panose="05000000000000000000" pitchFamily="2" charset="2"/>
              <a:buChar char="n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□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</a:pPr>
            <a:r>
              <a:rPr lang="en-ZA">
                <a:latin typeface="Century Gothic" panose="020B0502020202020204" pitchFamily="34" charset="0"/>
              </a:rPr>
              <a:t>Source: </a:t>
            </a:r>
            <a:r>
              <a:rPr lang="en-ZA" b="0">
                <a:latin typeface="Century Gothic" panose="020B0502020202020204" pitchFamily="34" charset="0"/>
              </a:rPr>
              <a:t>MCM Accounts as at 31 December 2023 </a:t>
            </a:r>
          </a:p>
          <a:p>
            <a:pPr indent="0">
              <a:spcBef>
                <a:spcPts val="0"/>
              </a:spcBef>
            </a:pPr>
            <a:r>
              <a:rPr lang="en-ZA">
                <a:latin typeface="Century Gothic" panose="020B0502020202020204" pitchFamily="34" charset="0"/>
              </a:rPr>
              <a:t>Note: (1) </a:t>
            </a:r>
            <a:r>
              <a:rPr lang="en-ZA" b="0">
                <a:latin typeface="Century Gothic" panose="020B0502020202020204" pitchFamily="34" charset="0"/>
              </a:rPr>
              <a:t>Actual amount may differ, subject to outstanding balance of Glencore LC facility at date of Completion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EECC00-8839-B75C-8994-F2139E64AF2F}"/>
              </a:ext>
            </a:extLst>
          </p:cNvPr>
          <p:cNvSpPr txBox="1"/>
          <p:nvPr/>
        </p:nvSpPr>
        <p:spPr>
          <a:xfrm>
            <a:off x="4561147" y="2915882"/>
            <a:ext cx="1579794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r>
              <a:rPr lang="en-ZA" sz="11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Deferred  payment (see next slide)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2373A6B-06BB-64BF-C64B-1E1172060502}"/>
              </a:ext>
            </a:extLst>
          </p:cNvPr>
          <p:cNvCxnSpPr>
            <a:stCxn id="31" idx="1"/>
          </p:cNvCxnSpPr>
          <p:nvPr/>
        </p:nvCxnSpPr>
        <p:spPr>
          <a:xfrm flipH="1">
            <a:off x="9907571" y="4631380"/>
            <a:ext cx="260752" cy="13080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72307AA-3D40-0E47-23D5-C97A0D7F2D42}"/>
              </a:ext>
            </a:extLst>
          </p:cNvPr>
          <p:cNvCxnSpPr/>
          <p:nvPr/>
        </p:nvCxnSpPr>
        <p:spPr>
          <a:xfrm flipH="1">
            <a:off x="9907571" y="4828747"/>
            <a:ext cx="260752" cy="130805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ight Brace 38">
            <a:extLst>
              <a:ext uri="{FF2B5EF4-FFF2-40B4-BE49-F238E27FC236}">
                <a16:creationId xmlns:a16="http://schemas.microsoft.com/office/drawing/2014/main" id="{85B0F700-946A-653A-878C-0E098BB4A475}"/>
              </a:ext>
            </a:extLst>
          </p:cNvPr>
          <p:cNvSpPr/>
          <p:nvPr/>
        </p:nvSpPr>
        <p:spPr>
          <a:xfrm rot="16200000">
            <a:off x="9587014" y="2806732"/>
            <a:ext cx="241779" cy="2008452"/>
          </a:xfrm>
          <a:prstGeom prst="rightBrace">
            <a:avLst>
              <a:gd name="adj1" fmla="val 14667"/>
              <a:gd name="adj2" fmla="val 50000"/>
            </a:avLst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2929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E4FDE5-757C-CA40-B360-76FCB926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631" y="4278946"/>
            <a:ext cx="8049126" cy="816428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League Spartan" charset="0"/>
                <a:cs typeface="Poppins" pitchFamily="2" charset="77"/>
              </a:rPr>
              <a:t>ZCCM-IH VISION &amp; MISSON</a:t>
            </a:r>
            <a:br>
              <a:rPr lang="en-US" dirty="0">
                <a:ea typeface="League Spartan" charset="0"/>
                <a:cs typeface="Poppins" pitchFamily="2" charset="77"/>
              </a:rPr>
            </a:b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D83EA54-9955-5F47-84B9-CE18F588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638F-5D0B-4395-8FEF-CD737F24B9B5}" type="slidenum">
              <a:rPr lang="en-US" smtClean="0"/>
              <a:t>16</a:t>
            </a:fld>
            <a:endParaRPr lang="en-US"/>
          </a:p>
        </p:txBody>
      </p:sp>
      <p:pic>
        <p:nvPicPr>
          <p:cNvPr id="2" name="Picture 1" descr="A large metal structure with a conveyor belt&#10;&#10;Description automatically generated">
            <a:extLst>
              <a:ext uri="{FF2B5EF4-FFF2-40B4-BE49-F238E27FC236}">
                <a16:creationId xmlns:a16="http://schemas.microsoft.com/office/drawing/2014/main" id="{CD4AAD78-B574-3CAF-3905-6CA754252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92431"/>
            <a:ext cx="12193200" cy="8093762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AC5826A-20F0-C34A-8090-6DC8A9DA91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972392"/>
              </p:ext>
            </p:extLst>
          </p:nvPr>
        </p:nvGraphicFramePr>
        <p:xfrm>
          <a:off x="1824038" y="4967360"/>
          <a:ext cx="8049126" cy="13411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4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4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1122">
                <a:tc>
                  <a:txBody>
                    <a:bodyPr/>
                    <a:lstStyle/>
                    <a:p>
                      <a:pPr algn="ctr"/>
                      <a:r>
                        <a:rPr lang="en-US" sz="4100"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21888" marR="121888" marT="45721" marB="45721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100" b="1">
                          <a:solidFill>
                            <a:schemeClr val="bg1"/>
                          </a:solidFill>
                          <a:highlight>
                            <a:srgbClr val="E98E09"/>
                          </a:highlight>
                          <a:latin typeface="Century Gothic" panose="020B0502020202020204" pitchFamily="34" charset="0"/>
                        </a:rPr>
                        <a:t>Post-Transaction benefits</a:t>
                      </a:r>
                    </a:p>
                  </a:txBody>
                  <a:tcPr marL="121888" marR="121888" marT="45721" marB="45721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E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194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FA6791-BD7F-482C-988E-E330202AC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0B6C3-6400-4E01-8771-A1BEBD96E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9927-066A-4E42-B902-7FE3DF2732F9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NumberedBullet3">
            <a:extLst>
              <a:ext uri="{FF2B5EF4-FFF2-40B4-BE49-F238E27FC236}">
                <a16:creationId xmlns:a16="http://schemas.microsoft.com/office/drawing/2014/main" id="{B3FF8460-F85E-C05D-F0E5-226AB4EE8DAC}"/>
              </a:ext>
            </a:extLst>
          </p:cNvPr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821687" y="1810398"/>
            <a:ext cx="350769" cy="3580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1</a:t>
            </a:r>
          </a:p>
        </p:txBody>
      </p:sp>
      <p:sp>
        <p:nvSpPr>
          <p:cNvPr id="6" name="NumberedBullet3">
            <a:extLst>
              <a:ext uri="{FF2B5EF4-FFF2-40B4-BE49-F238E27FC236}">
                <a16:creationId xmlns:a16="http://schemas.microsoft.com/office/drawing/2014/main" id="{7944CC23-A18A-F3DC-744E-EC657970C6B8}"/>
              </a:ext>
            </a:extLst>
          </p:cNvPr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821687" y="2903452"/>
            <a:ext cx="350769" cy="35807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2</a:t>
            </a:r>
          </a:p>
        </p:txBody>
      </p:sp>
      <p:sp>
        <p:nvSpPr>
          <p:cNvPr id="9" name="NumberedBullet3">
            <a:extLst>
              <a:ext uri="{FF2B5EF4-FFF2-40B4-BE49-F238E27FC236}">
                <a16:creationId xmlns:a16="http://schemas.microsoft.com/office/drawing/2014/main" id="{F7721F9D-3590-39B5-4655-2DEDDC4297D7}"/>
              </a:ext>
            </a:extLst>
          </p:cNvPr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821686" y="3929349"/>
            <a:ext cx="350769" cy="358077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3</a:t>
            </a:r>
          </a:p>
        </p:txBody>
      </p:sp>
      <p:sp>
        <p:nvSpPr>
          <p:cNvPr id="10" name="NumberedBullet3">
            <a:extLst>
              <a:ext uri="{FF2B5EF4-FFF2-40B4-BE49-F238E27FC236}">
                <a16:creationId xmlns:a16="http://schemas.microsoft.com/office/drawing/2014/main" id="{8D1475DA-FCE1-5641-7D4E-ACAD4829C740}"/>
              </a:ext>
            </a:extLst>
          </p:cNvPr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821687" y="4755441"/>
            <a:ext cx="350769" cy="358077"/>
          </a:xfrm>
          <a:prstGeom prst="rect">
            <a:avLst/>
          </a:prstGeom>
          <a:solidFill>
            <a:srgbClr val="A9D18E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4</a:t>
            </a:r>
          </a:p>
        </p:txBody>
      </p:sp>
      <p:sp>
        <p:nvSpPr>
          <p:cNvPr id="11" name="NumberedBullet3">
            <a:extLst>
              <a:ext uri="{FF2B5EF4-FFF2-40B4-BE49-F238E27FC236}">
                <a16:creationId xmlns:a16="http://schemas.microsoft.com/office/drawing/2014/main" id="{D59D8839-D22B-80B0-0514-F4A0B9FAA801}"/>
              </a:ext>
            </a:extLst>
          </p:cNvPr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821687" y="5701951"/>
            <a:ext cx="350769" cy="35807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5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A289B8F-7CE4-BB59-8013-E8E61841A7FE}"/>
              </a:ext>
            </a:extLst>
          </p:cNvPr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186859530"/>
              </p:ext>
            </p:extLst>
          </p:nvPr>
        </p:nvGraphicFramePr>
        <p:xfrm>
          <a:off x="1348154" y="1554730"/>
          <a:ext cx="10005646" cy="5119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792">
                  <a:extLst>
                    <a:ext uri="{9D8B030D-6E8A-4147-A177-3AD203B41FA5}">
                      <a16:colId xmlns:a16="http://schemas.microsoft.com/office/drawing/2014/main" val="445651761"/>
                    </a:ext>
                  </a:extLst>
                </a:gridCol>
                <a:gridCol w="7769854">
                  <a:extLst>
                    <a:ext uri="{9D8B030D-6E8A-4147-A177-3AD203B41FA5}">
                      <a16:colId xmlns:a16="http://schemas.microsoft.com/office/drawing/2014/main" val="1494162531"/>
                    </a:ext>
                  </a:extLst>
                </a:gridCol>
              </a:tblGrid>
              <a:tr h="886612"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Financial strength of the SEP and MCM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2" indent="-1800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1C355E"/>
                        </a:buClr>
                        <a:buSzPct val="75000"/>
                        <a:buFont typeface="Wingdings" panose="05000000000000000000" pitchFamily="2" charset="2"/>
                        <a:buChar char=""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Recapitalisation of MCM’s balance sheet and expansion of production</a:t>
                      </a:r>
                    </a:p>
                    <a:p>
                      <a:pPr marL="180000" marR="0" lvl="2" indent="-1800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1C355E"/>
                        </a:buClr>
                        <a:buSzPct val="75000"/>
                        <a:buFont typeface="Wingdings" panose="05000000000000000000" pitchFamily="2" charset="2"/>
                        <a:buChar char=""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Significant increase in shareholder value with potential future dividend</a:t>
                      </a:r>
                    </a:p>
                    <a:p>
                      <a:pPr marL="180000" marR="0" lvl="2" indent="-1800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1C355E"/>
                        </a:buClr>
                        <a:buSzPct val="75000"/>
                        <a:buFont typeface="Wingdings" panose="05000000000000000000" pitchFamily="2" charset="2"/>
                        <a:buChar char=""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ZCCM-IH will hold a 49% stake in MCM, with a staggered dividend from initially 30/70 to 49/51 over time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300847"/>
                  </a:ext>
                </a:extLst>
              </a:tr>
              <a:tr h="1214237"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Long-term sustainability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2" indent="-1800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1C355E"/>
                        </a:buClr>
                        <a:buSzPct val="75000"/>
                        <a:buFont typeface="Wingdings" panose="05000000000000000000" pitchFamily="2" charset="2"/>
                        <a:buChar char=""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New capital will enable MCM to increase production to c.200ktpa </a:t>
                      </a:r>
                    </a:p>
                    <a:p>
                      <a:pPr marL="180000" marR="0" lvl="2" indent="-1800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1C355E"/>
                        </a:buClr>
                        <a:buSzPct val="75000"/>
                        <a:buFont typeface="Wingdings" panose="05000000000000000000" pitchFamily="2" charset="2"/>
                        <a:buChar char=""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Secures the economic sustainability of MCM driving direct and indirect employment</a:t>
                      </a:r>
                    </a:p>
                    <a:p>
                      <a:pPr marL="180000" marR="0" lvl="2" indent="-1800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1C355E"/>
                        </a:buClr>
                        <a:buSzPct val="75000"/>
                        <a:buFont typeface="Wingdings" panose="05000000000000000000" pitchFamily="2" charset="2"/>
                        <a:buChar char=""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 ongoing commitment to invest in CSI initiatives</a:t>
                      </a:r>
                    </a:p>
                    <a:p>
                      <a:pPr marL="180000" marR="0" lvl="2" indent="-1800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1C355E"/>
                        </a:buClr>
                        <a:buSzPct val="75000"/>
                        <a:buFont typeface="Wingdings" panose="05000000000000000000" pitchFamily="2" charset="2"/>
                        <a:buChar char=""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IRH have made a commitment to maintain MCM’s labour force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933890"/>
                  </a:ext>
                </a:extLst>
              </a:tr>
              <a:tr h="844518"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Revitalisation of the Zambian economy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2" indent="-1800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1C355E"/>
                        </a:buClr>
                        <a:buSzPct val="75000"/>
                        <a:buFont typeface="Wingdings" panose="05000000000000000000" pitchFamily="2" charset="2"/>
                        <a:buChar char=""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Extended longevity of MCM will contribute to the revitalisation of the Copperbelt and the Zambian economy</a:t>
                      </a:r>
                    </a:p>
                    <a:p>
                      <a:pPr marL="180000" marR="0" lvl="2" indent="-1800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1C355E"/>
                        </a:buClr>
                        <a:buSzPct val="75000"/>
                        <a:buFont typeface="Wingdings" panose="05000000000000000000" pitchFamily="2" charset="2"/>
                        <a:buChar char=""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Increased tax receipts and the promotion of supplier development 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790489"/>
                  </a:ext>
                </a:extLst>
              </a:tr>
              <a:tr h="844518"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Participation of the mining value chain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2" indent="-1800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1C355E"/>
                        </a:buClr>
                        <a:buSzPct val="75000"/>
                        <a:buFont typeface="Wingdings" panose="05000000000000000000" pitchFamily="2" charset="2"/>
                        <a:buChar char=""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Commitment by IRH to local procurement and supplier development</a:t>
                      </a:r>
                    </a:p>
                    <a:p>
                      <a:pPr marL="180000" marR="0" lvl="2" indent="-1800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1C355E"/>
                        </a:buClr>
                        <a:buSzPct val="75000"/>
                        <a:buFont typeface="Wingdings" panose="05000000000000000000" pitchFamily="2" charset="2"/>
                        <a:buChar char=""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Potential for investment in adjacent industries and other minerals  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770017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Partnership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2" indent="-1800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1C355E"/>
                        </a:buClr>
                        <a:buSzPct val="75000"/>
                        <a:buFont typeface="Wingdings" panose="05000000000000000000" pitchFamily="2" charset="2"/>
                        <a:buChar char=""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Long-term partnership with IRH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962525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268793-E333-D4DE-9EB5-EAE464B9AB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dirty="0"/>
              <a:t>The investment by Delta represents a significant milestone in the history of MCM and the development of the Copperbelt, establishing a new strategic partnership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29B0ED-B81B-CAB7-EEEC-F275F9107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of the transaction</a:t>
            </a:r>
            <a:endParaRPr lang="en-Z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CC25A6-E321-EE4C-0B02-2BB104DE49EE}"/>
              </a:ext>
            </a:extLst>
          </p:cNvPr>
          <p:cNvSpPr/>
          <p:nvPr/>
        </p:nvSpPr>
        <p:spPr>
          <a:xfrm>
            <a:off x="-1038225" y="1390651"/>
            <a:ext cx="619125" cy="619125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0930A8-BB95-2555-73D4-93DC08ACD162}"/>
              </a:ext>
            </a:extLst>
          </p:cNvPr>
          <p:cNvSpPr/>
          <p:nvPr/>
        </p:nvSpPr>
        <p:spPr>
          <a:xfrm>
            <a:off x="-1038225" y="2286001"/>
            <a:ext cx="619125" cy="619125"/>
          </a:xfrm>
          <a:prstGeom prst="rect">
            <a:avLst/>
          </a:prstGeom>
          <a:solidFill>
            <a:srgbClr val="A5A5A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AF47AC-C458-C043-0790-2FC2DD6E6D8F}"/>
              </a:ext>
            </a:extLst>
          </p:cNvPr>
          <p:cNvSpPr/>
          <p:nvPr/>
        </p:nvSpPr>
        <p:spPr>
          <a:xfrm>
            <a:off x="-1038225" y="3028951"/>
            <a:ext cx="619125" cy="6191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5C402C-352C-AD69-1075-CC536FA6CED5}"/>
              </a:ext>
            </a:extLst>
          </p:cNvPr>
          <p:cNvSpPr/>
          <p:nvPr/>
        </p:nvSpPr>
        <p:spPr>
          <a:xfrm>
            <a:off x="-1038225" y="3790448"/>
            <a:ext cx="619125" cy="619125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A18CF3-D5FA-F18E-C722-4DAC8D469C79}"/>
              </a:ext>
            </a:extLst>
          </p:cNvPr>
          <p:cNvSpPr/>
          <p:nvPr/>
        </p:nvSpPr>
        <p:spPr>
          <a:xfrm>
            <a:off x="-1038225" y="4551945"/>
            <a:ext cx="619125" cy="619125"/>
          </a:xfrm>
          <a:prstGeom prst="rect">
            <a:avLst/>
          </a:prstGeom>
          <a:solidFill>
            <a:srgbClr val="70AD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060E12-349C-C53A-CA5D-4F1A344BB61D}"/>
              </a:ext>
            </a:extLst>
          </p:cNvPr>
          <p:cNvSpPr/>
          <p:nvPr/>
        </p:nvSpPr>
        <p:spPr>
          <a:xfrm>
            <a:off x="-1038225" y="5313442"/>
            <a:ext cx="619125" cy="619125"/>
          </a:xfrm>
          <a:prstGeom prst="rect">
            <a:avLst/>
          </a:prstGeom>
          <a:solidFill>
            <a:srgbClr val="C47E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29877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E4FDE5-757C-CA40-B360-76FCB926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631" y="4278946"/>
            <a:ext cx="8049126" cy="816428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League Spartan" charset="0"/>
                <a:cs typeface="Poppins" pitchFamily="2" charset="77"/>
              </a:rPr>
              <a:t>ZCCM-IH VISION &amp; MISSON</a:t>
            </a:r>
            <a:br>
              <a:rPr lang="en-US" dirty="0">
                <a:ea typeface="League Spartan" charset="0"/>
                <a:cs typeface="Poppins" pitchFamily="2" charset="77"/>
              </a:rPr>
            </a:b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D83EA54-9955-5F47-84B9-CE18F588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638F-5D0B-4395-8FEF-CD737F24B9B5}" type="slidenum">
              <a:rPr lang="en-US" smtClean="0"/>
              <a:t>18</a:t>
            </a:fld>
            <a:endParaRPr lang="en-US"/>
          </a:p>
        </p:txBody>
      </p:sp>
      <p:pic>
        <p:nvPicPr>
          <p:cNvPr id="2" name="Picture 1" descr="A large metal structure with a conveyor belt&#10;&#10;Description automatically generated">
            <a:extLst>
              <a:ext uri="{FF2B5EF4-FFF2-40B4-BE49-F238E27FC236}">
                <a16:creationId xmlns:a16="http://schemas.microsoft.com/office/drawing/2014/main" id="{B0E99353-AC01-4456-2B07-9DE0C5D45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92431"/>
            <a:ext cx="12193200" cy="8093762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AC5826A-20F0-C34A-8090-6DC8A9DA91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427532"/>
              </p:ext>
            </p:extLst>
          </p:nvPr>
        </p:nvGraphicFramePr>
        <p:xfrm>
          <a:off x="1824039" y="4967360"/>
          <a:ext cx="8556625" cy="13411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3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2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1122">
                <a:tc>
                  <a:txBody>
                    <a:bodyPr/>
                    <a:lstStyle/>
                    <a:p>
                      <a:pPr algn="ctr"/>
                      <a:r>
                        <a:rPr lang="en-US" sz="4100"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21888" marR="121888" marT="45721" marB="45721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100" b="1">
                          <a:solidFill>
                            <a:schemeClr val="bg1"/>
                          </a:solidFill>
                          <a:highlight>
                            <a:srgbClr val="E98E09"/>
                          </a:highlight>
                          <a:latin typeface="Century Gothic" panose="020B0502020202020204" pitchFamily="34" charset="0"/>
                        </a:rPr>
                        <a:t>Financial effects for ZCCM-IH</a:t>
                      </a:r>
                    </a:p>
                  </a:txBody>
                  <a:tcPr marL="121888" marR="121888" marT="45721" marB="45721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E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241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0B6C3-6400-4E01-8771-A1BEBD96E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662" y="1242646"/>
            <a:ext cx="2743200" cy="365125"/>
          </a:xfrm>
        </p:spPr>
        <p:txBody>
          <a:bodyPr/>
          <a:lstStyle/>
          <a:p>
            <a:fld id="{355F9927-066A-4E42-B902-7FE3DF2732F9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7001E81A-CE25-1851-3500-3492FAC163A9}"/>
              </a:ext>
            </a:extLst>
          </p:cNvPr>
          <p:cNvSpPr/>
          <p:nvPr/>
        </p:nvSpPr>
        <p:spPr>
          <a:xfrm>
            <a:off x="10851195" y="1973534"/>
            <a:ext cx="207818" cy="33189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M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F4A61F51-1324-1FD9-0FCC-771BE9EC94D6}"/>
              </a:ext>
            </a:extLst>
          </p:cNvPr>
          <p:cNvSpPr/>
          <p:nvPr/>
        </p:nvSpPr>
        <p:spPr>
          <a:xfrm>
            <a:off x="10851195" y="2561278"/>
            <a:ext cx="207818" cy="33189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M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653FF0E7-CD49-161A-7516-3258C1F1CC58}"/>
              </a:ext>
            </a:extLst>
          </p:cNvPr>
          <p:cNvSpPr/>
          <p:nvPr/>
        </p:nvSpPr>
        <p:spPr>
          <a:xfrm>
            <a:off x="10851195" y="3149022"/>
            <a:ext cx="207818" cy="33189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M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B12D425-48F6-8F99-038D-4E911D1B8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Financial effects of the transaction</a:t>
            </a:r>
            <a:endParaRPr lang="en-ZA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4645E62-9F96-793F-63CE-7C3AD13600FD}"/>
              </a:ext>
            </a:extLst>
          </p:cNvPr>
          <p:cNvSpPr txBox="1">
            <a:spLocks/>
          </p:cNvSpPr>
          <p:nvPr/>
        </p:nvSpPr>
        <p:spPr>
          <a:xfrm>
            <a:off x="734646" y="901244"/>
            <a:ext cx="9717454" cy="5594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/>
              <a:t>Significantly improved financial performance for ZCCM-IH’s shareholders</a:t>
            </a: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F6899AFF-22F7-788A-4F4D-1703ECA2A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413066"/>
              </p:ext>
            </p:extLst>
          </p:nvPr>
        </p:nvGraphicFramePr>
        <p:xfrm>
          <a:off x="735013" y="1242646"/>
          <a:ext cx="10634662" cy="43311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44886">
                  <a:extLst>
                    <a:ext uri="{9D8B030D-6E8A-4147-A177-3AD203B41FA5}">
                      <a16:colId xmlns:a16="http://schemas.microsoft.com/office/drawing/2014/main" val="1149149231"/>
                    </a:ext>
                  </a:extLst>
                </a:gridCol>
                <a:gridCol w="1772444">
                  <a:extLst>
                    <a:ext uri="{9D8B030D-6E8A-4147-A177-3AD203B41FA5}">
                      <a16:colId xmlns:a16="http://schemas.microsoft.com/office/drawing/2014/main" val="3594921305"/>
                    </a:ext>
                  </a:extLst>
                </a:gridCol>
                <a:gridCol w="1772444">
                  <a:extLst>
                    <a:ext uri="{9D8B030D-6E8A-4147-A177-3AD203B41FA5}">
                      <a16:colId xmlns:a16="http://schemas.microsoft.com/office/drawing/2014/main" val="2039181211"/>
                    </a:ext>
                  </a:extLst>
                </a:gridCol>
                <a:gridCol w="1772444">
                  <a:extLst>
                    <a:ext uri="{9D8B030D-6E8A-4147-A177-3AD203B41FA5}">
                      <a16:colId xmlns:a16="http://schemas.microsoft.com/office/drawing/2014/main" val="2023552481"/>
                    </a:ext>
                  </a:extLst>
                </a:gridCol>
                <a:gridCol w="1772444">
                  <a:extLst>
                    <a:ext uri="{9D8B030D-6E8A-4147-A177-3AD203B41FA5}">
                      <a16:colId xmlns:a16="http://schemas.microsoft.com/office/drawing/2014/main" val="3850559853"/>
                    </a:ext>
                  </a:extLst>
                </a:gridCol>
              </a:tblGrid>
              <a:tr h="62112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Line item</a:t>
                      </a:r>
                      <a:endParaRPr lang="en-ZM" sz="1600" dirty="0"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Before</a:t>
                      </a:r>
                      <a:endParaRPr lang="en-ZM" sz="1600"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 Forma Adjustments</a:t>
                      </a:r>
                      <a:endParaRPr lang="en-ZM" sz="1600"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After</a:t>
                      </a:r>
                      <a:endParaRPr lang="en-ZM" sz="1600"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change</a:t>
                      </a:r>
                      <a:endParaRPr lang="en-ZM" sz="1600"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7863191"/>
                  </a:ext>
                </a:extLst>
              </a:tr>
              <a:tr h="617781">
                <a:tc>
                  <a:txBody>
                    <a:bodyPr/>
                    <a:lstStyle/>
                    <a:p>
                      <a:pPr algn="l"/>
                      <a:r>
                        <a:rPr lang="en-ZA" sz="16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EPS (ZMW)</a:t>
                      </a:r>
                      <a:endParaRPr lang="en-ZM" sz="16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(23.54)</a:t>
                      </a:r>
                      <a:endParaRPr lang="en-ZM" sz="1600" b="1"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92.37</a:t>
                      </a:r>
                      <a:endParaRPr lang="en-ZM" sz="1600" b="1"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68.83</a:t>
                      </a:r>
                      <a:endParaRPr lang="en-ZM" sz="1600" b="1"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392.4%</a:t>
                      </a:r>
                      <a:endParaRPr lang="en-ZM" sz="1600" b="1"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2398799"/>
                  </a:ext>
                </a:extLst>
              </a:tr>
              <a:tr h="617781">
                <a:tc>
                  <a:txBody>
                    <a:bodyPr/>
                    <a:lstStyle/>
                    <a:p>
                      <a:pPr algn="l"/>
                      <a:r>
                        <a:rPr lang="en-ZA" sz="1600" b="1"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HEPS (ZMW)</a:t>
                      </a:r>
                      <a:endParaRPr lang="en-ZM" sz="1600" b="1"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(23.54)</a:t>
                      </a:r>
                      <a:endParaRPr lang="en-ZM" sz="1600" b="1"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55.27</a:t>
                      </a:r>
                      <a:endParaRPr lang="en-ZM" sz="1600" b="1"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31.72</a:t>
                      </a:r>
                      <a:endParaRPr lang="en-ZM" sz="1600" b="1"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234.8% </a:t>
                      </a:r>
                      <a:endParaRPr lang="en-ZM" sz="1600" b="1" dirty="0"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2422513"/>
                  </a:ext>
                </a:extLst>
              </a:tr>
              <a:tr h="617781">
                <a:tc>
                  <a:txBody>
                    <a:bodyPr/>
                    <a:lstStyle/>
                    <a:p>
                      <a:pPr algn="l"/>
                      <a:r>
                        <a:rPr lang="en-ZA" sz="1600" b="1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NAV per share (ZMW)</a:t>
                      </a:r>
                      <a:endParaRPr lang="en-ZM" sz="1600" b="1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49.18</a:t>
                      </a:r>
                      <a:endParaRPr lang="en-ZM" sz="1600" b="1"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94.23</a:t>
                      </a:r>
                      <a:endParaRPr lang="en-ZM" sz="1600" b="1"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143.42</a:t>
                      </a:r>
                      <a:endParaRPr lang="en-ZM" sz="1600" b="1"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191.6%</a:t>
                      </a:r>
                      <a:endParaRPr lang="en-ZM" sz="1600" b="1"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8118397"/>
                  </a:ext>
                </a:extLst>
              </a:tr>
              <a:tr h="617781">
                <a:tc>
                  <a:txBody>
                    <a:bodyPr/>
                    <a:lstStyle/>
                    <a:p>
                      <a:pPr algn="l"/>
                      <a:r>
                        <a:rPr lang="en-ZA" sz="1600" b="1" strike="noStrike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Ordinary Shares in issue</a:t>
                      </a:r>
                      <a:endParaRPr lang="en-ZM" sz="1600" b="1" strike="noStrike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160,800</a:t>
                      </a:r>
                      <a:endParaRPr kumimoji="0" lang="en-ZM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en-ZM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160,800</a:t>
                      </a:r>
                      <a:endParaRPr kumimoji="0" lang="en-ZM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strike="noStrike"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0.0%</a:t>
                      </a:r>
                      <a:endParaRPr lang="en-ZM" sz="1600" b="1" strike="noStrike"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717741"/>
                  </a:ext>
                </a:extLst>
              </a:tr>
              <a:tr h="617781">
                <a:tc>
                  <a:txBody>
                    <a:bodyPr/>
                    <a:lstStyle/>
                    <a:p>
                      <a:pPr algn="l"/>
                      <a:r>
                        <a:rPr lang="en-ZA" sz="1600" b="1" strike="noStrike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Shares in issue </a:t>
                      </a:r>
                      <a:endParaRPr lang="en-ZM" sz="1600" b="1" strike="noStrike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160,800</a:t>
                      </a:r>
                      <a:endParaRPr kumimoji="0" lang="en-ZM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en-ZM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160,800</a:t>
                      </a:r>
                      <a:endParaRPr kumimoji="0" lang="en-ZM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0.0%</a:t>
                      </a:r>
                      <a:endParaRPr kumimoji="0" lang="en-ZM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1096322"/>
                  </a:ext>
                </a:extLst>
              </a:tr>
              <a:tr h="621127">
                <a:tc>
                  <a:txBody>
                    <a:bodyPr/>
                    <a:lstStyle/>
                    <a:p>
                      <a:pPr algn="l"/>
                      <a:r>
                        <a:rPr lang="en-ZA" sz="1600" b="1" strike="noStrike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Weighted average # of Ordinary Shares in issue</a:t>
                      </a:r>
                      <a:endParaRPr lang="en-ZM" sz="1600" b="1" strike="noStrike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160,800</a:t>
                      </a:r>
                      <a:endParaRPr kumimoji="0" lang="en-ZM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en-ZM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160,800</a:t>
                      </a:r>
                      <a:endParaRPr kumimoji="0" lang="en-ZM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0.0%</a:t>
                      </a:r>
                      <a:endParaRPr kumimoji="0" lang="en-ZM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7310060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7547C9CF-C8F8-AD5A-9545-64FCC7AD5BC8}"/>
              </a:ext>
            </a:extLst>
          </p:cNvPr>
          <p:cNvSpPr/>
          <p:nvPr/>
        </p:nvSpPr>
        <p:spPr>
          <a:xfrm>
            <a:off x="-1038225" y="1390651"/>
            <a:ext cx="619125" cy="619125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830F64-941B-3360-9512-188F370DF818}"/>
              </a:ext>
            </a:extLst>
          </p:cNvPr>
          <p:cNvSpPr/>
          <p:nvPr/>
        </p:nvSpPr>
        <p:spPr>
          <a:xfrm>
            <a:off x="-1038225" y="2286001"/>
            <a:ext cx="619125" cy="619125"/>
          </a:xfrm>
          <a:prstGeom prst="rect">
            <a:avLst/>
          </a:prstGeom>
          <a:solidFill>
            <a:srgbClr val="A5A5A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4839AE-42B4-8C7B-2D2A-9BA025C48F31}"/>
              </a:ext>
            </a:extLst>
          </p:cNvPr>
          <p:cNvSpPr/>
          <p:nvPr/>
        </p:nvSpPr>
        <p:spPr>
          <a:xfrm>
            <a:off x="-1038225" y="3028951"/>
            <a:ext cx="619125" cy="6191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C77C7A-BDE2-AF11-DE3E-980EBA64E4EC}"/>
              </a:ext>
            </a:extLst>
          </p:cNvPr>
          <p:cNvSpPr/>
          <p:nvPr/>
        </p:nvSpPr>
        <p:spPr>
          <a:xfrm>
            <a:off x="-1038225" y="3790448"/>
            <a:ext cx="619125" cy="619125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9B336E-C1AE-3421-5FA6-2BA5C7EBE1B1}"/>
              </a:ext>
            </a:extLst>
          </p:cNvPr>
          <p:cNvSpPr/>
          <p:nvPr/>
        </p:nvSpPr>
        <p:spPr>
          <a:xfrm>
            <a:off x="-1038225" y="4551945"/>
            <a:ext cx="619125" cy="619125"/>
          </a:xfrm>
          <a:prstGeom prst="rect">
            <a:avLst/>
          </a:prstGeom>
          <a:solidFill>
            <a:srgbClr val="70AD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D715B3-0B29-B624-FC1D-0658471201B0}"/>
              </a:ext>
            </a:extLst>
          </p:cNvPr>
          <p:cNvSpPr/>
          <p:nvPr/>
        </p:nvSpPr>
        <p:spPr>
          <a:xfrm>
            <a:off x="-1038225" y="5313442"/>
            <a:ext cx="619125" cy="619125"/>
          </a:xfrm>
          <a:prstGeom prst="rect">
            <a:avLst/>
          </a:prstGeom>
          <a:solidFill>
            <a:srgbClr val="C47E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77645AF4-A5FD-398A-E427-AD8423946246}"/>
              </a:ext>
            </a:extLst>
          </p:cNvPr>
          <p:cNvSpPr/>
          <p:nvPr/>
        </p:nvSpPr>
        <p:spPr>
          <a:xfrm>
            <a:off x="10955104" y="1993054"/>
            <a:ext cx="207818" cy="33189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M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99AE766F-4CB4-FE6A-7912-D5C50C9C5E8F}"/>
              </a:ext>
            </a:extLst>
          </p:cNvPr>
          <p:cNvSpPr/>
          <p:nvPr/>
        </p:nvSpPr>
        <p:spPr>
          <a:xfrm>
            <a:off x="10955104" y="2580798"/>
            <a:ext cx="207818" cy="33189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M"/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A452DE79-561E-7815-EBED-F31CA45789D9}"/>
              </a:ext>
            </a:extLst>
          </p:cNvPr>
          <p:cNvSpPr/>
          <p:nvPr/>
        </p:nvSpPr>
        <p:spPr>
          <a:xfrm>
            <a:off x="10955104" y="3168542"/>
            <a:ext cx="207818" cy="33189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27051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E412796C-96DC-E20E-C1D1-B86F9163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Presentation outline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FA6791-BD7F-482C-988E-E330202AC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0B6C3-6400-4E01-8771-A1BEBD96E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9927-066A-4E42-B902-7FE3DF2732F9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431CB6-E196-D13F-1B44-9BDB72FDDEB7}"/>
              </a:ext>
            </a:extLst>
          </p:cNvPr>
          <p:cNvSpPr/>
          <p:nvPr/>
        </p:nvSpPr>
        <p:spPr>
          <a:xfrm>
            <a:off x="-1038225" y="1390651"/>
            <a:ext cx="619125" cy="619125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E154E-80B3-21B3-364C-5C9B6CE3610F}"/>
              </a:ext>
            </a:extLst>
          </p:cNvPr>
          <p:cNvSpPr/>
          <p:nvPr/>
        </p:nvSpPr>
        <p:spPr>
          <a:xfrm>
            <a:off x="-1038225" y="2286001"/>
            <a:ext cx="619125" cy="619125"/>
          </a:xfrm>
          <a:prstGeom prst="rect">
            <a:avLst/>
          </a:prstGeom>
          <a:solidFill>
            <a:srgbClr val="A5A5A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423572-0932-A311-0A47-5647AAF1E846}"/>
              </a:ext>
            </a:extLst>
          </p:cNvPr>
          <p:cNvSpPr/>
          <p:nvPr/>
        </p:nvSpPr>
        <p:spPr>
          <a:xfrm>
            <a:off x="-1038225" y="3028951"/>
            <a:ext cx="619125" cy="6191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9A3459-CD53-34D7-E650-86D5C4571B7D}"/>
              </a:ext>
            </a:extLst>
          </p:cNvPr>
          <p:cNvSpPr/>
          <p:nvPr/>
        </p:nvSpPr>
        <p:spPr>
          <a:xfrm>
            <a:off x="-1038225" y="3790448"/>
            <a:ext cx="619125" cy="619125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F1F7E0-F36D-8236-3BCC-F6B1EB664162}"/>
              </a:ext>
            </a:extLst>
          </p:cNvPr>
          <p:cNvSpPr/>
          <p:nvPr/>
        </p:nvSpPr>
        <p:spPr>
          <a:xfrm>
            <a:off x="-1038225" y="4551945"/>
            <a:ext cx="619125" cy="619125"/>
          </a:xfrm>
          <a:prstGeom prst="rect">
            <a:avLst/>
          </a:prstGeom>
          <a:solidFill>
            <a:srgbClr val="70AD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55E4E8-ECD8-9D68-1479-36B361C43E3E}"/>
              </a:ext>
            </a:extLst>
          </p:cNvPr>
          <p:cNvSpPr/>
          <p:nvPr/>
        </p:nvSpPr>
        <p:spPr>
          <a:xfrm>
            <a:off x="-1038225" y="5313442"/>
            <a:ext cx="619125" cy="619125"/>
          </a:xfrm>
          <a:prstGeom prst="rect">
            <a:avLst/>
          </a:prstGeom>
          <a:solidFill>
            <a:srgbClr val="C47E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618E02F6-BF8D-9109-FBD6-06EEEAE94012}"/>
              </a:ext>
            </a:extLst>
          </p:cNvPr>
          <p:cNvSpPr/>
          <p:nvPr/>
        </p:nvSpPr>
        <p:spPr>
          <a:xfrm flipH="1">
            <a:off x="2222127" y="1694816"/>
            <a:ext cx="359958" cy="338554"/>
          </a:xfrm>
          <a:prstGeom prst="parallelogram">
            <a:avLst>
              <a:gd name="adj" fmla="val 66996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4798F581-4970-3A11-FDB7-D7767C7A1B39}"/>
              </a:ext>
            </a:extLst>
          </p:cNvPr>
          <p:cNvSpPr/>
          <p:nvPr/>
        </p:nvSpPr>
        <p:spPr>
          <a:xfrm flipH="1">
            <a:off x="2578443" y="2241495"/>
            <a:ext cx="359958" cy="338554"/>
          </a:xfrm>
          <a:prstGeom prst="parallelogram">
            <a:avLst>
              <a:gd name="adj" fmla="val 66996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123DE526-A0F9-E8B1-B1BD-9F4963E4337A}"/>
              </a:ext>
            </a:extLst>
          </p:cNvPr>
          <p:cNvSpPr/>
          <p:nvPr/>
        </p:nvSpPr>
        <p:spPr>
          <a:xfrm flipH="1">
            <a:off x="2934759" y="2788174"/>
            <a:ext cx="359958" cy="338554"/>
          </a:xfrm>
          <a:prstGeom prst="parallelogram">
            <a:avLst>
              <a:gd name="adj" fmla="val 66996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15013450-FC7C-A590-D0C9-C7A2AFE6D22A}"/>
              </a:ext>
            </a:extLst>
          </p:cNvPr>
          <p:cNvSpPr/>
          <p:nvPr/>
        </p:nvSpPr>
        <p:spPr>
          <a:xfrm flipH="1">
            <a:off x="3291075" y="3334853"/>
            <a:ext cx="359958" cy="338554"/>
          </a:xfrm>
          <a:prstGeom prst="parallelogram">
            <a:avLst>
              <a:gd name="adj" fmla="val 66996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D1C6AA0D-A810-FE16-625C-2D72E967734B}"/>
              </a:ext>
            </a:extLst>
          </p:cNvPr>
          <p:cNvSpPr/>
          <p:nvPr/>
        </p:nvSpPr>
        <p:spPr>
          <a:xfrm flipH="1">
            <a:off x="3647391" y="3881532"/>
            <a:ext cx="359958" cy="338554"/>
          </a:xfrm>
          <a:prstGeom prst="parallelogram">
            <a:avLst>
              <a:gd name="adj" fmla="val 66996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/>
          </a:p>
        </p:txBody>
      </p:sp>
      <p:sp>
        <p:nvSpPr>
          <p:cNvPr id="21" name="TextBox 34">
            <a:extLst>
              <a:ext uri="{FF2B5EF4-FFF2-40B4-BE49-F238E27FC236}">
                <a16:creationId xmlns:a16="http://schemas.microsoft.com/office/drawing/2014/main" id="{A34F8840-3F3F-55E4-6CEF-1A9728585040}"/>
              </a:ext>
            </a:extLst>
          </p:cNvPr>
          <p:cNvSpPr txBox="1"/>
          <p:nvPr/>
        </p:nvSpPr>
        <p:spPr>
          <a:xfrm>
            <a:off x="2755446" y="1679427"/>
            <a:ext cx="2856481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b="1">
                <a:solidFill>
                  <a:srgbClr val="000000"/>
                </a:solidFill>
                <a:cs typeface="Poppins" pitchFamily="2" charset="77"/>
              </a:rPr>
              <a:t>Key highlights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2" name="TextBox 34">
            <a:extLst>
              <a:ext uri="{FF2B5EF4-FFF2-40B4-BE49-F238E27FC236}">
                <a16:creationId xmlns:a16="http://schemas.microsoft.com/office/drawing/2014/main" id="{8D474ED5-17CC-88F9-A393-F2C5B0B85D4F}"/>
              </a:ext>
            </a:extLst>
          </p:cNvPr>
          <p:cNvSpPr txBox="1"/>
          <p:nvPr/>
        </p:nvSpPr>
        <p:spPr>
          <a:xfrm>
            <a:off x="3114739" y="2225949"/>
            <a:ext cx="5132909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b="1">
                <a:solidFill>
                  <a:srgbClr val="000000"/>
                </a:solidFill>
                <a:cs typeface="Poppins" pitchFamily="2" charset="77"/>
              </a:rPr>
              <a:t>Overview of the Strategic Equity Partner</a:t>
            </a:r>
          </a:p>
        </p:txBody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577B4C63-A220-58F5-8962-888B09E272C5}"/>
              </a:ext>
            </a:extLst>
          </p:cNvPr>
          <p:cNvSpPr/>
          <p:nvPr/>
        </p:nvSpPr>
        <p:spPr>
          <a:xfrm flipH="1">
            <a:off x="4003707" y="4428211"/>
            <a:ext cx="359958" cy="338554"/>
          </a:xfrm>
          <a:prstGeom prst="parallelogram">
            <a:avLst>
              <a:gd name="adj" fmla="val 66996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/>
          </a:p>
        </p:txBody>
      </p:sp>
      <p:sp>
        <p:nvSpPr>
          <p:cNvPr id="25" name="TextBox 34">
            <a:extLst>
              <a:ext uri="{FF2B5EF4-FFF2-40B4-BE49-F238E27FC236}">
                <a16:creationId xmlns:a16="http://schemas.microsoft.com/office/drawing/2014/main" id="{4A59414C-291A-09C1-388F-595B428E45BE}"/>
              </a:ext>
            </a:extLst>
          </p:cNvPr>
          <p:cNvSpPr txBox="1"/>
          <p:nvPr/>
        </p:nvSpPr>
        <p:spPr>
          <a:xfrm>
            <a:off x="3471055" y="2767734"/>
            <a:ext cx="2856481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b="1">
                <a:solidFill>
                  <a:srgbClr val="000000"/>
                </a:solidFill>
                <a:cs typeface="Poppins" pitchFamily="2" charset="77"/>
              </a:rPr>
              <a:t>Transaction overview</a:t>
            </a:r>
          </a:p>
        </p:txBody>
      </p:sp>
      <p:sp>
        <p:nvSpPr>
          <p:cNvPr id="26" name="TextBox 34">
            <a:extLst>
              <a:ext uri="{FF2B5EF4-FFF2-40B4-BE49-F238E27FC236}">
                <a16:creationId xmlns:a16="http://schemas.microsoft.com/office/drawing/2014/main" id="{BE618301-EA5C-7B2B-F5A0-E36FB2D4F5A1}"/>
              </a:ext>
            </a:extLst>
          </p:cNvPr>
          <p:cNvSpPr txBox="1"/>
          <p:nvPr/>
        </p:nvSpPr>
        <p:spPr>
          <a:xfrm>
            <a:off x="3827371" y="3318443"/>
            <a:ext cx="4420277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b="1">
                <a:solidFill>
                  <a:srgbClr val="000000"/>
                </a:solidFill>
                <a:cs typeface="Poppins" pitchFamily="2" charset="77"/>
              </a:rPr>
              <a:t>Post-transaction benefits</a:t>
            </a:r>
          </a:p>
        </p:txBody>
      </p:sp>
      <p:sp>
        <p:nvSpPr>
          <p:cNvPr id="27" name="TextBox 34">
            <a:extLst>
              <a:ext uri="{FF2B5EF4-FFF2-40B4-BE49-F238E27FC236}">
                <a16:creationId xmlns:a16="http://schemas.microsoft.com/office/drawing/2014/main" id="{279F57A1-6208-CAFD-E7C3-4EDD6D65B854}"/>
              </a:ext>
            </a:extLst>
          </p:cNvPr>
          <p:cNvSpPr txBox="1"/>
          <p:nvPr/>
        </p:nvSpPr>
        <p:spPr>
          <a:xfrm>
            <a:off x="4183685" y="3867636"/>
            <a:ext cx="293362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b="1">
                <a:solidFill>
                  <a:srgbClr val="000000"/>
                </a:solidFill>
                <a:cs typeface="Poppins" pitchFamily="2" charset="77"/>
              </a:rPr>
              <a:t>Financial effects for ZCCM-IH</a:t>
            </a:r>
          </a:p>
        </p:txBody>
      </p:sp>
      <p:sp>
        <p:nvSpPr>
          <p:cNvPr id="28" name="TextBox 34">
            <a:extLst>
              <a:ext uri="{FF2B5EF4-FFF2-40B4-BE49-F238E27FC236}">
                <a16:creationId xmlns:a16="http://schemas.microsoft.com/office/drawing/2014/main" id="{9A432ACE-E78B-0817-61C9-F5262C6AD9DB}"/>
              </a:ext>
            </a:extLst>
          </p:cNvPr>
          <p:cNvSpPr txBox="1"/>
          <p:nvPr/>
        </p:nvSpPr>
        <p:spPr>
          <a:xfrm>
            <a:off x="4540002" y="4416829"/>
            <a:ext cx="2150782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b="1">
                <a:solidFill>
                  <a:srgbClr val="000000"/>
                </a:solidFill>
                <a:cs typeface="Poppins" pitchFamily="2" charset="77"/>
              </a:rPr>
              <a:t>Final steps to closing</a:t>
            </a:r>
          </a:p>
        </p:txBody>
      </p:sp>
    </p:spTree>
    <p:extLst>
      <p:ext uri="{BB962C8B-B14F-4D97-AF65-F5344CB8AC3E}">
        <p14:creationId xmlns:p14="http://schemas.microsoft.com/office/powerpoint/2010/main" val="3109300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E4FDE5-757C-CA40-B360-76FCB926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631" y="4278946"/>
            <a:ext cx="8049126" cy="816428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League Spartan" charset="0"/>
                <a:cs typeface="Poppins" pitchFamily="2" charset="77"/>
              </a:rPr>
              <a:t>ZCCM-IH VISION &amp; MISSON</a:t>
            </a:r>
            <a:br>
              <a:rPr lang="en-US" dirty="0">
                <a:ea typeface="League Spartan" charset="0"/>
                <a:cs typeface="Poppins" pitchFamily="2" charset="77"/>
              </a:rPr>
            </a:b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D83EA54-9955-5F47-84B9-CE18F588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638F-5D0B-4395-8FEF-CD737F24B9B5}" type="slidenum">
              <a:rPr lang="en-US" smtClean="0"/>
              <a:t>20</a:t>
            </a:fld>
            <a:endParaRPr lang="en-US"/>
          </a:p>
        </p:txBody>
      </p:sp>
      <p:pic>
        <p:nvPicPr>
          <p:cNvPr id="11" name="Picture 10" descr="A large metal structure with a conveyor belt&#10;&#10;Description automatically generated">
            <a:extLst>
              <a:ext uri="{FF2B5EF4-FFF2-40B4-BE49-F238E27FC236}">
                <a16:creationId xmlns:a16="http://schemas.microsoft.com/office/drawing/2014/main" id="{06FD8F1D-1E42-8AD4-0E78-E2D7309B0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200" cy="8093762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AC5826A-20F0-C34A-8090-6DC8A9DA91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025658"/>
              </p:ext>
            </p:extLst>
          </p:nvPr>
        </p:nvGraphicFramePr>
        <p:xfrm>
          <a:off x="1824039" y="4967360"/>
          <a:ext cx="7463657" cy="13411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1122">
                <a:tc>
                  <a:txBody>
                    <a:bodyPr/>
                    <a:lstStyle/>
                    <a:p>
                      <a:pPr algn="ctr"/>
                      <a:r>
                        <a:rPr lang="en-US" sz="4100"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21888" marR="121888" marT="45721" marB="45721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100" b="1">
                          <a:solidFill>
                            <a:schemeClr val="bg1"/>
                          </a:solidFill>
                          <a:highlight>
                            <a:srgbClr val="E98E09"/>
                          </a:highlight>
                          <a:latin typeface="Century Gothic" panose="020B0502020202020204" pitchFamily="34" charset="0"/>
                        </a:rPr>
                        <a:t>Final steps to closing</a:t>
                      </a:r>
                    </a:p>
                  </a:txBody>
                  <a:tcPr marL="121888" marR="121888" marT="45721" marB="45721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E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371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0B6C3-6400-4E01-8771-A1BEBD96E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9927-066A-4E42-B902-7FE3DF2732F9}" type="slidenum">
              <a:rPr lang="en-GB" smtClean="0"/>
              <a:pPr/>
              <a:t>21</a:t>
            </a:fld>
            <a:endParaRPr lang="en-GB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F68C7017-C533-8D1F-C2DA-F7316972E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893323"/>
              </p:ext>
            </p:extLst>
          </p:nvPr>
        </p:nvGraphicFramePr>
        <p:xfrm>
          <a:off x="735013" y="1242646"/>
          <a:ext cx="10634662" cy="4760760"/>
        </p:xfrm>
        <a:graphic>
          <a:graphicData uri="http://schemas.openxmlformats.org/drawingml/2006/table">
            <a:tbl>
              <a:tblPr firstRow="1" bandRow="1"/>
              <a:tblGrid>
                <a:gridCol w="2822752">
                  <a:extLst>
                    <a:ext uri="{9D8B030D-6E8A-4147-A177-3AD203B41FA5}">
                      <a16:colId xmlns:a16="http://schemas.microsoft.com/office/drawing/2014/main" val="3842569656"/>
                    </a:ext>
                  </a:extLst>
                </a:gridCol>
                <a:gridCol w="7811910">
                  <a:extLst>
                    <a:ext uri="{9D8B030D-6E8A-4147-A177-3AD203B41FA5}">
                      <a16:colId xmlns:a16="http://schemas.microsoft.com/office/drawing/2014/main" val="1142836023"/>
                    </a:ext>
                  </a:extLst>
                </a:gridCol>
              </a:tblGrid>
              <a:tr h="407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ZA" sz="1600"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</a:p>
                  </a:txBody>
                  <a:tcPr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ZA" sz="1600"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Key workstream</a:t>
                      </a:r>
                    </a:p>
                  </a:txBody>
                  <a:tcPr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260198"/>
                  </a:ext>
                </a:extLst>
              </a:tr>
              <a:tr h="605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 February</a:t>
                      </a:r>
                    </a:p>
                  </a:txBody>
                  <a:tcPr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 typeface="Arial" panose="020B0604020202020204" pitchFamily="34" charset="0"/>
                        <a:buChar char="•"/>
                      </a:pPr>
                      <a:r>
                        <a:rPr lang="en-ZA" sz="1600" b="0"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EGM held and EGM results published </a:t>
                      </a:r>
                    </a:p>
                  </a:txBody>
                  <a:tcPr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016958"/>
                  </a:ext>
                </a:extLst>
              </a:tr>
              <a:tr h="6636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 February </a:t>
                      </a:r>
                    </a:p>
                  </a:txBody>
                  <a:tcPr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 typeface="Arial" panose="020B0604020202020204" pitchFamily="34" charset="0"/>
                        <a:buChar char="•"/>
                      </a:pPr>
                      <a:r>
                        <a:rPr lang="en-ZA" sz="1600" b="0"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Approval by Ministry of Mines and Mineral Development of the overall transaction and renewal of MCM’s Mining Licenses </a:t>
                      </a:r>
                    </a:p>
                  </a:txBody>
                  <a:tcPr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807665"/>
                  </a:ext>
                </a:extLst>
              </a:tr>
              <a:tr h="605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 February </a:t>
                      </a:r>
                    </a:p>
                  </a:txBody>
                  <a:tcPr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 typeface="Arial" panose="020B0604020202020204" pitchFamily="34" charset="0"/>
                        <a:buChar char="•"/>
                      </a:pPr>
                      <a:r>
                        <a:rPr lang="en-ZA" sz="1600" b="0"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 approval of change of control </a:t>
                      </a:r>
                    </a:p>
                  </a:txBody>
                  <a:tcPr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34418"/>
                  </a:ext>
                </a:extLst>
              </a:tr>
              <a:tr h="6636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March </a:t>
                      </a:r>
                    </a:p>
                  </a:txBody>
                  <a:tcPr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Finalisation of Glencore documents, intragroup shareholder loans and the Shareholder Agreement</a:t>
                      </a:r>
                    </a:p>
                  </a:txBody>
                  <a:tcPr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623361"/>
                  </a:ext>
                </a:extLst>
              </a:tr>
              <a:tr h="605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4 - 8 March </a:t>
                      </a:r>
                    </a:p>
                  </a:txBody>
                  <a:tcPr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 typeface="Arial" panose="020B0604020202020204" pitchFamily="34" charset="0"/>
                        <a:buChar char="•"/>
                      </a:pPr>
                      <a:r>
                        <a:rPr lang="en-ZA" sz="1600" b="0"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Target transaction completion and flow of funds</a:t>
                      </a:r>
                    </a:p>
                  </a:txBody>
                  <a:tcPr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723817"/>
                  </a:ext>
                </a:extLst>
              </a:tr>
              <a:tr h="605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March </a:t>
                      </a:r>
                    </a:p>
                  </a:txBody>
                  <a:tcPr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 typeface="Arial" panose="020B0604020202020204" pitchFamily="34" charset="0"/>
                        <a:buChar char="•"/>
                      </a:pPr>
                      <a:r>
                        <a:rPr lang="en-ZA" sz="1600" b="0"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Long Stop Date for the completion of all Conditions Precedents </a:t>
                      </a:r>
                    </a:p>
                  </a:txBody>
                  <a:tcPr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194361"/>
                  </a:ext>
                </a:extLst>
              </a:tr>
              <a:tr h="605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Q3 2024</a:t>
                      </a:r>
                    </a:p>
                  </a:txBody>
                  <a:tcPr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Obtain non-suspensory COMESA approval</a:t>
                      </a:r>
                      <a:r>
                        <a:rPr lang="en-ZA" sz="1600" b="0" baseline="30000" dirty="0"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338941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25DB70C2-8382-812B-899E-D37A7E13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Final steps to closing</a:t>
            </a:r>
            <a:endParaRPr lang="en-ZA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07F3445-BE36-14E1-377F-8A0C882ED5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4646" y="901244"/>
            <a:ext cx="9717454" cy="559434"/>
          </a:xfrm>
        </p:spPr>
        <p:txBody>
          <a:bodyPr/>
          <a:lstStyle/>
          <a:p>
            <a:r>
              <a:rPr lang="en-ZA" dirty="0"/>
              <a:t>The transaction is expected to close latest 15 March 2024</a:t>
            </a:r>
            <a:endParaRPr lang="en-ZA" sz="1800" dirty="0">
              <a:latin typeface="+mn-lt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D508654-3ECF-F98F-B158-4CEB22040158}"/>
              </a:ext>
            </a:extLst>
          </p:cNvPr>
          <p:cNvSpPr txBox="1">
            <a:spLocks/>
          </p:cNvSpPr>
          <p:nvPr/>
        </p:nvSpPr>
        <p:spPr>
          <a:xfrm>
            <a:off x="734647" y="6055866"/>
            <a:ext cx="9626554" cy="501254"/>
          </a:xfrm>
          <a:prstGeom prst="rect">
            <a:avLst/>
          </a:prstGeom>
        </p:spPr>
        <p:txBody>
          <a:bodyPr anchor="t"/>
          <a:lstStyle>
            <a:lvl1pPr marL="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000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00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□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4000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▪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72000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▫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SzPct val="75000"/>
              <a:buFont typeface="Wingdings" panose="05000000000000000000" pitchFamily="2" charset="2"/>
              <a:buChar char="n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□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</a:pPr>
            <a:r>
              <a:rPr lang="en-ZA">
                <a:latin typeface="Century Gothic" panose="020B0502020202020204" pitchFamily="34" charset="0"/>
              </a:rPr>
              <a:t>Notes: (1) </a:t>
            </a:r>
            <a:r>
              <a:rPr lang="en-ZA" b="0">
                <a:latin typeface="Century Gothic" panose="020B0502020202020204" pitchFamily="34" charset="0"/>
              </a:rPr>
              <a:t>COMESA approval generally takes 3-5 months but is not a condition to Completion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916A10-8ED6-B534-565C-7FEAB8F05A02}"/>
              </a:ext>
            </a:extLst>
          </p:cNvPr>
          <p:cNvSpPr/>
          <p:nvPr/>
        </p:nvSpPr>
        <p:spPr>
          <a:xfrm>
            <a:off x="-1038225" y="1390651"/>
            <a:ext cx="619125" cy="619125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047BF6-D1B4-4B21-D48A-1C4128D39793}"/>
              </a:ext>
            </a:extLst>
          </p:cNvPr>
          <p:cNvSpPr/>
          <p:nvPr/>
        </p:nvSpPr>
        <p:spPr>
          <a:xfrm>
            <a:off x="-1038225" y="2286001"/>
            <a:ext cx="619125" cy="619125"/>
          </a:xfrm>
          <a:prstGeom prst="rect">
            <a:avLst/>
          </a:prstGeom>
          <a:solidFill>
            <a:srgbClr val="A5A5A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23D23F-BF99-314E-F905-08BA4EF0F348}"/>
              </a:ext>
            </a:extLst>
          </p:cNvPr>
          <p:cNvSpPr/>
          <p:nvPr/>
        </p:nvSpPr>
        <p:spPr>
          <a:xfrm>
            <a:off x="-1038225" y="3028951"/>
            <a:ext cx="619125" cy="6191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879E06-CD70-AE9F-4BCA-EBC7223567E0}"/>
              </a:ext>
            </a:extLst>
          </p:cNvPr>
          <p:cNvSpPr/>
          <p:nvPr/>
        </p:nvSpPr>
        <p:spPr>
          <a:xfrm>
            <a:off x="-1038225" y="3790448"/>
            <a:ext cx="619125" cy="619125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8D07B6-17F7-D12F-63F0-28878C1302FC}"/>
              </a:ext>
            </a:extLst>
          </p:cNvPr>
          <p:cNvSpPr/>
          <p:nvPr/>
        </p:nvSpPr>
        <p:spPr>
          <a:xfrm>
            <a:off x="-1038225" y="4551945"/>
            <a:ext cx="619125" cy="619125"/>
          </a:xfrm>
          <a:prstGeom prst="rect">
            <a:avLst/>
          </a:prstGeom>
          <a:solidFill>
            <a:srgbClr val="70AD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5EBE0B-DA58-B81E-F903-77B6D470BF5B}"/>
              </a:ext>
            </a:extLst>
          </p:cNvPr>
          <p:cNvSpPr/>
          <p:nvPr/>
        </p:nvSpPr>
        <p:spPr>
          <a:xfrm>
            <a:off x="-1038225" y="5313442"/>
            <a:ext cx="619125" cy="619125"/>
          </a:xfrm>
          <a:prstGeom prst="rect">
            <a:avLst/>
          </a:prstGeom>
          <a:solidFill>
            <a:srgbClr val="C47E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2319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E412796C-96DC-E20E-C1D1-B86F9163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663" y="788073"/>
            <a:ext cx="8388548" cy="321937"/>
          </a:xfrm>
        </p:spPr>
        <p:txBody>
          <a:bodyPr vert="horz" lIns="0" tIns="45720" rIns="91440" bIns="45720" rtlCol="0" anchor="ctr">
            <a:noAutofit/>
          </a:bodyPr>
          <a:lstStyle/>
          <a:p>
            <a:pPr algn="ctr"/>
            <a:r>
              <a:rPr lang="en-GB" dirty="0"/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0B6C3-6400-4E01-8771-A1BEBD96E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9927-066A-4E42-B902-7FE3DF2732F9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2" name="Picture 2" descr="Commercial - Mopani Copper Mines Plc">
            <a:extLst>
              <a:ext uri="{FF2B5EF4-FFF2-40B4-BE49-F238E27FC236}">
                <a16:creationId xmlns:a16="http://schemas.microsoft.com/office/drawing/2014/main" id="{1C40D2D1-9743-09D6-1BB1-C1C583A1D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23" b="7346"/>
          <a:stretch/>
        </p:blipFill>
        <p:spPr bwMode="auto">
          <a:xfrm>
            <a:off x="4565161" y="1948162"/>
            <a:ext cx="2775551" cy="296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165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CBEB98-1B05-D967-4FBF-9C30F79E3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87" y="5216"/>
            <a:ext cx="12406388" cy="6852783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D83EA54-9955-5F47-84B9-CE18F588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638F-5D0B-4395-8FEF-CD737F24B9B5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AC5826A-20F0-C34A-8090-6DC8A9DA91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222004"/>
              </p:ext>
            </p:extLst>
          </p:nvPr>
        </p:nvGraphicFramePr>
        <p:xfrm>
          <a:off x="1824039" y="5015228"/>
          <a:ext cx="7463657" cy="13411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1122">
                <a:tc>
                  <a:txBody>
                    <a:bodyPr/>
                    <a:lstStyle/>
                    <a:p>
                      <a:pPr algn="ctr"/>
                      <a:r>
                        <a:rPr lang="en-US" sz="4100" b="1">
                          <a:solidFill>
                            <a:schemeClr val="bg1"/>
                          </a:solidFill>
                          <a:highlight>
                            <a:srgbClr val="E98E09"/>
                          </a:highlight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21888" marR="121888" marT="45721" marB="45721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100" b="1">
                          <a:solidFill>
                            <a:schemeClr val="bg1"/>
                          </a:solidFill>
                          <a:highlight>
                            <a:srgbClr val="E98E09"/>
                          </a:highlight>
                          <a:latin typeface="Century Gothic" panose="020B0502020202020204" pitchFamily="34" charset="0"/>
                        </a:rPr>
                        <a:t>Key highlights</a:t>
                      </a:r>
                    </a:p>
                  </a:txBody>
                  <a:tcPr marL="121888" marR="121888" marT="45721" marB="45721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E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553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0B6C3-6400-4E01-8771-A1BEBD96E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9927-066A-4E42-B902-7FE3DF2732F9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1F77BCC2-FC90-CDD5-54D7-0ED2AF8A7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297341"/>
              </p:ext>
            </p:extLst>
          </p:nvPr>
        </p:nvGraphicFramePr>
        <p:xfrm>
          <a:off x="734647" y="1160463"/>
          <a:ext cx="10635028" cy="5203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4519">
                  <a:extLst>
                    <a:ext uri="{9D8B030D-6E8A-4147-A177-3AD203B41FA5}">
                      <a16:colId xmlns:a16="http://schemas.microsoft.com/office/drawing/2014/main" val="537703611"/>
                    </a:ext>
                  </a:extLst>
                </a:gridCol>
                <a:gridCol w="9150509">
                  <a:extLst>
                    <a:ext uri="{9D8B030D-6E8A-4147-A177-3AD203B41FA5}">
                      <a16:colId xmlns:a16="http://schemas.microsoft.com/office/drawing/2014/main" val="733401840"/>
                    </a:ext>
                  </a:extLst>
                </a:gridCol>
              </a:tblGrid>
              <a:tr h="1332000">
                <a:tc>
                  <a:txBody>
                    <a:bodyPr/>
                    <a:lstStyle/>
                    <a:p>
                      <a:r>
                        <a:rPr lang="en-ZA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Overview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ZA" sz="1400" dirty="0">
                          <a:latin typeface="Century Gothic" panose="020B0502020202020204" pitchFamily="34" charset="0"/>
                        </a:rPr>
                        <a:t>Delta Mining Limited (“Delta”), a subsidiary of International Resource Holdings (“IRH”), has agreed to acquire a </a:t>
                      </a:r>
                      <a:r>
                        <a:rPr lang="en-Z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51% shareholding in Mopani Copper Mines (“MCM”) for a total investment of up to US$1.1 billion</a:t>
                      </a: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959870"/>
                  </a:ext>
                </a:extLst>
              </a:tr>
              <a:tr h="1855640">
                <a:tc>
                  <a:txBody>
                    <a:bodyPr/>
                    <a:lstStyle/>
                    <a:p>
                      <a:r>
                        <a:rPr lang="en-ZA" sz="16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Use of proceeds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ZA" sz="1400" dirty="0">
                          <a:latin typeface="Century Gothic" panose="020B0502020202020204" pitchFamily="34" charset="0"/>
                        </a:rPr>
                        <a:t>Delta’s up to US$1.1 billion investment is comprised of:</a:t>
                      </a:r>
                    </a:p>
                    <a:p>
                      <a:pPr marL="628650" lvl="1" indent="-285750">
                        <a:spcBef>
                          <a:spcPts val="6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en-ZA" sz="1400" dirty="0">
                          <a:latin typeface="Century Gothic" panose="020B0502020202020204" pitchFamily="34" charset="0"/>
                        </a:rPr>
                        <a:t>US$620 million of new equity to fund short-term liquidity and capital expansion projects</a:t>
                      </a:r>
                    </a:p>
                    <a:p>
                      <a:pPr marL="628650" lvl="1" indent="-285750">
                        <a:spcBef>
                          <a:spcPts val="6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en-ZA" sz="1400" dirty="0">
                          <a:latin typeface="Century Gothic" panose="020B0502020202020204" pitchFamily="34" charset="0"/>
                        </a:rPr>
                        <a:t>A US$400 million loan which will be paid to Glencore to settle Glencore’s US$1.8bn debt</a:t>
                      </a:r>
                    </a:p>
                    <a:p>
                      <a:pPr marL="990600" lvl="2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latin typeface="Century Gothic" panose="020B0502020202020204" pitchFamily="34" charset="0"/>
                        </a:rPr>
                        <a:t>After Closing, </a:t>
                      </a:r>
                      <a:r>
                        <a:rPr lang="en-ZA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MCM’s debt position will reduce by US$1.4 billion</a:t>
                      </a:r>
                    </a:p>
                    <a:p>
                      <a:pPr marL="628650" lvl="1" indent="-285750">
                        <a:spcBef>
                          <a:spcPts val="6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en-ZA" sz="1400" dirty="0">
                          <a:latin typeface="Century Gothic" panose="020B0502020202020204" pitchFamily="34" charset="0"/>
                        </a:rPr>
                        <a:t>Up to US$88 million which may be made available to MCM as shareholder loans, if required, to fund future working capital</a:t>
                      </a: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007028"/>
                  </a:ext>
                </a:extLst>
              </a:tr>
              <a:tr h="2016000">
                <a:tc>
                  <a:txBody>
                    <a:bodyPr/>
                    <a:lstStyle/>
                    <a:p>
                      <a:r>
                        <a:rPr lang="en-ZA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Other salient features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ZA" sz="1400" dirty="0">
                          <a:latin typeface="Century Gothic" panose="020B0502020202020204" pitchFamily="34" charset="0"/>
                        </a:rPr>
                        <a:t>The </a:t>
                      </a:r>
                      <a:r>
                        <a:rPr lang="en-ZA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GRZ will continue to own a special share in MCM</a:t>
                      </a:r>
                      <a:r>
                        <a:rPr lang="en-ZA" sz="1400" dirty="0">
                          <a:latin typeface="Century Gothic" panose="020B0502020202020204" pitchFamily="34" charset="0"/>
                        </a:rPr>
                        <a:t>, holding several key rights</a:t>
                      </a:r>
                    </a:p>
                    <a:p>
                      <a:pPr marL="285750" indent="-285750" algn="just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ZA" sz="1400" dirty="0">
                          <a:latin typeface="Century Gothic" panose="020B0502020202020204" pitchFamily="34" charset="0"/>
                        </a:rPr>
                        <a:t>The existing offtake agreement with Glencore </a:t>
                      </a:r>
                      <a:r>
                        <a:rPr lang="en-ZA" sz="1400" u="sng" dirty="0">
                          <a:latin typeface="Century Gothic" panose="020B0502020202020204" pitchFamily="34" charset="0"/>
                        </a:rPr>
                        <a:t>will be terminated </a:t>
                      </a:r>
                      <a:r>
                        <a:rPr lang="en-ZA" sz="1400" dirty="0">
                          <a:latin typeface="Century Gothic" panose="020B0502020202020204" pitchFamily="34" charset="0"/>
                        </a:rPr>
                        <a:t>and replaced with a </a:t>
                      </a:r>
                      <a:r>
                        <a:rPr lang="en-ZA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new offtake agreement with Delta</a:t>
                      </a:r>
                    </a:p>
                    <a:p>
                      <a:pPr marL="285750" indent="-285750" algn="just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ZA" sz="1400" dirty="0">
                          <a:latin typeface="Century Gothic" panose="020B0502020202020204" pitchFamily="34" charset="0"/>
                        </a:rPr>
                        <a:t>In addition to the US$400m, Glencore will receive the following in lieu of the US$1.8bn debt:</a:t>
                      </a:r>
                    </a:p>
                    <a:p>
                      <a:pPr marL="742950" lvl="1" indent="-285750" algn="just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ZA" sz="1400" dirty="0">
                          <a:latin typeface="Century Gothic" panose="020B0502020202020204" pitchFamily="34" charset="0"/>
                        </a:rPr>
                        <a:t>a 10% price differential royalty from Mopani for the period 2027 to 2036 only if the copper price exceeds US$12k/ton </a:t>
                      </a:r>
                    </a:p>
                    <a:p>
                      <a:pPr marL="742950" lvl="1" indent="-285750" algn="just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ZA" sz="1400" dirty="0">
                          <a:latin typeface="Century Gothic" panose="020B0502020202020204" pitchFamily="34" charset="0"/>
                        </a:rPr>
                        <a:t>a US$150m structured payment payable over a 5-year period</a:t>
                      </a: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67409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6431CB6-E196-D13F-1B44-9BDB72FDDEB7}"/>
              </a:ext>
            </a:extLst>
          </p:cNvPr>
          <p:cNvSpPr/>
          <p:nvPr/>
        </p:nvSpPr>
        <p:spPr>
          <a:xfrm>
            <a:off x="-1038225" y="1390651"/>
            <a:ext cx="619125" cy="619125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E154E-80B3-21B3-364C-5C9B6CE3610F}"/>
              </a:ext>
            </a:extLst>
          </p:cNvPr>
          <p:cNvSpPr/>
          <p:nvPr/>
        </p:nvSpPr>
        <p:spPr>
          <a:xfrm>
            <a:off x="-1038225" y="2286001"/>
            <a:ext cx="619125" cy="619125"/>
          </a:xfrm>
          <a:prstGeom prst="rect">
            <a:avLst/>
          </a:prstGeom>
          <a:solidFill>
            <a:srgbClr val="A5A5A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423572-0932-A311-0A47-5647AAF1E846}"/>
              </a:ext>
            </a:extLst>
          </p:cNvPr>
          <p:cNvSpPr/>
          <p:nvPr/>
        </p:nvSpPr>
        <p:spPr>
          <a:xfrm>
            <a:off x="-1038225" y="3028951"/>
            <a:ext cx="619125" cy="6191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9A3459-CD53-34D7-E650-86D5C4571B7D}"/>
              </a:ext>
            </a:extLst>
          </p:cNvPr>
          <p:cNvSpPr/>
          <p:nvPr/>
        </p:nvSpPr>
        <p:spPr>
          <a:xfrm>
            <a:off x="-1038225" y="3790448"/>
            <a:ext cx="619125" cy="619125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F1F7E0-F36D-8236-3BCC-F6B1EB664162}"/>
              </a:ext>
            </a:extLst>
          </p:cNvPr>
          <p:cNvSpPr/>
          <p:nvPr/>
        </p:nvSpPr>
        <p:spPr>
          <a:xfrm>
            <a:off x="-1038225" y="4551945"/>
            <a:ext cx="619125" cy="619125"/>
          </a:xfrm>
          <a:prstGeom prst="rect">
            <a:avLst/>
          </a:prstGeom>
          <a:solidFill>
            <a:srgbClr val="70AD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55E4E8-ECD8-9D68-1479-36B361C43E3E}"/>
              </a:ext>
            </a:extLst>
          </p:cNvPr>
          <p:cNvSpPr/>
          <p:nvPr/>
        </p:nvSpPr>
        <p:spPr>
          <a:xfrm>
            <a:off x="-1038225" y="5313442"/>
            <a:ext cx="619125" cy="619125"/>
          </a:xfrm>
          <a:prstGeom prst="rect">
            <a:avLst/>
          </a:prstGeom>
          <a:solidFill>
            <a:srgbClr val="C47E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itle 16">
            <a:extLst>
              <a:ext uri="{FF2B5EF4-FFF2-40B4-BE49-F238E27FC236}">
                <a16:creationId xmlns:a16="http://schemas.microsoft.com/office/drawing/2014/main" id="{CEE6E865-4757-F6EA-966C-1678377EA049}"/>
              </a:ext>
            </a:extLst>
          </p:cNvPr>
          <p:cNvSpPr txBox="1">
            <a:spLocks/>
          </p:cNvSpPr>
          <p:nvPr/>
        </p:nvSpPr>
        <p:spPr>
          <a:xfrm>
            <a:off x="734646" y="459501"/>
            <a:ext cx="10324367" cy="32193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C47E5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3200" dirty="0"/>
              <a:t>Key highlights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114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FA6791-BD7F-482C-988E-E330202AC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0B6C3-6400-4E01-8771-A1BEBD96E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9927-066A-4E42-B902-7FE3DF2732F9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431CB6-E196-D13F-1B44-9BDB72FDDEB7}"/>
              </a:ext>
            </a:extLst>
          </p:cNvPr>
          <p:cNvSpPr/>
          <p:nvPr/>
        </p:nvSpPr>
        <p:spPr>
          <a:xfrm>
            <a:off x="-1038225" y="1390651"/>
            <a:ext cx="619125" cy="619125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E154E-80B3-21B3-364C-5C9B6CE3610F}"/>
              </a:ext>
            </a:extLst>
          </p:cNvPr>
          <p:cNvSpPr/>
          <p:nvPr/>
        </p:nvSpPr>
        <p:spPr>
          <a:xfrm>
            <a:off x="-1038225" y="2286001"/>
            <a:ext cx="619125" cy="619125"/>
          </a:xfrm>
          <a:prstGeom prst="rect">
            <a:avLst/>
          </a:prstGeom>
          <a:solidFill>
            <a:srgbClr val="A5A5A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423572-0932-A311-0A47-5647AAF1E846}"/>
              </a:ext>
            </a:extLst>
          </p:cNvPr>
          <p:cNvSpPr/>
          <p:nvPr/>
        </p:nvSpPr>
        <p:spPr>
          <a:xfrm>
            <a:off x="-1038225" y="3028951"/>
            <a:ext cx="619125" cy="6191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9A3459-CD53-34D7-E650-86D5C4571B7D}"/>
              </a:ext>
            </a:extLst>
          </p:cNvPr>
          <p:cNvSpPr/>
          <p:nvPr/>
        </p:nvSpPr>
        <p:spPr>
          <a:xfrm>
            <a:off x="-1038225" y="3790448"/>
            <a:ext cx="619125" cy="619125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F1F7E0-F36D-8236-3BCC-F6B1EB664162}"/>
              </a:ext>
            </a:extLst>
          </p:cNvPr>
          <p:cNvSpPr/>
          <p:nvPr/>
        </p:nvSpPr>
        <p:spPr>
          <a:xfrm>
            <a:off x="-1038225" y="4551945"/>
            <a:ext cx="619125" cy="619125"/>
          </a:xfrm>
          <a:prstGeom prst="rect">
            <a:avLst/>
          </a:prstGeom>
          <a:solidFill>
            <a:srgbClr val="70AD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55E4E8-ECD8-9D68-1479-36B361C43E3E}"/>
              </a:ext>
            </a:extLst>
          </p:cNvPr>
          <p:cNvSpPr/>
          <p:nvPr/>
        </p:nvSpPr>
        <p:spPr>
          <a:xfrm>
            <a:off x="-1038225" y="5313442"/>
            <a:ext cx="619125" cy="619125"/>
          </a:xfrm>
          <a:prstGeom prst="rect">
            <a:avLst/>
          </a:prstGeom>
          <a:solidFill>
            <a:srgbClr val="C47E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53D351-86B2-3700-0925-6B5B07FCAD4A}"/>
              </a:ext>
            </a:extLst>
          </p:cNvPr>
          <p:cNvSpPr/>
          <p:nvPr/>
        </p:nvSpPr>
        <p:spPr>
          <a:xfrm>
            <a:off x="1702011" y="1156038"/>
            <a:ext cx="9655200" cy="734557"/>
          </a:xfrm>
          <a:prstGeom prst="rect">
            <a:avLst/>
          </a:prstGeom>
          <a:solidFill>
            <a:srgbClr val="F7EDE8"/>
          </a:solidFill>
          <a:ln w="28575">
            <a:solidFill>
              <a:srgbClr val="E7CB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Provides an injection of US$620m for MCM’s working capital and capital expansion projects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FA5CF9-B8C3-F07B-7F68-D8C72000380F}"/>
              </a:ext>
            </a:extLst>
          </p:cNvPr>
          <p:cNvSpPr txBox="1"/>
          <p:nvPr/>
        </p:nvSpPr>
        <p:spPr>
          <a:xfrm>
            <a:off x="834186" y="1132042"/>
            <a:ext cx="4601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>
                <a:solidFill>
                  <a:srgbClr val="C47E5A"/>
                </a:solidFill>
                <a:sym typeface="Wingdings" panose="05000000000000000000" pitchFamily="2" charset="2"/>
              </a:rPr>
              <a:t></a:t>
            </a:r>
            <a:endParaRPr lang="en-ZA" sz="60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51D7340-3BA7-F46D-0CEB-39E030C214F5}"/>
              </a:ext>
            </a:extLst>
          </p:cNvPr>
          <p:cNvSpPr/>
          <p:nvPr/>
        </p:nvSpPr>
        <p:spPr>
          <a:xfrm>
            <a:off x="1702011" y="2218737"/>
            <a:ext cx="9655200" cy="73455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Restructures the MCM balance sheet and eliminates the existing Glencore debt burden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E3C1D0-06A2-AFFE-79C8-1FA0C4FCC207}"/>
              </a:ext>
            </a:extLst>
          </p:cNvPr>
          <p:cNvSpPr txBox="1"/>
          <p:nvPr/>
        </p:nvSpPr>
        <p:spPr>
          <a:xfrm>
            <a:off x="836192" y="2156734"/>
            <a:ext cx="4601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>
                <a:solidFill>
                  <a:srgbClr val="A5A5A5"/>
                </a:solidFill>
                <a:sym typeface="Wingdings" panose="05000000000000000000" pitchFamily="2" charset="2"/>
              </a:rPr>
              <a:t></a:t>
            </a:r>
            <a:endParaRPr lang="en-ZA" sz="6000">
              <a:solidFill>
                <a:srgbClr val="A5A5A5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0838BC4-45D0-B873-27C2-7D86D82133C0}"/>
              </a:ext>
            </a:extLst>
          </p:cNvPr>
          <p:cNvSpPr/>
          <p:nvPr/>
        </p:nvSpPr>
        <p:spPr>
          <a:xfrm>
            <a:off x="1702011" y="3281435"/>
            <a:ext cx="9655200" cy="734557"/>
          </a:xfrm>
          <a:prstGeom prst="rect">
            <a:avLst/>
          </a:prstGeom>
          <a:solidFill>
            <a:srgbClr val="FFF5D6">
              <a:alpha val="80000"/>
            </a:srgb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Introduces new skills and expertise from Delta that will facilitate the expansion of MCM production to 200k+ tonnes pa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D6BDE0-9486-01FB-35A3-01EDECD0E390}"/>
              </a:ext>
            </a:extLst>
          </p:cNvPr>
          <p:cNvSpPr txBox="1"/>
          <p:nvPr/>
        </p:nvSpPr>
        <p:spPr>
          <a:xfrm>
            <a:off x="838198" y="3259628"/>
            <a:ext cx="4601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>
                <a:solidFill>
                  <a:srgbClr val="FFC000"/>
                </a:solidFill>
                <a:sym typeface="Wingdings" panose="05000000000000000000" pitchFamily="2" charset="2"/>
              </a:rPr>
              <a:t></a:t>
            </a:r>
            <a:endParaRPr lang="en-ZA" sz="6000">
              <a:solidFill>
                <a:srgbClr val="FFC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5D428FA-4917-D4A9-7E88-6FAA0D3D2FF7}"/>
              </a:ext>
            </a:extLst>
          </p:cNvPr>
          <p:cNvSpPr/>
          <p:nvPr/>
        </p:nvSpPr>
        <p:spPr>
          <a:xfrm>
            <a:off x="1702011" y="4344133"/>
            <a:ext cx="9655200" cy="734557"/>
          </a:xfrm>
          <a:prstGeom prst="rect">
            <a:avLst/>
          </a:prstGeom>
          <a:solidFill>
            <a:srgbClr val="E5EFF9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Provides ZCCM-IH with a long-term partner and commitment to maintaining the existing labour force at MCM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9A393F-6DB0-0406-5CDB-2FEC7DCF6582}"/>
              </a:ext>
            </a:extLst>
          </p:cNvPr>
          <p:cNvSpPr txBox="1"/>
          <p:nvPr/>
        </p:nvSpPr>
        <p:spPr>
          <a:xfrm>
            <a:off x="840204" y="4338460"/>
            <a:ext cx="4601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>
                <a:solidFill>
                  <a:srgbClr val="5B9BD5"/>
                </a:solidFill>
                <a:sym typeface="Wingdings" panose="05000000000000000000" pitchFamily="2" charset="2"/>
              </a:rPr>
              <a:t></a:t>
            </a:r>
            <a:endParaRPr lang="en-ZA" sz="6000">
              <a:solidFill>
                <a:srgbClr val="5B9BD5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831C2BC-80D1-DE15-E2DD-CC6B763591B7}"/>
              </a:ext>
            </a:extLst>
          </p:cNvPr>
          <p:cNvSpPr/>
          <p:nvPr/>
        </p:nvSpPr>
        <p:spPr>
          <a:xfrm>
            <a:off x="1702011" y="5406832"/>
            <a:ext cx="9655200" cy="734557"/>
          </a:xfrm>
          <a:prstGeom prst="rect">
            <a:avLst/>
          </a:prstGeom>
          <a:solidFill>
            <a:srgbClr val="E8F3E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Ensures the long-term sustainability of MCM, which contributes to the revitalisation of the Copperbelt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595111-CBC5-14E6-580D-B96248F89869}"/>
              </a:ext>
            </a:extLst>
          </p:cNvPr>
          <p:cNvSpPr txBox="1"/>
          <p:nvPr/>
        </p:nvSpPr>
        <p:spPr>
          <a:xfrm>
            <a:off x="851133" y="5382836"/>
            <a:ext cx="4601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rgbClr val="70AD47"/>
                </a:solidFill>
                <a:sym typeface="Wingdings" panose="05000000000000000000" pitchFamily="2" charset="2"/>
              </a:rPr>
              <a:t></a:t>
            </a:r>
            <a:endParaRPr lang="en-ZA" sz="6000" dirty="0">
              <a:solidFill>
                <a:srgbClr val="70AD47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76A890-17A0-2F1B-B575-7B89B3218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Transaction Rationale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10445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E4FDE5-757C-CA40-B360-76FCB926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631" y="4278946"/>
            <a:ext cx="8049126" cy="816428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League Spartan" charset="0"/>
                <a:cs typeface="Poppins" pitchFamily="2" charset="77"/>
              </a:rPr>
              <a:t>ZCCM-IH VISION &amp; MISSON</a:t>
            </a:r>
            <a:br>
              <a:rPr lang="en-US" dirty="0">
                <a:ea typeface="League Spartan" charset="0"/>
                <a:cs typeface="Poppins" pitchFamily="2" charset="77"/>
              </a:rPr>
            </a:b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D83EA54-9955-5F47-84B9-CE18F588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638F-5D0B-4395-8FEF-CD737F24B9B5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 descr="A large metal structure with a conveyor belt&#10;&#10;Description automatically generated">
            <a:extLst>
              <a:ext uri="{FF2B5EF4-FFF2-40B4-BE49-F238E27FC236}">
                <a16:creationId xmlns:a16="http://schemas.microsoft.com/office/drawing/2014/main" id="{0FFE6368-7FB2-29B3-3DD2-0101252B8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92431"/>
            <a:ext cx="12193200" cy="8093762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AC5826A-20F0-C34A-8090-6DC8A9DA91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47896"/>
              </p:ext>
            </p:extLst>
          </p:nvPr>
        </p:nvGraphicFramePr>
        <p:xfrm>
          <a:off x="1824039" y="4967360"/>
          <a:ext cx="7463657" cy="13411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1122">
                <a:tc>
                  <a:txBody>
                    <a:bodyPr/>
                    <a:lstStyle/>
                    <a:p>
                      <a:pPr algn="ctr"/>
                      <a:r>
                        <a:rPr lang="en-US" sz="4100"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21888" marR="121888" marT="45721" marB="45721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100" b="1">
                          <a:solidFill>
                            <a:schemeClr val="bg1"/>
                          </a:solidFill>
                          <a:highlight>
                            <a:srgbClr val="E98E09"/>
                          </a:highlight>
                          <a:latin typeface="Century Gothic" panose="020B0502020202020204" pitchFamily="34" charset="0"/>
                        </a:rPr>
                        <a:t>Overview of the Strategic Equity Partner</a:t>
                      </a:r>
                    </a:p>
                  </a:txBody>
                  <a:tcPr marL="121888" marR="121888" marT="45721" marB="45721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E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6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FA6791-BD7F-482C-988E-E330202AC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0B6C3-6400-4E01-8771-A1BEBD96E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9905" y="6308976"/>
            <a:ext cx="2228850" cy="365125"/>
          </a:xfrm>
        </p:spPr>
        <p:txBody>
          <a:bodyPr/>
          <a:lstStyle/>
          <a:p>
            <a:fld id="{355F9927-066A-4E42-B902-7FE3DF2732F9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86" name="Text Placeholder 4">
            <a:extLst>
              <a:ext uri="{FF2B5EF4-FFF2-40B4-BE49-F238E27FC236}">
                <a16:creationId xmlns:a16="http://schemas.microsoft.com/office/drawing/2014/main" id="{4435CDF6-8007-B3B0-EA69-CA4137E42B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4646" y="901244"/>
            <a:ext cx="9717454" cy="559434"/>
          </a:xfrm>
        </p:spPr>
        <p:txBody>
          <a:bodyPr/>
          <a:lstStyle/>
          <a:p>
            <a:r>
              <a:rPr lang="en-ZA" dirty="0"/>
              <a:t>IRH, a subsidiary of International Holding Company (“IHC”), operates through six business verticals across the mining value chain. The MCM investment will be held by Delta</a:t>
            </a:r>
            <a:endParaRPr lang="en-ZA" sz="18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9FB7A3A-D7FB-5599-0F0F-99A04710E896}"/>
              </a:ext>
            </a:extLst>
          </p:cNvPr>
          <p:cNvSpPr/>
          <p:nvPr/>
        </p:nvSpPr>
        <p:spPr>
          <a:xfrm>
            <a:off x="754125" y="1946285"/>
            <a:ext cx="2030427" cy="1197841"/>
          </a:xfrm>
          <a:prstGeom prst="rect">
            <a:avLst/>
          </a:prstGeom>
          <a:solidFill>
            <a:srgbClr val="DDDDDD"/>
          </a:solidFill>
          <a:ln w="28575" cap="flat" cmpd="sng" algn="ctr">
            <a:solidFill>
              <a:srgbClr val="DBD7D4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r>
              <a:rPr lang="en-ZA" sz="1600" b="1" kern="0" dirty="0">
                <a:solidFill>
                  <a:srgbClr val="1C355E"/>
                </a:solidFill>
                <a:latin typeface="Century Gothic" panose="020B0502020202020204" pitchFamily="34" charset="0"/>
              </a:rPr>
              <a:t>International Holding Company </a:t>
            </a:r>
          </a:p>
          <a:p>
            <a:pPr algn="ctr" defTabSz="914400">
              <a:defRPr/>
            </a:pPr>
            <a:r>
              <a:rPr lang="en-ZA" sz="1600" b="1" kern="0" dirty="0">
                <a:solidFill>
                  <a:srgbClr val="1C355E"/>
                </a:solidFill>
                <a:latin typeface="Century Gothic" panose="020B0502020202020204" pitchFamily="34" charset="0"/>
              </a:rPr>
              <a:t>(Listed on ADX)</a:t>
            </a:r>
          </a:p>
          <a:p>
            <a:pPr algn="ctr" defTabSz="914400">
              <a:defRPr/>
            </a:pPr>
            <a:r>
              <a:rPr lang="en-ZA" sz="1600" b="1" i="1" kern="0" dirty="0">
                <a:solidFill>
                  <a:srgbClr val="1C355E"/>
                </a:solidFill>
                <a:latin typeface="Century Gothic" panose="020B0502020202020204" pitchFamily="34" charset="0"/>
              </a:rPr>
              <a:t>Market cap: US$238bn</a:t>
            </a:r>
            <a:r>
              <a:rPr lang="en-ZA" sz="1600" b="1" i="1" kern="0" baseline="30000" dirty="0">
                <a:solidFill>
                  <a:srgbClr val="1C355E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C2E339B-8ACF-E837-8432-7B0E6AFB974C}"/>
              </a:ext>
            </a:extLst>
          </p:cNvPr>
          <p:cNvSpPr/>
          <p:nvPr/>
        </p:nvSpPr>
        <p:spPr>
          <a:xfrm>
            <a:off x="1709152" y="3705132"/>
            <a:ext cx="2353234" cy="1026245"/>
          </a:xfrm>
          <a:prstGeom prst="rect">
            <a:avLst/>
          </a:prstGeom>
          <a:solidFill>
            <a:srgbClr val="DDDDDD"/>
          </a:solidFill>
          <a:ln w="28575" cap="flat" cmpd="sng" algn="ctr">
            <a:solidFill>
              <a:srgbClr val="DBD7D4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r>
              <a:rPr lang="en-ZA" sz="1600" b="1" kern="0">
                <a:solidFill>
                  <a:srgbClr val="1C355E"/>
                </a:solidFill>
                <a:latin typeface="Century Gothic" panose="020B0502020202020204" pitchFamily="34" charset="0"/>
              </a:rPr>
              <a:t>International Resources Holding (Abu Dhabi)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E6E7C76-4015-FB5F-C50B-C020E71BC0A6}"/>
              </a:ext>
            </a:extLst>
          </p:cNvPr>
          <p:cNvSpPr txBox="1"/>
          <p:nvPr/>
        </p:nvSpPr>
        <p:spPr>
          <a:xfrm>
            <a:off x="1384533" y="3363554"/>
            <a:ext cx="690449" cy="33476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defTabSz="914400">
              <a:defRPr/>
            </a:pPr>
            <a:r>
              <a:rPr lang="en-ZA" sz="1600" b="1" kern="0">
                <a:latin typeface="Century Gothic" panose="020B0502020202020204" pitchFamily="34" charset="0"/>
              </a:rPr>
              <a:t>78%</a:t>
            </a:r>
            <a:r>
              <a:rPr lang="en-ZA" sz="1600" b="1" kern="0" baseline="3000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13" name="Title 1">
            <a:extLst>
              <a:ext uri="{FF2B5EF4-FFF2-40B4-BE49-F238E27FC236}">
                <a16:creationId xmlns:a16="http://schemas.microsoft.com/office/drawing/2014/main" id="{F2F8E062-9990-E54B-A374-299908BA976E}"/>
              </a:ext>
            </a:extLst>
          </p:cNvPr>
          <p:cNvSpPr txBox="1">
            <a:spLocks/>
          </p:cNvSpPr>
          <p:nvPr/>
        </p:nvSpPr>
        <p:spPr>
          <a:xfrm>
            <a:off x="634363" y="1384289"/>
            <a:ext cx="4469887" cy="618960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47E5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Group structure</a:t>
            </a:r>
          </a:p>
        </p:txBody>
      </p:sp>
      <p:sp>
        <p:nvSpPr>
          <p:cNvPr id="136" name="Text Placeholder 6">
            <a:extLst>
              <a:ext uri="{FF2B5EF4-FFF2-40B4-BE49-F238E27FC236}">
                <a16:creationId xmlns:a16="http://schemas.microsoft.com/office/drawing/2014/main" id="{9B84E4C7-0604-3AC7-F66A-D21B722E3B76}"/>
              </a:ext>
            </a:extLst>
          </p:cNvPr>
          <p:cNvSpPr txBox="1">
            <a:spLocks/>
          </p:cNvSpPr>
          <p:nvPr/>
        </p:nvSpPr>
        <p:spPr>
          <a:xfrm>
            <a:off x="734647" y="6102046"/>
            <a:ext cx="10164108" cy="501254"/>
          </a:xfrm>
          <a:prstGeom prst="rect">
            <a:avLst/>
          </a:prstGeom>
        </p:spPr>
        <p:txBody>
          <a:bodyPr anchor="t"/>
          <a:lstStyle>
            <a:lvl1pPr marL="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000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00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□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4000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▪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72000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▫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SzPct val="75000"/>
              <a:buFont typeface="Wingdings" panose="05000000000000000000" pitchFamily="2" charset="2"/>
              <a:buChar char="n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□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</a:pPr>
            <a:r>
              <a:rPr lang="en-ZA" dirty="0">
                <a:latin typeface="Century Gothic" panose="020B0502020202020204" pitchFamily="34" charset="0"/>
              </a:rPr>
              <a:t>Notes: (1) </a:t>
            </a:r>
            <a:r>
              <a:rPr lang="en-ZA" b="0" dirty="0">
                <a:latin typeface="Century Gothic" panose="020B0502020202020204" pitchFamily="34" charset="0"/>
              </a:rPr>
              <a:t>Simplified group structure representing the effective shareholding of IHC and all other entities invested in IRH </a:t>
            </a:r>
          </a:p>
          <a:p>
            <a:pPr lvl="3" indent="0">
              <a:spcBef>
                <a:spcPts val="0"/>
              </a:spcBef>
              <a:buNone/>
            </a:pPr>
            <a:r>
              <a:rPr lang="en-ZA" dirty="0">
                <a:latin typeface="Century Gothic" panose="020B0502020202020204" pitchFamily="34" charset="0"/>
              </a:rPr>
              <a:t> </a:t>
            </a:r>
            <a:r>
              <a:rPr lang="en-ZA" b="1" dirty="0">
                <a:latin typeface="Century Gothic" panose="020B0502020202020204" pitchFamily="34" charset="0"/>
              </a:rPr>
              <a:t>(2)</a:t>
            </a:r>
            <a:r>
              <a:rPr lang="en-ZA" dirty="0">
                <a:latin typeface="Century Gothic" panose="020B0502020202020204" pitchFamily="34" charset="0"/>
              </a:rPr>
              <a:t> </a:t>
            </a:r>
            <a:r>
              <a:rPr lang="en-ZA" b="0" dirty="0">
                <a:latin typeface="Century Gothic" panose="020B0502020202020204" pitchFamily="34" charset="0"/>
              </a:rPr>
              <a:t>Converted using USD/AED of 3.67 spot rate as of 13 February 2024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7A2BB6-E700-5672-881A-31A2FA74FAB9}"/>
              </a:ext>
            </a:extLst>
          </p:cNvPr>
          <p:cNvSpPr/>
          <p:nvPr/>
        </p:nvSpPr>
        <p:spPr>
          <a:xfrm>
            <a:off x="2925876" y="1946284"/>
            <a:ext cx="2030427" cy="1184034"/>
          </a:xfrm>
          <a:prstGeom prst="rect">
            <a:avLst/>
          </a:prstGeom>
          <a:solidFill>
            <a:srgbClr val="DDDDDD"/>
          </a:solidFill>
          <a:ln w="28575" cap="flat" cmpd="sng" algn="ctr">
            <a:solidFill>
              <a:srgbClr val="DBD7D4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r>
              <a:rPr lang="en-ZA" sz="1600" b="1" kern="0">
                <a:solidFill>
                  <a:srgbClr val="1C355E"/>
                </a:solidFill>
                <a:latin typeface="Century Gothic" panose="020B0502020202020204" pitchFamily="34" charset="0"/>
              </a:rPr>
              <a:t>Other shareholders and minority investors</a:t>
            </a:r>
            <a:endParaRPr lang="en-ZA" sz="1600" b="1" kern="0" baseline="30000">
              <a:solidFill>
                <a:srgbClr val="1C355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DB2225-55FC-B10C-CAD7-EA57B12A8FA2}"/>
              </a:ext>
            </a:extLst>
          </p:cNvPr>
          <p:cNvCxnSpPr>
            <a:cxnSpLocks/>
            <a:stCxn id="8" idx="2"/>
            <a:endCxn id="65" idx="0"/>
          </p:cNvCxnSpPr>
          <p:nvPr/>
        </p:nvCxnSpPr>
        <p:spPr>
          <a:xfrm flipH="1">
            <a:off x="2885769" y="3130319"/>
            <a:ext cx="1055320" cy="574813"/>
          </a:xfrm>
          <a:prstGeom prst="line">
            <a:avLst/>
          </a:prstGeom>
          <a:ln w="19050" cap="flat" cmpd="sng" algn="ctr">
            <a:solidFill>
              <a:srgbClr val="C47E5A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9E203C6-6A00-CFA5-C1E5-C9876F73A412}"/>
              </a:ext>
            </a:extLst>
          </p:cNvPr>
          <p:cNvSpPr/>
          <p:nvPr/>
        </p:nvSpPr>
        <p:spPr>
          <a:xfrm>
            <a:off x="1709152" y="5176502"/>
            <a:ext cx="2353234" cy="897988"/>
          </a:xfrm>
          <a:prstGeom prst="rect">
            <a:avLst/>
          </a:prstGeom>
          <a:solidFill>
            <a:srgbClr val="DDDDDD"/>
          </a:solidFill>
          <a:ln w="28575" cap="flat" cmpd="sng" algn="ctr">
            <a:solidFill>
              <a:srgbClr val="DBD7D4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r>
              <a:rPr lang="en-ZA" sz="1600" b="1" kern="0">
                <a:solidFill>
                  <a:srgbClr val="1C355E"/>
                </a:solidFill>
                <a:latin typeface="Century Gothic" panose="020B0502020202020204" pitchFamily="34" charset="0"/>
              </a:rPr>
              <a:t>Delta Mining Limited (Abu Dhabi)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478C57-1422-8C9A-D532-92DA3B0D0C99}"/>
              </a:ext>
            </a:extLst>
          </p:cNvPr>
          <p:cNvCxnSpPr>
            <a:cxnSpLocks/>
            <a:stCxn id="65" idx="2"/>
            <a:endCxn id="27" idx="0"/>
          </p:cNvCxnSpPr>
          <p:nvPr/>
        </p:nvCxnSpPr>
        <p:spPr>
          <a:xfrm>
            <a:off x="2885769" y="4731377"/>
            <a:ext cx="0" cy="445125"/>
          </a:xfrm>
          <a:prstGeom prst="line">
            <a:avLst/>
          </a:prstGeom>
          <a:ln w="19050" cap="flat" cmpd="sng" algn="ctr">
            <a:solidFill>
              <a:srgbClr val="C47E5A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40102B6-0DB6-8109-32A8-ECA709300B9E}"/>
              </a:ext>
            </a:extLst>
          </p:cNvPr>
          <p:cNvSpPr txBox="1"/>
          <p:nvPr/>
        </p:nvSpPr>
        <p:spPr>
          <a:xfrm>
            <a:off x="3703167" y="3366540"/>
            <a:ext cx="584688" cy="33476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defTabSz="914400">
              <a:defRPr/>
            </a:pPr>
            <a:r>
              <a:rPr lang="en-ZA" sz="1600" b="1" kern="0">
                <a:latin typeface="Century Gothic" panose="020B0502020202020204" pitchFamily="34" charset="0"/>
              </a:rPr>
              <a:t>22%</a:t>
            </a:r>
            <a:r>
              <a:rPr lang="en-ZA" sz="1600" b="1" kern="0" baseline="3000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D998DC-5BE1-00B3-A251-3F9EA61CB2FB}"/>
              </a:ext>
            </a:extLst>
          </p:cNvPr>
          <p:cNvSpPr txBox="1"/>
          <p:nvPr/>
        </p:nvSpPr>
        <p:spPr>
          <a:xfrm>
            <a:off x="2279399" y="4834506"/>
            <a:ext cx="566457" cy="33476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defTabSz="914400">
              <a:defRPr/>
            </a:pPr>
            <a:r>
              <a:rPr lang="en-ZA" sz="1600" b="1" kern="0">
                <a:latin typeface="Century Gothic" panose="020B0502020202020204" pitchFamily="34" charset="0"/>
              </a:rPr>
              <a:t>100%</a:t>
            </a:r>
            <a:endParaRPr lang="en-ZA" sz="1600" b="1" kern="0" baseline="30000">
              <a:latin typeface="Century Gothic" panose="020B0502020202020204" pitchFamily="34" charset="0"/>
            </a:endParaRPr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AF740EBE-51C9-AF45-B7C6-3D8609451877}"/>
              </a:ext>
            </a:extLst>
          </p:cNvPr>
          <p:cNvSpPr txBox="1">
            <a:spLocks/>
          </p:cNvSpPr>
          <p:nvPr/>
        </p:nvSpPr>
        <p:spPr>
          <a:xfrm>
            <a:off x="5744492" y="1384289"/>
            <a:ext cx="4469887" cy="618960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47E5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Business verticals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A3B0F72-8244-14E3-E1C8-01687C616274}"/>
              </a:ext>
            </a:extLst>
          </p:cNvPr>
          <p:cNvCxnSpPr>
            <a:cxnSpLocks/>
            <a:stCxn id="59" idx="2"/>
            <a:endCxn id="65" idx="0"/>
          </p:cNvCxnSpPr>
          <p:nvPr/>
        </p:nvCxnSpPr>
        <p:spPr>
          <a:xfrm>
            <a:off x="1769339" y="3144125"/>
            <a:ext cx="1116431" cy="561006"/>
          </a:xfrm>
          <a:prstGeom prst="line">
            <a:avLst/>
          </a:prstGeom>
          <a:ln w="19050" cap="flat" cmpd="sng" algn="ctr">
            <a:solidFill>
              <a:srgbClr val="C47E5A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E5DC91AF-9596-42EF-1A08-4CE803CB6D73}"/>
              </a:ext>
            </a:extLst>
          </p:cNvPr>
          <p:cNvGrpSpPr/>
          <p:nvPr/>
        </p:nvGrpSpPr>
        <p:grpSpPr>
          <a:xfrm>
            <a:off x="7572786" y="1998826"/>
            <a:ext cx="1614215" cy="1943800"/>
            <a:chOff x="6498220" y="2226319"/>
            <a:chExt cx="1354654" cy="1943800"/>
          </a:xfrm>
        </p:grpSpPr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DAE4F5FF-ABAF-632D-5E66-2A9DE4CF1445}"/>
                </a:ext>
              </a:extLst>
            </p:cNvPr>
            <p:cNvSpPr/>
            <p:nvPr/>
          </p:nvSpPr>
          <p:spPr>
            <a:xfrm>
              <a:off x="6498747" y="2545038"/>
              <a:ext cx="1353600" cy="1625081"/>
            </a:xfrm>
            <a:custGeom>
              <a:avLst/>
              <a:gdLst>
                <a:gd name="connsiteX0" fmla="*/ 0 w 2190749"/>
                <a:gd name="connsiteY0" fmla="*/ 0 h 3967211"/>
                <a:gd name="connsiteX1" fmla="*/ 2190749 w 2190749"/>
                <a:gd name="connsiteY1" fmla="*/ 0 h 3967211"/>
                <a:gd name="connsiteX2" fmla="*/ 2190749 w 2190749"/>
                <a:gd name="connsiteY2" fmla="*/ 3967211 h 3967211"/>
                <a:gd name="connsiteX3" fmla="*/ 0 w 2190749"/>
                <a:gd name="connsiteY3" fmla="*/ 3967211 h 3967211"/>
                <a:gd name="connsiteX4" fmla="*/ 0 w 2190749"/>
                <a:gd name="connsiteY4" fmla="*/ 0 h 3967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49" h="3967211">
                  <a:moveTo>
                    <a:pt x="0" y="0"/>
                  </a:moveTo>
                  <a:lnTo>
                    <a:pt x="2190749" y="0"/>
                  </a:lnTo>
                  <a:lnTo>
                    <a:pt x="2190749" y="3967211"/>
                  </a:lnTo>
                  <a:lnTo>
                    <a:pt x="0" y="3967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DAD3"/>
            </a:solidFill>
            <a:ln w="15875" cap="flat" cmpd="sng" algn="ctr">
              <a:solidFill>
                <a:srgbClr val="F0DAD3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000" tIns="36000" rIns="54000" bIns="36000" numCol="1" spcCol="1270" anchor="ctr" anchorCtr="0">
              <a:noAutofit/>
            </a:bodyPr>
            <a:lstStyle/>
            <a:p>
              <a:pPr marL="0" lvl="1" algn="ctr" defTabSz="1066534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Mineral exploration</a:t>
              </a:r>
              <a:endParaRPr lang="en-GB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2" name="Freeform 47">
              <a:extLst>
                <a:ext uri="{FF2B5EF4-FFF2-40B4-BE49-F238E27FC236}">
                  <a16:creationId xmlns:a16="http://schemas.microsoft.com/office/drawing/2014/main" id="{49395C67-ACD7-4DD1-CDF5-019B818B1B98}"/>
                </a:ext>
              </a:extLst>
            </p:cNvPr>
            <p:cNvSpPr/>
            <p:nvPr/>
          </p:nvSpPr>
          <p:spPr>
            <a:xfrm>
              <a:off x="6498220" y="2226319"/>
              <a:ext cx="1354654" cy="316816"/>
            </a:xfrm>
            <a:custGeom>
              <a:avLst/>
              <a:gdLst>
                <a:gd name="connsiteX0" fmla="*/ 0 w 7915186"/>
                <a:gd name="connsiteY0" fmla="*/ 78922 h 789216"/>
                <a:gd name="connsiteX1" fmla="*/ 78922 w 7915186"/>
                <a:gd name="connsiteY1" fmla="*/ 0 h 789216"/>
                <a:gd name="connsiteX2" fmla="*/ 7836264 w 7915186"/>
                <a:gd name="connsiteY2" fmla="*/ 0 h 789216"/>
                <a:gd name="connsiteX3" fmla="*/ 7915186 w 7915186"/>
                <a:gd name="connsiteY3" fmla="*/ 78922 h 789216"/>
                <a:gd name="connsiteX4" fmla="*/ 7915186 w 7915186"/>
                <a:gd name="connsiteY4" fmla="*/ 710294 h 789216"/>
                <a:gd name="connsiteX5" fmla="*/ 7836264 w 7915186"/>
                <a:gd name="connsiteY5" fmla="*/ 789216 h 789216"/>
                <a:gd name="connsiteX6" fmla="*/ 78922 w 7915186"/>
                <a:gd name="connsiteY6" fmla="*/ 789216 h 789216"/>
                <a:gd name="connsiteX7" fmla="*/ 0 w 7915186"/>
                <a:gd name="connsiteY7" fmla="*/ 710294 h 789216"/>
                <a:gd name="connsiteX8" fmla="*/ 0 w 7915186"/>
                <a:gd name="connsiteY8" fmla="*/ 78922 h 78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15186" h="789216">
                  <a:moveTo>
                    <a:pt x="0" y="78922"/>
                  </a:moveTo>
                  <a:cubicBezTo>
                    <a:pt x="0" y="35335"/>
                    <a:pt x="35335" y="0"/>
                    <a:pt x="78922" y="0"/>
                  </a:cubicBezTo>
                  <a:lnTo>
                    <a:pt x="7836264" y="0"/>
                  </a:lnTo>
                  <a:cubicBezTo>
                    <a:pt x="7879851" y="0"/>
                    <a:pt x="7915186" y="35335"/>
                    <a:pt x="7915186" y="78922"/>
                  </a:cubicBezTo>
                  <a:lnTo>
                    <a:pt x="7915186" y="710294"/>
                  </a:lnTo>
                  <a:cubicBezTo>
                    <a:pt x="7915186" y="753881"/>
                    <a:pt x="7879851" y="789216"/>
                    <a:pt x="7836264" y="789216"/>
                  </a:cubicBezTo>
                  <a:lnTo>
                    <a:pt x="78922" y="789216"/>
                  </a:lnTo>
                  <a:cubicBezTo>
                    <a:pt x="35335" y="789216"/>
                    <a:pt x="0" y="753881"/>
                    <a:pt x="0" y="710294"/>
                  </a:cubicBezTo>
                  <a:lnTo>
                    <a:pt x="0" y="78922"/>
                  </a:lnTo>
                  <a:close/>
                </a:path>
              </a:pathLst>
            </a:custGeom>
            <a:solidFill>
              <a:srgbClr val="C47E5A"/>
            </a:solidFill>
            <a:ln>
              <a:noFill/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145035" rIns="0" bIns="145035" numCol="1" spcCol="1270" anchor="ctr" anchorCtr="0">
              <a:noAutofit/>
            </a:bodyPr>
            <a:lstStyle/>
            <a:p>
              <a:pPr algn="ctr" defTabSz="142247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>
                  <a:latin typeface="Century Gothic" panose="020B0502020202020204" pitchFamily="34" charset="0"/>
                </a:rPr>
                <a:t>    </a:t>
              </a:r>
              <a:r>
                <a:rPr lang="en-GB" sz="1600" b="1">
                  <a:latin typeface="Century Gothic" panose="020B0502020202020204" pitchFamily="34" charset="0"/>
                </a:rPr>
                <a:t>Geo &amp; Tech</a:t>
              </a:r>
              <a:endParaRPr lang="en-GB" b="1">
                <a:latin typeface="Century Gothic" panose="020B0502020202020204" pitchFamily="34" charset="0"/>
              </a:endParaRPr>
            </a:p>
          </p:txBody>
        </p:sp>
        <p:sp>
          <p:nvSpPr>
            <p:cNvPr id="178" name="NumberedBullet3">
              <a:extLst>
                <a:ext uri="{FF2B5EF4-FFF2-40B4-BE49-F238E27FC236}">
                  <a16:creationId xmlns:a16="http://schemas.microsoft.com/office/drawing/2014/main" id="{EEC9AEBF-585E-1122-4DCF-8D501CA10D6E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498934" y="2226319"/>
              <a:ext cx="323307" cy="316800"/>
            </a:xfrm>
            <a:prstGeom prst="rect">
              <a:avLst/>
            </a:prstGeom>
            <a:solidFill>
              <a:srgbClr val="8A1E4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b="1">
                  <a:solidFill>
                    <a:srgbClr val="FFFFFF"/>
                  </a:solidFill>
                  <a:latin typeface="Century Gothic" panose="020B0502020202020204" pitchFamily="34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B74DA8E1-E18F-BFA8-1B52-87AFBE602614}"/>
              </a:ext>
            </a:extLst>
          </p:cNvPr>
          <p:cNvGrpSpPr/>
          <p:nvPr/>
        </p:nvGrpSpPr>
        <p:grpSpPr>
          <a:xfrm>
            <a:off x="5861476" y="2003864"/>
            <a:ext cx="1616226" cy="1942822"/>
            <a:chOff x="5084824" y="2230281"/>
            <a:chExt cx="1356341" cy="1942822"/>
          </a:xfrm>
        </p:grpSpPr>
        <p:sp>
          <p:nvSpPr>
            <p:cNvPr id="46" name="Freeform 23">
              <a:extLst>
                <a:ext uri="{FF2B5EF4-FFF2-40B4-BE49-F238E27FC236}">
                  <a16:creationId xmlns:a16="http://schemas.microsoft.com/office/drawing/2014/main" id="{15FBF544-12CF-7CF3-E740-87974FF2F9EE}"/>
                </a:ext>
              </a:extLst>
            </p:cNvPr>
            <p:cNvSpPr/>
            <p:nvPr/>
          </p:nvSpPr>
          <p:spPr>
            <a:xfrm>
              <a:off x="5087038" y="2554253"/>
              <a:ext cx="1353600" cy="1618850"/>
            </a:xfrm>
            <a:custGeom>
              <a:avLst/>
              <a:gdLst>
                <a:gd name="connsiteX0" fmla="*/ 0 w 2190749"/>
                <a:gd name="connsiteY0" fmla="*/ 0 h 3967211"/>
                <a:gd name="connsiteX1" fmla="*/ 2190749 w 2190749"/>
                <a:gd name="connsiteY1" fmla="*/ 0 h 3967211"/>
                <a:gd name="connsiteX2" fmla="*/ 2190749 w 2190749"/>
                <a:gd name="connsiteY2" fmla="*/ 3967211 h 3967211"/>
                <a:gd name="connsiteX3" fmla="*/ 0 w 2190749"/>
                <a:gd name="connsiteY3" fmla="*/ 3967211 h 3967211"/>
                <a:gd name="connsiteX4" fmla="*/ 0 w 2190749"/>
                <a:gd name="connsiteY4" fmla="*/ 0 h 3967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49" h="3967211">
                  <a:moveTo>
                    <a:pt x="0" y="0"/>
                  </a:moveTo>
                  <a:lnTo>
                    <a:pt x="2190749" y="0"/>
                  </a:lnTo>
                  <a:lnTo>
                    <a:pt x="2190749" y="3967211"/>
                  </a:lnTo>
                  <a:lnTo>
                    <a:pt x="0" y="3967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DAD3"/>
            </a:solidFill>
            <a:ln w="15875" cap="flat" cmpd="sng" algn="ctr">
              <a:solidFill>
                <a:srgbClr val="F0DAD3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000" tIns="36000" rIns="54000" bIns="36000" numCol="1" spcCol="1270" anchor="ctr" anchorCtr="0">
              <a:noAutofit/>
            </a:bodyPr>
            <a:lstStyle/>
            <a:p>
              <a:pPr marL="0" lvl="1" algn="ctr" defTabSz="1066534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Mining operations and solutions</a:t>
              </a:r>
              <a:endParaRPr lang="en-GB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EA9C6041-497F-B506-2154-6532F5540ACF}"/>
                </a:ext>
              </a:extLst>
            </p:cNvPr>
            <p:cNvSpPr/>
            <p:nvPr/>
          </p:nvSpPr>
          <p:spPr>
            <a:xfrm>
              <a:off x="5086511" y="2230281"/>
              <a:ext cx="1354654" cy="315601"/>
            </a:xfrm>
            <a:custGeom>
              <a:avLst/>
              <a:gdLst>
                <a:gd name="connsiteX0" fmla="*/ 0 w 7915186"/>
                <a:gd name="connsiteY0" fmla="*/ 78922 h 789216"/>
                <a:gd name="connsiteX1" fmla="*/ 78922 w 7915186"/>
                <a:gd name="connsiteY1" fmla="*/ 0 h 789216"/>
                <a:gd name="connsiteX2" fmla="*/ 7836264 w 7915186"/>
                <a:gd name="connsiteY2" fmla="*/ 0 h 789216"/>
                <a:gd name="connsiteX3" fmla="*/ 7915186 w 7915186"/>
                <a:gd name="connsiteY3" fmla="*/ 78922 h 789216"/>
                <a:gd name="connsiteX4" fmla="*/ 7915186 w 7915186"/>
                <a:gd name="connsiteY4" fmla="*/ 710294 h 789216"/>
                <a:gd name="connsiteX5" fmla="*/ 7836264 w 7915186"/>
                <a:gd name="connsiteY5" fmla="*/ 789216 h 789216"/>
                <a:gd name="connsiteX6" fmla="*/ 78922 w 7915186"/>
                <a:gd name="connsiteY6" fmla="*/ 789216 h 789216"/>
                <a:gd name="connsiteX7" fmla="*/ 0 w 7915186"/>
                <a:gd name="connsiteY7" fmla="*/ 710294 h 789216"/>
                <a:gd name="connsiteX8" fmla="*/ 0 w 7915186"/>
                <a:gd name="connsiteY8" fmla="*/ 78922 h 78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15186" h="789216">
                  <a:moveTo>
                    <a:pt x="0" y="78922"/>
                  </a:moveTo>
                  <a:cubicBezTo>
                    <a:pt x="0" y="35335"/>
                    <a:pt x="35335" y="0"/>
                    <a:pt x="78922" y="0"/>
                  </a:cubicBezTo>
                  <a:lnTo>
                    <a:pt x="7836264" y="0"/>
                  </a:lnTo>
                  <a:cubicBezTo>
                    <a:pt x="7879851" y="0"/>
                    <a:pt x="7915186" y="35335"/>
                    <a:pt x="7915186" y="78922"/>
                  </a:cubicBezTo>
                  <a:lnTo>
                    <a:pt x="7915186" y="710294"/>
                  </a:lnTo>
                  <a:cubicBezTo>
                    <a:pt x="7915186" y="753881"/>
                    <a:pt x="7879851" y="789216"/>
                    <a:pt x="7836264" y="789216"/>
                  </a:cubicBezTo>
                  <a:lnTo>
                    <a:pt x="78922" y="789216"/>
                  </a:lnTo>
                  <a:cubicBezTo>
                    <a:pt x="35335" y="789216"/>
                    <a:pt x="0" y="753881"/>
                    <a:pt x="0" y="710294"/>
                  </a:cubicBezTo>
                  <a:lnTo>
                    <a:pt x="0" y="78922"/>
                  </a:lnTo>
                  <a:close/>
                </a:path>
              </a:pathLst>
            </a:custGeom>
            <a:solidFill>
              <a:srgbClr val="C47E5A"/>
            </a:solidFill>
            <a:ln>
              <a:noFill/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035" tIns="145035" rIns="145035" bIns="145035" numCol="1" spcCol="1270" anchor="ctr" anchorCtr="0">
              <a:noAutofit/>
            </a:bodyPr>
            <a:lstStyle/>
            <a:p>
              <a:pPr algn="ctr" defTabSz="142247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>
                  <a:latin typeface="Century Gothic" panose="020B0502020202020204" pitchFamily="34" charset="0"/>
                </a:rPr>
                <a:t>Mining</a:t>
              </a:r>
            </a:p>
          </p:txBody>
        </p:sp>
        <p:sp>
          <p:nvSpPr>
            <p:cNvPr id="183" name="NumberedBullet3">
              <a:extLst>
                <a:ext uri="{FF2B5EF4-FFF2-40B4-BE49-F238E27FC236}">
                  <a16:creationId xmlns:a16="http://schemas.microsoft.com/office/drawing/2014/main" id="{E91B511B-AC12-DC80-FC4B-863452F69DA0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084824" y="2230630"/>
              <a:ext cx="323308" cy="316800"/>
            </a:xfrm>
            <a:prstGeom prst="rect">
              <a:avLst/>
            </a:prstGeom>
            <a:solidFill>
              <a:srgbClr val="8A1E4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b="1">
                  <a:solidFill>
                    <a:srgbClr val="FFFFFF"/>
                  </a:solidFill>
                  <a:latin typeface="Century Gothic" panose="020B0502020202020204" pitchFamily="34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F0AED349-A201-DD98-3E61-0F210EF74DCC}"/>
              </a:ext>
            </a:extLst>
          </p:cNvPr>
          <p:cNvGrpSpPr/>
          <p:nvPr/>
        </p:nvGrpSpPr>
        <p:grpSpPr>
          <a:xfrm>
            <a:off x="9256392" y="1987185"/>
            <a:ext cx="1619543" cy="1939836"/>
            <a:chOff x="7905457" y="2217505"/>
            <a:chExt cx="1359125" cy="1939836"/>
          </a:xfrm>
        </p:grpSpPr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CFDB507E-2F3B-2285-8F46-D878F7BA896C}"/>
                </a:ext>
              </a:extLst>
            </p:cNvPr>
            <p:cNvSpPr/>
            <p:nvPr/>
          </p:nvSpPr>
          <p:spPr>
            <a:xfrm>
              <a:off x="7910455" y="2532260"/>
              <a:ext cx="1353600" cy="1625081"/>
            </a:xfrm>
            <a:custGeom>
              <a:avLst/>
              <a:gdLst>
                <a:gd name="connsiteX0" fmla="*/ 0 w 2190749"/>
                <a:gd name="connsiteY0" fmla="*/ 0 h 3967211"/>
                <a:gd name="connsiteX1" fmla="*/ 2190749 w 2190749"/>
                <a:gd name="connsiteY1" fmla="*/ 0 h 3967211"/>
                <a:gd name="connsiteX2" fmla="*/ 2190749 w 2190749"/>
                <a:gd name="connsiteY2" fmla="*/ 3967211 h 3967211"/>
                <a:gd name="connsiteX3" fmla="*/ 0 w 2190749"/>
                <a:gd name="connsiteY3" fmla="*/ 3967211 h 3967211"/>
                <a:gd name="connsiteX4" fmla="*/ 0 w 2190749"/>
                <a:gd name="connsiteY4" fmla="*/ 0 h 3967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49" h="3967211">
                  <a:moveTo>
                    <a:pt x="0" y="0"/>
                  </a:moveTo>
                  <a:lnTo>
                    <a:pt x="2190749" y="0"/>
                  </a:lnTo>
                  <a:lnTo>
                    <a:pt x="2190749" y="3967211"/>
                  </a:lnTo>
                  <a:lnTo>
                    <a:pt x="0" y="3967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DAD3"/>
            </a:solidFill>
            <a:ln w="15875" cap="flat" cmpd="sng" algn="ctr">
              <a:solidFill>
                <a:srgbClr val="F0DAD3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6000" rIns="0" bIns="36000" numCol="1" spcCol="1270" anchor="ctr" anchorCtr="0">
              <a:noAutofit/>
            </a:bodyPr>
            <a:lstStyle/>
            <a:p>
              <a:pPr marL="0" lvl="1" algn="ctr" defTabSz="1066534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Purchase and sale of commodities</a:t>
              </a:r>
              <a:endParaRPr lang="en-GB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3" name="Freeform 47">
              <a:extLst>
                <a:ext uri="{FF2B5EF4-FFF2-40B4-BE49-F238E27FC236}">
                  <a16:creationId xmlns:a16="http://schemas.microsoft.com/office/drawing/2014/main" id="{FC897BFE-B2DF-A2E2-08C1-0BAF36C9D4E1}"/>
                </a:ext>
              </a:extLst>
            </p:cNvPr>
            <p:cNvSpPr/>
            <p:nvPr/>
          </p:nvSpPr>
          <p:spPr>
            <a:xfrm>
              <a:off x="7909928" y="2217505"/>
              <a:ext cx="1354654" cy="316816"/>
            </a:xfrm>
            <a:custGeom>
              <a:avLst/>
              <a:gdLst>
                <a:gd name="connsiteX0" fmla="*/ 0 w 7915186"/>
                <a:gd name="connsiteY0" fmla="*/ 78922 h 789216"/>
                <a:gd name="connsiteX1" fmla="*/ 78922 w 7915186"/>
                <a:gd name="connsiteY1" fmla="*/ 0 h 789216"/>
                <a:gd name="connsiteX2" fmla="*/ 7836264 w 7915186"/>
                <a:gd name="connsiteY2" fmla="*/ 0 h 789216"/>
                <a:gd name="connsiteX3" fmla="*/ 7915186 w 7915186"/>
                <a:gd name="connsiteY3" fmla="*/ 78922 h 789216"/>
                <a:gd name="connsiteX4" fmla="*/ 7915186 w 7915186"/>
                <a:gd name="connsiteY4" fmla="*/ 710294 h 789216"/>
                <a:gd name="connsiteX5" fmla="*/ 7836264 w 7915186"/>
                <a:gd name="connsiteY5" fmla="*/ 789216 h 789216"/>
                <a:gd name="connsiteX6" fmla="*/ 78922 w 7915186"/>
                <a:gd name="connsiteY6" fmla="*/ 789216 h 789216"/>
                <a:gd name="connsiteX7" fmla="*/ 0 w 7915186"/>
                <a:gd name="connsiteY7" fmla="*/ 710294 h 789216"/>
                <a:gd name="connsiteX8" fmla="*/ 0 w 7915186"/>
                <a:gd name="connsiteY8" fmla="*/ 78922 h 78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15186" h="789216">
                  <a:moveTo>
                    <a:pt x="0" y="78922"/>
                  </a:moveTo>
                  <a:cubicBezTo>
                    <a:pt x="0" y="35335"/>
                    <a:pt x="35335" y="0"/>
                    <a:pt x="78922" y="0"/>
                  </a:cubicBezTo>
                  <a:lnTo>
                    <a:pt x="7836264" y="0"/>
                  </a:lnTo>
                  <a:cubicBezTo>
                    <a:pt x="7879851" y="0"/>
                    <a:pt x="7915186" y="35335"/>
                    <a:pt x="7915186" y="78922"/>
                  </a:cubicBezTo>
                  <a:lnTo>
                    <a:pt x="7915186" y="710294"/>
                  </a:lnTo>
                  <a:cubicBezTo>
                    <a:pt x="7915186" y="753881"/>
                    <a:pt x="7879851" y="789216"/>
                    <a:pt x="7836264" y="789216"/>
                  </a:cubicBezTo>
                  <a:lnTo>
                    <a:pt x="78922" y="789216"/>
                  </a:lnTo>
                  <a:cubicBezTo>
                    <a:pt x="35335" y="789216"/>
                    <a:pt x="0" y="753881"/>
                    <a:pt x="0" y="710294"/>
                  </a:cubicBezTo>
                  <a:lnTo>
                    <a:pt x="0" y="78922"/>
                  </a:lnTo>
                  <a:close/>
                </a:path>
              </a:pathLst>
            </a:custGeom>
            <a:solidFill>
              <a:srgbClr val="C47E5A"/>
            </a:solidFill>
            <a:ln>
              <a:noFill/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035" tIns="145035" rIns="145035" bIns="145035" numCol="1" spcCol="1270" anchor="ctr" anchorCtr="0">
              <a:noAutofit/>
            </a:bodyPr>
            <a:lstStyle/>
            <a:p>
              <a:pPr algn="ctr" defTabSz="142247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>
                  <a:latin typeface="Century Gothic" panose="020B0502020202020204" pitchFamily="34" charset="0"/>
                </a:rPr>
                <a:t>Trading</a:t>
              </a:r>
            </a:p>
          </p:txBody>
        </p:sp>
        <p:sp>
          <p:nvSpPr>
            <p:cNvPr id="185" name="NumberedBullet3">
              <a:extLst>
                <a:ext uri="{FF2B5EF4-FFF2-40B4-BE49-F238E27FC236}">
                  <a16:creationId xmlns:a16="http://schemas.microsoft.com/office/drawing/2014/main" id="{EB58EF3F-854F-83F1-341F-B36AC2CF048E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905457" y="2217505"/>
              <a:ext cx="323308" cy="316800"/>
            </a:xfrm>
            <a:prstGeom prst="rect">
              <a:avLst/>
            </a:prstGeom>
            <a:solidFill>
              <a:srgbClr val="8A1E4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b="1">
                  <a:solidFill>
                    <a:srgbClr val="FFFFFF"/>
                  </a:solidFill>
                  <a:latin typeface="Century Gothic" panose="020B0502020202020204" pitchFamily="34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CFE2B70A-0F5E-0EF2-FC2C-4A215CE07B41}"/>
              </a:ext>
            </a:extLst>
          </p:cNvPr>
          <p:cNvGrpSpPr/>
          <p:nvPr/>
        </p:nvGrpSpPr>
        <p:grpSpPr>
          <a:xfrm>
            <a:off x="5861477" y="4041298"/>
            <a:ext cx="1614215" cy="1900867"/>
            <a:chOff x="5089152" y="4322825"/>
            <a:chExt cx="1354654" cy="1900867"/>
          </a:xfrm>
        </p:grpSpPr>
        <p:sp>
          <p:nvSpPr>
            <p:cNvPr id="75" name="Freeform 17">
              <a:extLst>
                <a:ext uri="{FF2B5EF4-FFF2-40B4-BE49-F238E27FC236}">
                  <a16:creationId xmlns:a16="http://schemas.microsoft.com/office/drawing/2014/main" id="{5B2EEC68-3DAC-A177-CA7C-BF4819D025A4}"/>
                </a:ext>
              </a:extLst>
            </p:cNvPr>
            <p:cNvSpPr/>
            <p:nvPr/>
          </p:nvSpPr>
          <p:spPr>
            <a:xfrm>
              <a:off x="5089679" y="4598611"/>
              <a:ext cx="1353600" cy="1625081"/>
            </a:xfrm>
            <a:custGeom>
              <a:avLst/>
              <a:gdLst>
                <a:gd name="connsiteX0" fmla="*/ 0 w 2190749"/>
                <a:gd name="connsiteY0" fmla="*/ 0 h 3967211"/>
                <a:gd name="connsiteX1" fmla="*/ 2190749 w 2190749"/>
                <a:gd name="connsiteY1" fmla="*/ 0 h 3967211"/>
                <a:gd name="connsiteX2" fmla="*/ 2190749 w 2190749"/>
                <a:gd name="connsiteY2" fmla="*/ 3967211 h 3967211"/>
                <a:gd name="connsiteX3" fmla="*/ 0 w 2190749"/>
                <a:gd name="connsiteY3" fmla="*/ 3967211 h 3967211"/>
                <a:gd name="connsiteX4" fmla="*/ 0 w 2190749"/>
                <a:gd name="connsiteY4" fmla="*/ 0 h 3967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49" h="3967211">
                  <a:moveTo>
                    <a:pt x="0" y="0"/>
                  </a:moveTo>
                  <a:lnTo>
                    <a:pt x="2190749" y="0"/>
                  </a:lnTo>
                  <a:lnTo>
                    <a:pt x="2190749" y="3967211"/>
                  </a:lnTo>
                  <a:lnTo>
                    <a:pt x="0" y="3967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C3F">
                <a:tint val="40000"/>
                <a:alpha val="90000"/>
                <a:hueOff val="-753769"/>
                <a:satOff val="-5936"/>
                <a:lumOff val="-697"/>
                <a:alphaOff val="0"/>
              </a:srgbClr>
            </a:solidFill>
            <a:ln w="15875" cap="flat" cmpd="sng" algn="ctr">
              <a:solidFill>
                <a:srgbClr val="F0DAD3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000" tIns="36000" rIns="54000" bIns="36000" numCol="1" spcCol="1270" anchor="ctr" anchorCtr="0">
              <a:noAutofit/>
            </a:bodyPr>
            <a:lstStyle/>
            <a:p>
              <a:pPr marL="0" lvl="1" algn="ctr" defTabSz="1066534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Processing and refining of raw materials</a:t>
              </a:r>
              <a:endParaRPr lang="en-GB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4" name="Freeform 47">
              <a:extLst>
                <a:ext uri="{FF2B5EF4-FFF2-40B4-BE49-F238E27FC236}">
                  <a16:creationId xmlns:a16="http://schemas.microsoft.com/office/drawing/2014/main" id="{163E1CDF-9E33-AD82-A69D-9194A8303261}"/>
                </a:ext>
              </a:extLst>
            </p:cNvPr>
            <p:cNvSpPr/>
            <p:nvPr/>
          </p:nvSpPr>
          <p:spPr>
            <a:xfrm>
              <a:off x="5089152" y="4322825"/>
              <a:ext cx="1354654" cy="316816"/>
            </a:xfrm>
            <a:custGeom>
              <a:avLst/>
              <a:gdLst>
                <a:gd name="connsiteX0" fmla="*/ 0 w 7915186"/>
                <a:gd name="connsiteY0" fmla="*/ 78922 h 789216"/>
                <a:gd name="connsiteX1" fmla="*/ 78922 w 7915186"/>
                <a:gd name="connsiteY1" fmla="*/ 0 h 789216"/>
                <a:gd name="connsiteX2" fmla="*/ 7836264 w 7915186"/>
                <a:gd name="connsiteY2" fmla="*/ 0 h 789216"/>
                <a:gd name="connsiteX3" fmla="*/ 7915186 w 7915186"/>
                <a:gd name="connsiteY3" fmla="*/ 78922 h 789216"/>
                <a:gd name="connsiteX4" fmla="*/ 7915186 w 7915186"/>
                <a:gd name="connsiteY4" fmla="*/ 710294 h 789216"/>
                <a:gd name="connsiteX5" fmla="*/ 7836264 w 7915186"/>
                <a:gd name="connsiteY5" fmla="*/ 789216 h 789216"/>
                <a:gd name="connsiteX6" fmla="*/ 78922 w 7915186"/>
                <a:gd name="connsiteY6" fmla="*/ 789216 h 789216"/>
                <a:gd name="connsiteX7" fmla="*/ 0 w 7915186"/>
                <a:gd name="connsiteY7" fmla="*/ 710294 h 789216"/>
                <a:gd name="connsiteX8" fmla="*/ 0 w 7915186"/>
                <a:gd name="connsiteY8" fmla="*/ 78922 h 78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15186" h="789216">
                  <a:moveTo>
                    <a:pt x="0" y="78922"/>
                  </a:moveTo>
                  <a:cubicBezTo>
                    <a:pt x="0" y="35335"/>
                    <a:pt x="35335" y="0"/>
                    <a:pt x="78922" y="0"/>
                  </a:cubicBezTo>
                  <a:lnTo>
                    <a:pt x="7836264" y="0"/>
                  </a:lnTo>
                  <a:cubicBezTo>
                    <a:pt x="7879851" y="0"/>
                    <a:pt x="7915186" y="35335"/>
                    <a:pt x="7915186" y="78922"/>
                  </a:cubicBezTo>
                  <a:lnTo>
                    <a:pt x="7915186" y="710294"/>
                  </a:lnTo>
                  <a:cubicBezTo>
                    <a:pt x="7915186" y="753881"/>
                    <a:pt x="7879851" y="789216"/>
                    <a:pt x="7836264" y="789216"/>
                  </a:cubicBezTo>
                  <a:lnTo>
                    <a:pt x="78922" y="789216"/>
                  </a:lnTo>
                  <a:cubicBezTo>
                    <a:pt x="35335" y="789216"/>
                    <a:pt x="0" y="753881"/>
                    <a:pt x="0" y="710294"/>
                  </a:cubicBezTo>
                  <a:lnTo>
                    <a:pt x="0" y="78922"/>
                  </a:lnTo>
                  <a:close/>
                </a:path>
              </a:pathLst>
            </a:custGeom>
            <a:solidFill>
              <a:srgbClr val="C47E5A"/>
            </a:solidFill>
            <a:ln>
              <a:noFill/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035" tIns="145035" rIns="145035" bIns="145035" numCol="1" spcCol="1270" anchor="ctr" anchorCtr="0">
              <a:noAutofit/>
            </a:bodyPr>
            <a:lstStyle/>
            <a:p>
              <a:pPr algn="ctr" defTabSz="142247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>
                  <a:latin typeface="Century Gothic" panose="020B0502020202020204" pitchFamily="34" charset="0"/>
                </a:rPr>
                <a:t>Refining</a:t>
              </a:r>
            </a:p>
          </p:txBody>
        </p:sp>
        <p:sp>
          <p:nvSpPr>
            <p:cNvPr id="186" name="NumberedBullet3">
              <a:extLst>
                <a:ext uri="{FF2B5EF4-FFF2-40B4-BE49-F238E27FC236}">
                  <a16:creationId xmlns:a16="http://schemas.microsoft.com/office/drawing/2014/main" id="{97AED1AD-60A3-ACE1-47E1-8BC9AEF2ADC1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094535" y="4322825"/>
              <a:ext cx="323308" cy="316800"/>
            </a:xfrm>
            <a:prstGeom prst="rect">
              <a:avLst/>
            </a:prstGeom>
            <a:solidFill>
              <a:srgbClr val="8A1E4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b="1">
                  <a:solidFill>
                    <a:srgbClr val="FFFFFF"/>
                  </a:solidFill>
                  <a:latin typeface="Century Gothic" panose="020B0502020202020204" pitchFamily="34" charset="0"/>
                  <a:cs typeface="Arial" charset="0"/>
                </a:rPr>
                <a:t>4</a:t>
              </a: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221171E9-518F-A4C9-A63E-E26B846C5927}"/>
              </a:ext>
            </a:extLst>
          </p:cNvPr>
          <p:cNvGrpSpPr/>
          <p:nvPr/>
        </p:nvGrpSpPr>
        <p:grpSpPr>
          <a:xfrm>
            <a:off x="7570731" y="4041298"/>
            <a:ext cx="1625131" cy="1918361"/>
            <a:chOff x="6489910" y="4334414"/>
            <a:chExt cx="1363814" cy="1918361"/>
          </a:xfrm>
        </p:grpSpPr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7EA199C4-9C9C-0F76-26A3-3BD3983A3B0D}"/>
                </a:ext>
              </a:extLst>
            </p:cNvPr>
            <p:cNvSpPr/>
            <p:nvPr/>
          </p:nvSpPr>
          <p:spPr>
            <a:xfrm>
              <a:off x="6499597" y="4627694"/>
              <a:ext cx="1353600" cy="1625081"/>
            </a:xfrm>
            <a:custGeom>
              <a:avLst/>
              <a:gdLst>
                <a:gd name="connsiteX0" fmla="*/ 0 w 2190749"/>
                <a:gd name="connsiteY0" fmla="*/ 0 h 3967211"/>
                <a:gd name="connsiteX1" fmla="*/ 2190749 w 2190749"/>
                <a:gd name="connsiteY1" fmla="*/ 0 h 3967211"/>
                <a:gd name="connsiteX2" fmla="*/ 2190749 w 2190749"/>
                <a:gd name="connsiteY2" fmla="*/ 3967211 h 3967211"/>
                <a:gd name="connsiteX3" fmla="*/ 0 w 2190749"/>
                <a:gd name="connsiteY3" fmla="*/ 3967211 h 3967211"/>
                <a:gd name="connsiteX4" fmla="*/ 0 w 2190749"/>
                <a:gd name="connsiteY4" fmla="*/ 0 h 3967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49" h="3967211">
                  <a:moveTo>
                    <a:pt x="0" y="0"/>
                  </a:moveTo>
                  <a:lnTo>
                    <a:pt x="2190749" y="0"/>
                  </a:lnTo>
                  <a:lnTo>
                    <a:pt x="2190749" y="3967211"/>
                  </a:lnTo>
                  <a:lnTo>
                    <a:pt x="0" y="3967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C3F">
                <a:tint val="40000"/>
                <a:alpha val="90000"/>
                <a:hueOff val="-753769"/>
                <a:satOff val="-5936"/>
                <a:lumOff val="-697"/>
                <a:alphaOff val="0"/>
              </a:srgbClr>
            </a:solidFill>
            <a:ln w="15875" cap="flat" cmpd="sng" algn="ctr">
              <a:solidFill>
                <a:srgbClr val="F0DAD3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000" tIns="36000" rIns="54000" bIns="36000" numCol="1" spcCol="1270" anchor="ctr" anchorCtr="0">
              <a:noAutofit/>
            </a:bodyPr>
            <a:lstStyle/>
            <a:p>
              <a:pPr marL="0" lvl="1" algn="ctr" defTabSz="1066534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Private early-stage company investments</a:t>
              </a:r>
              <a:endParaRPr lang="en-GB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5" name="Freeform 47">
              <a:extLst>
                <a:ext uri="{FF2B5EF4-FFF2-40B4-BE49-F238E27FC236}">
                  <a16:creationId xmlns:a16="http://schemas.microsoft.com/office/drawing/2014/main" id="{B86A76F1-CFD5-7491-1A25-4AC9F4F4B652}"/>
                </a:ext>
              </a:extLst>
            </p:cNvPr>
            <p:cNvSpPr/>
            <p:nvPr/>
          </p:nvSpPr>
          <p:spPr>
            <a:xfrm>
              <a:off x="6499070" y="4334414"/>
              <a:ext cx="1354654" cy="316816"/>
            </a:xfrm>
            <a:custGeom>
              <a:avLst/>
              <a:gdLst>
                <a:gd name="connsiteX0" fmla="*/ 0 w 7915186"/>
                <a:gd name="connsiteY0" fmla="*/ 78922 h 789216"/>
                <a:gd name="connsiteX1" fmla="*/ 78922 w 7915186"/>
                <a:gd name="connsiteY1" fmla="*/ 0 h 789216"/>
                <a:gd name="connsiteX2" fmla="*/ 7836264 w 7915186"/>
                <a:gd name="connsiteY2" fmla="*/ 0 h 789216"/>
                <a:gd name="connsiteX3" fmla="*/ 7915186 w 7915186"/>
                <a:gd name="connsiteY3" fmla="*/ 78922 h 789216"/>
                <a:gd name="connsiteX4" fmla="*/ 7915186 w 7915186"/>
                <a:gd name="connsiteY4" fmla="*/ 710294 h 789216"/>
                <a:gd name="connsiteX5" fmla="*/ 7836264 w 7915186"/>
                <a:gd name="connsiteY5" fmla="*/ 789216 h 789216"/>
                <a:gd name="connsiteX6" fmla="*/ 78922 w 7915186"/>
                <a:gd name="connsiteY6" fmla="*/ 789216 h 789216"/>
                <a:gd name="connsiteX7" fmla="*/ 0 w 7915186"/>
                <a:gd name="connsiteY7" fmla="*/ 710294 h 789216"/>
                <a:gd name="connsiteX8" fmla="*/ 0 w 7915186"/>
                <a:gd name="connsiteY8" fmla="*/ 78922 h 78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15186" h="789216">
                  <a:moveTo>
                    <a:pt x="0" y="78922"/>
                  </a:moveTo>
                  <a:cubicBezTo>
                    <a:pt x="0" y="35335"/>
                    <a:pt x="35335" y="0"/>
                    <a:pt x="78922" y="0"/>
                  </a:cubicBezTo>
                  <a:lnTo>
                    <a:pt x="7836264" y="0"/>
                  </a:lnTo>
                  <a:cubicBezTo>
                    <a:pt x="7879851" y="0"/>
                    <a:pt x="7915186" y="35335"/>
                    <a:pt x="7915186" y="78922"/>
                  </a:cubicBezTo>
                  <a:lnTo>
                    <a:pt x="7915186" y="710294"/>
                  </a:lnTo>
                  <a:cubicBezTo>
                    <a:pt x="7915186" y="753881"/>
                    <a:pt x="7879851" y="789216"/>
                    <a:pt x="7836264" y="789216"/>
                  </a:cubicBezTo>
                  <a:lnTo>
                    <a:pt x="78922" y="789216"/>
                  </a:lnTo>
                  <a:cubicBezTo>
                    <a:pt x="35335" y="789216"/>
                    <a:pt x="0" y="753881"/>
                    <a:pt x="0" y="710294"/>
                  </a:cubicBezTo>
                  <a:lnTo>
                    <a:pt x="0" y="78922"/>
                  </a:lnTo>
                  <a:close/>
                </a:path>
              </a:pathLst>
            </a:custGeom>
            <a:solidFill>
              <a:srgbClr val="C47E5A"/>
            </a:solidFill>
            <a:ln>
              <a:noFill/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035" tIns="145035" rIns="145035" bIns="145035" numCol="1" spcCol="1270" anchor="ctr" anchorCtr="0">
              <a:noAutofit/>
            </a:bodyPr>
            <a:lstStyle/>
            <a:p>
              <a:pPr algn="ctr" defTabSz="142247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>
                  <a:latin typeface="Century Gothic" panose="020B0502020202020204" pitchFamily="34" charset="0"/>
                </a:rPr>
                <a:t>   </a:t>
              </a:r>
              <a:r>
                <a:rPr lang="en-GB" sz="1600" b="1">
                  <a:latin typeface="Century Gothic" panose="020B0502020202020204" pitchFamily="34" charset="0"/>
                </a:rPr>
                <a:t>Ventures</a:t>
              </a:r>
              <a:endParaRPr lang="en-GB" b="1">
                <a:latin typeface="Century Gothic" panose="020B0502020202020204" pitchFamily="34" charset="0"/>
              </a:endParaRPr>
            </a:p>
          </p:txBody>
        </p:sp>
        <p:sp>
          <p:nvSpPr>
            <p:cNvPr id="187" name="NumberedBullet3">
              <a:extLst>
                <a:ext uri="{FF2B5EF4-FFF2-40B4-BE49-F238E27FC236}">
                  <a16:creationId xmlns:a16="http://schemas.microsoft.com/office/drawing/2014/main" id="{067F1202-70C3-3483-5850-68393EBD24DD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489910" y="4334414"/>
              <a:ext cx="323308" cy="316800"/>
            </a:xfrm>
            <a:prstGeom prst="rect">
              <a:avLst/>
            </a:prstGeom>
            <a:solidFill>
              <a:srgbClr val="8A1E4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b="1">
                  <a:solidFill>
                    <a:srgbClr val="FFFFFF"/>
                  </a:solidFill>
                  <a:latin typeface="Century Gothic" panose="020B0502020202020204" pitchFamily="34" charset="0"/>
                  <a:cs typeface="Arial" charset="0"/>
                </a:rPr>
                <a:t>5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A311C62C-ED40-36F2-2632-536B9916413F}"/>
              </a:ext>
            </a:extLst>
          </p:cNvPr>
          <p:cNvGrpSpPr/>
          <p:nvPr/>
        </p:nvGrpSpPr>
        <p:grpSpPr>
          <a:xfrm>
            <a:off x="9256393" y="4029892"/>
            <a:ext cx="1632667" cy="1912272"/>
            <a:chOff x="7905458" y="4332324"/>
            <a:chExt cx="1370139" cy="1949534"/>
          </a:xfrm>
        </p:grpSpPr>
        <p:sp>
          <p:nvSpPr>
            <p:cNvPr id="89" name="Freeform 17">
              <a:extLst>
                <a:ext uri="{FF2B5EF4-FFF2-40B4-BE49-F238E27FC236}">
                  <a16:creationId xmlns:a16="http://schemas.microsoft.com/office/drawing/2014/main" id="{D176A005-8A55-568E-47D5-6C1E85AA8E17}"/>
                </a:ext>
              </a:extLst>
            </p:cNvPr>
            <p:cNvSpPr/>
            <p:nvPr/>
          </p:nvSpPr>
          <p:spPr>
            <a:xfrm>
              <a:off x="7921470" y="4656777"/>
              <a:ext cx="1353600" cy="1625081"/>
            </a:xfrm>
            <a:custGeom>
              <a:avLst/>
              <a:gdLst>
                <a:gd name="connsiteX0" fmla="*/ 0 w 2190749"/>
                <a:gd name="connsiteY0" fmla="*/ 0 h 3967211"/>
                <a:gd name="connsiteX1" fmla="*/ 2190749 w 2190749"/>
                <a:gd name="connsiteY1" fmla="*/ 0 h 3967211"/>
                <a:gd name="connsiteX2" fmla="*/ 2190749 w 2190749"/>
                <a:gd name="connsiteY2" fmla="*/ 3967211 h 3967211"/>
                <a:gd name="connsiteX3" fmla="*/ 0 w 2190749"/>
                <a:gd name="connsiteY3" fmla="*/ 3967211 h 3967211"/>
                <a:gd name="connsiteX4" fmla="*/ 0 w 2190749"/>
                <a:gd name="connsiteY4" fmla="*/ 0 h 3967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49" h="3967211">
                  <a:moveTo>
                    <a:pt x="0" y="0"/>
                  </a:moveTo>
                  <a:lnTo>
                    <a:pt x="2190749" y="0"/>
                  </a:lnTo>
                  <a:lnTo>
                    <a:pt x="2190749" y="3967211"/>
                  </a:lnTo>
                  <a:lnTo>
                    <a:pt x="0" y="3967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C3F">
                <a:tint val="40000"/>
                <a:alpha val="90000"/>
                <a:hueOff val="-753769"/>
                <a:satOff val="-5936"/>
                <a:lumOff val="-697"/>
                <a:alphaOff val="0"/>
              </a:srgbClr>
            </a:solidFill>
            <a:ln w="15875" cap="flat" cmpd="sng" algn="ctr">
              <a:solidFill>
                <a:srgbClr val="F0DAD3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6000" rIns="0" bIns="36000" numCol="1" spcCol="1270" anchor="ctr" anchorCtr="0">
              <a:noAutofit/>
            </a:bodyPr>
            <a:lstStyle/>
            <a:p>
              <a:pPr marL="0" lvl="1" algn="ctr" defTabSz="1066534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End-to-end logistics solutions</a:t>
              </a:r>
              <a:endParaRPr lang="en-GB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6" name="Freeform 47">
              <a:extLst>
                <a:ext uri="{FF2B5EF4-FFF2-40B4-BE49-F238E27FC236}">
                  <a16:creationId xmlns:a16="http://schemas.microsoft.com/office/drawing/2014/main" id="{33698356-6752-64DC-31CC-A19117B6C883}"/>
                </a:ext>
              </a:extLst>
            </p:cNvPr>
            <p:cNvSpPr/>
            <p:nvPr/>
          </p:nvSpPr>
          <p:spPr>
            <a:xfrm>
              <a:off x="7920943" y="4332324"/>
              <a:ext cx="1354654" cy="316816"/>
            </a:xfrm>
            <a:custGeom>
              <a:avLst/>
              <a:gdLst>
                <a:gd name="connsiteX0" fmla="*/ 0 w 7915186"/>
                <a:gd name="connsiteY0" fmla="*/ 78922 h 789216"/>
                <a:gd name="connsiteX1" fmla="*/ 78922 w 7915186"/>
                <a:gd name="connsiteY1" fmla="*/ 0 h 789216"/>
                <a:gd name="connsiteX2" fmla="*/ 7836264 w 7915186"/>
                <a:gd name="connsiteY2" fmla="*/ 0 h 789216"/>
                <a:gd name="connsiteX3" fmla="*/ 7915186 w 7915186"/>
                <a:gd name="connsiteY3" fmla="*/ 78922 h 789216"/>
                <a:gd name="connsiteX4" fmla="*/ 7915186 w 7915186"/>
                <a:gd name="connsiteY4" fmla="*/ 710294 h 789216"/>
                <a:gd name="connsiteX5" fmla="*/ 7836264 w 7915186"/>
                <a:gd name="connsiteY5" fmla="*/ 789216 h 789216"/>
                <a:gd name="connsiteX6" fmla="*/ 78922 w 7915186"/>
                <a:gd name="connsiteY6" fmla="*/ 789216 h 789216"/>
                <a:gd name="connsiteX7" fmla="*/ 0 w 7915186"/>
                <a:gd name="connsiteY7" fmla="*/ 710294 h 789216"/>
                <a:gd name="connsiteX8" fmla="*/ 0 w 7915186"/>
                <a:gd name="connsiteY8" fmla="*/ 78922 h 78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15186" h="789216">
                  <a:moveTo>
                    <a:pt x="0" y="78922"/>
                  </a:moveTo>
                  <a:cubicBezTo>
                    <a:pt x="0" y="35335"/>
                    <a:pt x="35335" y="0"/>
                    <a:pt x="78922" y="0"/>
                  </a:cubicBezTo>
                  <a:lnTo>
                    <a:pt x="7836264" y="0"/>
                  </a:lnTo>
                  <a:cubicBezTo>
                    <a:pt x="7879851" y="0"/>
                    <a:pt x="7915186" y="35335"/>
                    <a:pt x="7915186" y="78922"/>
                  </a:cubicBezTo>
                  <a:lnTo>
                    <a:pt x="7915186" y="710294"/>
                  </a:lnTo>
                  <a:cubicBezTo>
                    <a:pt x="7915186" y="753881"/>
                    <a:pt x="7879851" y="789216"/>
                    <a:pt x="7836264" y="789216"/>
                  </a:cubicBezTo>
                  <a:lnTo>
                    <a:pt x="78922" y="789216"/>
                  </a:lnTo>
                  <a:cubicBezTo>
                    <a:pt x="35335" y="789216"/>
                    <a:pt x="0" y="753881"/>
                    <a:pt x="0" y="710294"/>
                  </a:cubicBezTo>
                  <a:lnTo>
                    <a:pt x="0" y="78922"/>
                  </a:lnTo>
                  <a:close/>
                </a:path>
              </a:pathLst>
            </a:custGeom>
            <a:solidFill>
              <a:srgbClr val="C47E5A"/>
            </a:solidFill>
            <a:ln>
              <a:noFill/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035" tIns="145035" rIns="145035" bIns="145035" numCol="1" spcCol="1270" anchor="ctr" anchorCtr="0">
              <a:noAutofit/>
            </a:bodyPr>
            <a:lstStyle/>
            <a:p>
              <a:pPr algn="ctr" defTabSz="142247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>
                  <a:latin typeface="Century Gothic" panose="020B0502020202020204" pitchFamily="34" charset="0"/>
                </a:rPr>
                <a:t>    </a:t>
              </a:r>
              <a:r>
                <a:rPr lang="en-GB" sz="1600" b="1">
                  <a:latin typeface="Century Gothic" panose="020B0502020202020204" pitchFamily="34" charset="0"/>
                </a:rPr>
                <a:t>Logistics</a:t>
              </a:r>
              <a:endParaRPr lang="en-GB" b="1">
                <a:latin typeface="Century Gothic" panose="020B0502020202020204" pitchFamily="34" charset="0"/>
              </a:endParaRPr>
            </a:p>
          </p:txBody>
        </p:sp>
        <p:sp>
          <p:nvSpPr>
            <p:cNvPr id="188" name="NumberedBullet3">
              <a:extLst>
                <a:ext uri="{FF2B5EF4-FFF2-40B4-BE49-F238E27FC236}">
                  <a16:creationId xmlns:a16="http://schemas.microsoft.com/office/drawing/2014/main" id="{3593364F-C5A4-3C00-2CB1-E073C32A6051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905458" y="4332324"/>
              <a:ext cx="323308" cy="316800"/>
            </a:xfrm>
            <a:prstGeom prst="rect">
              <a:avLst/>
            </a:prstGeom>
            <a:solidFill>
              <a:srgbClr val="8A1E4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b="1">
                  <a:solidFill>
                    <a:srgbClr val="FFFFFF"/>
                  </a:solidFill>
                  <a:latin typeface="Century Gothic" panose="020B0502020202020204" pitchFamily="34" charset="0"/>
                  <a:cs typeface="Arial" charset="0"/>
                </a:rPr>
                <a:t>6</a:t>
              </a: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2FF5163-7439-F9D5-0D67-A7D144F55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IRH group structure and business verticals</a:t>
            </a:r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962FC8-2FB9-1D8B-DA88-331F0E8B4BA2}"/>
              </a:ext>
            </a:extLst>
          </p:cNvPr>
          <p:cNvSpPr/>
          <p:nvPr/>
        </p:nvSpPr>
        <p:spPr>
          <a:xfrm>
            <a:off x="-1038225" y="1390651"/>
            <a:ext cx="619125" cy="619125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DE295-DF47-FB9C-5E8A-C84430211F54}"/>
              </a:ext>
            </a:extLst>
          </p:cNvPr>
          <p:cNvSpPr/>
          <p:nvPr/>
        </p:nvSpPr>
        <p:spPr>
          <a:xfrm>
            <a:off x="-1038225" y="2286001"/>
            <a:ext cx="619125" cy="619125"/>
          </a:xfrm>
          <a:prstGeom prst="rect">
            <a:avLst/>
          </a:prstGeom>
          <a:solidFill>
            <a:srgbClr val="A5A5A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F81A37-98C6-5DAF-5941-D68C77327BC1}"/>
              </a:ext>
            </a:extLst>
          </p:cNvPr>
          <p:cNvSpPr/>
          <p:nvPr/>
        </p:nvSpPr>
        <p:spPr>
          <a:xfrm>
            <a:off x="-1038225" y="3028951"/>
            <a:ext cx="619125" cy="6191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FC7A26-1549-3530-D576-2882A3FDFC1A}"/>
              </a:ext>
            </a:extLst>
          </p:cNvPr>
          <p:cNvSpPr/>
          <p:nvPr/>
        </p:nvSpPr>
        <p:spPr>
          <a:xfrm>
            <a:off x="-1038225" y="3790448"/>
            <a:ext cx="619125" cy="619125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AB5D05-9651-3704-D953-51581C782A30}"/>
              </a:ext>
            </a:extLst>
          </p:cNvPr>
          <p:cNvSpPr/>
          <p:nvPr/>
        </p:nvSpPr>
        <p:spPr>
          <a:xfrm>
            <a:off x="-1038225" y="4551945"/>
            <a:ext cx="619125" cy="619125"/>
          </a:xfrm>
          <a:prstGeom prst="rect">
            <a:avLst/>
          </a:prstGeom>
          <a:solidFill>
            <a:srgbClr val="70AD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4E539D-49B6-B4FF-ECFF-65CA6EFAC27D}"/>
              </a:ext>
            </a:extLst>
          </p:cNvPr>
          <p:cNvSpPr/>
          <p:nvPr/>
        </p:nvSpPr>
        <p:spPr>
          <a:xfrm>
            <a:off x="-1038225" y="5313442"/>
            <a:ext cx="619125" cy="619125"/>
          </a:xfrm>
          <a:prstGeom prst="rect">
            <a:avLst/>
          </a:prstGeom>
          <a:solidFill>
            <a:srgbClr val="C47E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196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D920BC6F-9165-7965-3038-20ED6AC8C9AA}"/>
              </a:ext>
            </a:extLst>
          </p:cNvPr>
          <p:cNvSpPr>
            <a:spLocks/>
          </p:cNvSpPr>
          <p:nvPr/>
        </p:nvSpPr>
        <p:spPr>
          <a:xfrm>
            <a:off x="749111" y="1900377"/>
            <a:ext cx="5069928" cy="4176000"/>
          </a:xfrm>
          <a:prstGeom prst="rect">
            <a:avLst/>
          </a:prstGeom>
          <a:noFill/>
          <a:ln>
            <a:solidFill>
              <a:srgbClr val="C47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Focused on building a global ecosystem that fosters growth opportunities, technology and innovation for shareholders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17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 400 subsidiaries with a geographical presence in 20+ countries (Middle East, Africa, Asia, Europe, North and South America)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17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Strategy to enhance its portfolio through acquisitions and strategic investments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17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IHC is controlled by the Royal Group, with Sheikh</a:t>
            </a:r>
            <a:r>
              <a:rPr lang="de-DE" sz="17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700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Tahnoon</a:t>
            </a:r>
            <a:r>
              <a:rPr lang="de-DE" sz="17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bin Zayed al-Nahyan (a </a:t>
            </a:r>
            <a:r>
              <a:rPr lang="de-DE" sz="1700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</a:t>
            </a:r>
            <a:r>
              <a:rPr lang="de-DE" sz="17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700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7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700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7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Abu Dhabi royal </a:t>
            </a:r>
            <a:r>
              <a:rPr lang="de-DE" sz="1700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family</a:t>
            </a:r>
            <a:r>
              <a:rPr lang="de-DE" sz="17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de-DE" sz="1700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de-DE" sz="17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700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7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Chairman</a:t>
            </a:r>
            <a:endParaRPr lang="en-GB" sz="1700" dirty="0">
              <a:solidFill>
                <a:schemeClr val="tx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FA6791-BD7F-482C-988E-E330202AC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364" y="6530206"/>
            <a:ext cx="4039071" cy="180747"/>
          </a:xfrm>
        </p:spPr>
        <p:txBody>
          <a:bodyPr/>
          <a:lstStyle/>
          <a:p>
            <a:r>
              <a:rPr lang="en-GB"/>
              <a:t>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0B6C3-6400-4E01-8771-A1BEBD96E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9927-066A-4E42-B902-7FE3DF2732F9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EC68C8DC-FC58-9331-6DFC-F939FC3B7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424" y="4562023"/>
            <a:ext cx="801129" cy="49647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9C2FC76-7B9A-80D7-AD67-7623A459B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1512" y="4628627"/>
            <a:ext cx="994636" cy="33154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B591094-EA59-9590-C128-0780702CD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3089" y="5130286"/>
            <a:ext cx="886800" cy="37536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4B7ABA2-88BE-A97D-2600-18284BB32D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7584" y="5511030"/>
            <a:ext cx="760517" cy="46413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A281D61-7232-96DF-6295-90078FCF41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6641" y="5190648"/>
            <a:ext cx="1047099" cy="32800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946F66F-5C91-9A15-4699-AD1AB4EF42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9908" y="5307735"/>
            <a:ext cx="849987" cy="65533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605672C-0D67-735C-056C-B1FBC742FC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4374" y="4445085"/>
            <a:ext cx="901725" cy="715162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A2D078A2-A8A3-A1E0-5F4B-5CF4B33749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28534" y="4592814"/>
            <a:ext cx="1358187" cy="28511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B36AEB9-2E29-ECAB-4698-59E420B18B7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5215" r="21280" b="11298"/>
          <a:stretch/>
        </p:blipFill>
        <p:spPr>
          <a:xfrm>
            <a:off x="9932837" y="4961724"/>
            <a:ext cx="898246" cy="33541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30A2F3D-65D1-C91B-234A-2FA43990BC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30528" y="5652044"/>
            <a:ext cx="1780977" cy="407818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DD63A1BD-96DC-8530-5D4A-4C4747BA90D0}"/>
              </a:ext>
            </a:extLst>
          </p:cNvPr>
          <p:cNvSpPr/>
          <p:nvPr/>
        </p:nvSpPr>
        <p:spPr>
          <a:xfrm>
            <a:off x="6128465" y="1900377"/>
            <a:ext cx="5243517" cy="4176628"/>
          </a:xfrm>
          <a:prstGeom prst="rect">
            <a:avLst/>
          </a:prstGeom>
          <a:noFill/>
          <a:ln>
            <a:solidFill>
              <a:srgbClr val="C47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17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Investment strategy is aligned with ‘Abu Dhabi’s Economic Vision 2030’ and the UAE’s ‘Next 50’ development plans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17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Makes strategic investments and / or enters partnerships across various sectors (i.e. real estate, consumer and retail, mining, energy and utilities, etc.)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17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Listed and unlisted investments, joint ventures and partnerships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17CBE4F5-7465-D4D7-5190-09F494E08144}"/>
              </a:ext>
            </a:extLst>
          </p:cNvPr>
          <p:cNvSpPr txBox="1">
            <a:spLocks/>
          </p:cNvSpPr>
          <p:nvPr/>
        </p:nvSpPr>
        <p:spPr>
          <a:xfrm>
            <a:off x="626733" y="5313442"/>
            <a:ext cx="4595812" cy="991617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23" lvl="1" indent="0" algn="ctr">
              <a:lnSpc>
                <a:spcPct val="100000"/>
              </a:lnSpc>
              <a:buNone/>
            </a:pPr>
            <a:r>
              <a:rPr lang="en-ZA" sz="1550" b="1">
                <a:latin typeface="Century Gothic" panose="020B0502020202020204" pitchFamily="34" charset="0"/>
              </a:rPr>
              <a:t>IHC has a market cap of US$238 billion</a:t>
            </a:r>
            <a:r>
              <a:rPr lang="en-ZA" sz="1550" b="1" baseline="30000">
                <a:latin typeface="Century Gothic" panose="020B0502020202020204" pitchFamily="34" charset="0"/>
              </a:rPr>
              <a:t>1</a:t>
            </a:r>
            <a:endParaRPr lang="en-US" sz="1550" b="1">
              <a:latin typeface="Century Gothic" panose="020B0502020202020204" pitchFamily="34" charset="0"/>
            </a:endParaRPr>
          </a:p>
        </p:txBody>
      </p:sp>
      <p:sp>
        <p:nvSpPr>
          <p:cNvPr id="97" name="Title 1">
            <a:extLst>
              <a:ext uri="{FF2B5EF4-FFF2-40B4-BE49-F238E27FC236}">
                <a16:creationId xmlns:a16="http://schemas.microsoft.com/office/drawing/2014/main" id="{BB8CEEB5-659C-58F6-48E9-A198053506FA}"/>
              </a:ext>
            </a:extLst>
          </p:cNvPr>
          <p:cNvSpPr txBox="1">
            <a:spLocks/>
          </p:cNvSpPr>
          <p:nvPr/>
        </p:nvSpPr>
        <p:spPr>
          <a:xfrm>
            <a:off x="2583719" y="1791670"/>
            <a:ext cx="2126394" cy="544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>
              <a:solidFill>
                <a:srgbClr val="C47E5A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A06419-CA53-2772-30B3-9F03F05379D0}"/>
              </a:ext>
            </a:extLst>
          </p:cNvPr>
          <p:cNvSpPr txBox="1">
            <a:spLocks/>
          </p:cNvSpPr>
          <p:nvPr/>
        </p:nvSpPr>
        <p:spPr>
          <a:xfrm>
            <a:off x="758538" y="1339830"/>
            <a:ext cx="1950629" cy="648175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47E5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About IHC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41125-199F-01C9-19C7-7850364EDE21}"/>
              </a:ext>
            </a:extLst>
          </p:cNvPr>
          <p:cNvSpPr txBox="1">
            <a:spLocks/>
          </p:cNvSpPr>
          <p:nvPr/>
        </p:nvSpPr>
        <p:spPr>
          <a:xfrm>
            <a:off x="6026489" y="1339830"/>
            <a:ext cx="4339675" cy="648175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47E5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Investment portfolio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D692108-F452-4EE9-3A0E-6B02856120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r>
              <a:rPr lang="en-ZA" dirty="0"/>
              <a:t>International Holding Company (“IHC”) is an Abu-Dhabi based conglomerate investing in high-growth companies across various countries and sectors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E412BE2A-59D4-F55C-EA63-654D8D78517C}"/>
              </a:ext>
            </a:extLst>
          </p:cNvPr>
          <p:cNvSpPr txBox="1">
            <a:spLocks/>
          </p:cNvSpPr>
          <p:nvPr/>
        </p:nvSpPr>
        <p:spPr>
          <a:xfrm>
            <a:off x="734646" y="459501"/>
            <a:ext cx="10324367" cy="32193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C47E5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3200" dirty="0"/>
              <a:t>Overview of IHC</a:t>
            </a:r>
            <a:endParaRPr lang="en-ZA" dirty="0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2A0E1A20-EFFA-919B-4B63-283D18B676A5}"/>
              </a:ext>
            </a:extLst>
          </p:cNvPr>
          <p:cNvSpPr txBox="1">
            <a:spLocks/>
          </p:cNvSpPr>
          <p:nvPr/>
        </p:nvSpPr>
        <p:spPr>
          <a:xfrm>
            <a:off x="734647" y="6166702"/>
            <a:ext cx="9626554" cy="501254"/>
          </a:xfrm>
          <a:prstGeom prst="rect">
            <a:avLst/>
          </a:prstGeom>
        </p:spPr>
        <p:txBody>
          <a:bodyPr anchor="t"/>
          <a:lstStyle>
            <a:lvl1pPr marL="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000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00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□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4000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▪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72000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▫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SzPct val="75000"/>
              <a:buFont typeface="Wingdings" panose="05000000000000000000" pitchFamily="2" charset="2"/>
              <a:buChar char="n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9057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□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</a:pPr>
            <a:r>
              <a:rPr lang="en-ZA">
                <a:latin typeface="Century Gothic" panose="020B0502020202020204" pitchFamily="34" charset="0"/>
              </a:rPr>
              <a:t>Notes: (1) </a:t>
            </a:r>
            <a:r>
              <a:rPr lang="en-ZA" b="0">
                <a:latin typeface="Century Gothic" panose="020B0502020202020204" pitchFamily="34" charset="0"/>
              </a:rPr>
              <a:t>Converted using USD/AED of 3.67 spot rate as of 13 February 2024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431A60-73A7-7766-FE40-DED9500042D2}"/>
              </a:ext>
            </a:extLst>
          </p:cNvPr>
          <p:cNvSpPr/>
          <p:nvPr/>
        </p:nvSpPr>
        <p:spPr>
          <a:xfrm>
            <a:off x="-1038225" y="1390651"/>
            <a:ext cx="619125" cy="619125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A36419-C5AE-BBD5-D5BD-4F711C0EA2D0}"/>
              </a:ext>
            </a:extLst>
          </p:cNvPr>
          <p:cNvSpPr/>
          <p:nvPr/>
        </p:nvSpPr>
        <p:spPr>
          <a:xfrm>
            <a:off x="-1038225" y="2286001"/>
            <a:ext cx="619125" cy="619125"/>
          </a:xfrm>
          <a:prstGeom prst="rect">
            <a:avLst/>
          </a:prstGeom>
          <a:solidFill>
            <a:srgbClr val="A5A5A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A918608-9917-FAEF-2B94-445DE0FE969C}"/>
              </a:ext>
            </a:extLst>
          </p:cNvPr>
          <p:cNvSpPr/>
          <p:nvPr/>
        </p:nvSpPr>
        <p:spPr>
          <a:xfrm>
            <a:off x="-1038225" y="3028951"/>
            <a:ext cx="619125" cy="6191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85D1CDF-F356-2FCD-B66B-D0586C8E927E}"/>
              </a:ext>
            </a:extLst>
          </p:cNvPr>
          <p:cNvSpPr/>
          <p:nvPr/>
        </p:nvSpPr>
        <p:spPr>
          <a:xfrm>
            <a:off x="-1038225" y="3790448"/>
            <a:ext cx="619125" cy="619125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04F2C7A-5825-0BFF-0ABD-247E8F48D59D}"/>
              </a:ext>
            </a:extLst>
          </p:cNvPr>
          <p:cNvSpPr/>
          <p:nvPr/>
        </p:nvSpPr>
        <p:spPr>
          <a:xfrm>
            <a:off x="-1038225" y="4551945"/>
            <a:ext cx="619125" cy="619125"/>
          </a:xfrm>
          <a:prstGeom prst="rect">
            <a:avLst/>
          </a:prstGeom>
          <a:solidFill>
            <a:srgbClr val="70AD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C0579B6-8347-FE52-DB52-1E3AAF11966F}"/>
              </a:ext>
            </a:extLst>
          </p:cNvPr>
          <p:cNvSpPr/>
          <p:nvPr/>
        </p:nvSpPr>
        <p:spPr>
          <a:xfrm>
            <a:off x="-1038225" y="5313442"/>
            <a:ext cx="619125" cy="619125"/>
          </a:xfrm>
          <a:prstGeom prst="rect">
            <a:avLst/>
          </a:prstGeom>
          <a:solidFill>
            <a:srgbClr val="C47E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1064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028477FF-1E6D-83CE-6E04-2279544E4D1B}"/>
              </a:ext>
            </a:extLst>
          </p:cNvPr>
          <p:cNvSpPr/>
          <p:nvPr/>
        </p:nvSpPr>
        <p:spPr>
          <a:xfrm>
            <a:off x="7108349" y="2301601"/>
            <a:ext cx="4116879" cy="721868"/>
          </a:xfrm>
          <a:custGeom>
            <a:avLst/>
            <a:gdLst>
              <a:gd name="connsiteX0" fmla="*/ 0 w 4734657"/>
              <a:gd name="connsiteY0" fmla="*/ 0 h 873459"/>
              <a:gd name="connsiteX1" fmla="*/ 4297928 w 4734657"/>
              <a:gd name="connsiteY1" fmla="*/ 0 h 873459"/>
              <a:gd name="connsiteX2" fmla="*/ 4734657 w 4734657"/>
              <a:gd name="connsiteY2" fmla="*/ 436730 h 873459"/>
              <a:gd name="connsiteX3" fmla="*/ 4297928 w 4734657"/>
              <a:gd name="connsiteY3" fmla="*/ 873459 h 873459"/>
              <a:gd name="connsiteX4" fmla="*/ 0 w 4734657"/>
              <a:gd name="connsiteY4" fmla="*/ 873459 h 873459"/>
              <a:gd name="connsiteX5" fmla="*/ 0 w 4734657"/>
              <a:gd name="connsiteY5" fmla="*/ 0 h 87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4657" h="873459">
                <a:moveTo>
                  <a:pt x="4734657" y="873458"/>
                </a:moveTo>
                <a:lnTo>
                  <a:pt x="436729" y="873458"/>
                </a:lnTo>
                <a:lnTo>
                  <a:pt x="0" y="436729"/>
                </a:lnTo>
                <a:lnTo>
                  <a:pt x="436729" y="1"/>
                </a:lnTo>
                <a:lnTo>
                  <a:pt x="4734657" y="1"/>
                </a:lnTo>
                <a:lnTo>
                  <a:pt x="4734657" y="87345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3537" tIns="60961" rIns="113792" bIns="60961" numCol="1" spcCol="1270" anchor="ctr" anchorCtr="0">
            <a:noAutofit/>
          </a:bodyPr>
          <a:lstStyle/>
          <a:p>
            <a:pPr algn="ctr" defTabSz="7112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>
                <a:solidFill>
                  <a:schemeClr val="tx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Integrity</a:t>
            </a:r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7AC4B53A-2195-288E-00AD-6883F8FA21E0}"/>
              </a:ext>
            </a:extLst>
          </p:cNvPr>
          <p:cNvSpPr/>
          <p:nvPr/>
        </p:nvSpPr>
        <p:spPr>
          <a:xfrm>
            <a:off x="7108349" y="3111485"/>
            <a:ext cx="4116879" cy="721868"/>
          </a:xfrm>
          <a:custGeom>
            <a:avLst/>
            <a:gdLst>
              <a:gd name="connsiteX0" fmla="*/ 0 w 4734657"/>
              <a:gd name="connsiteY0" fmla="*/ 0 h 873459"/>
              <a:gd name="connsiteX1" fmla="*/ 4297928 w 4734657"/>
              <a:gd name="connsiteY1" fmla="*/ 0 h 873459"/>
              <a:gd name="connsiteX2" fmla="*/ 4734657 w 4734657"/>
              <a:gd name="connsiteY2" fmla="*/ 436730 h 873459"/>
              <a:gd name="connsiteX3" fmla="*/ 4297928 w 4734657"/>
              <a:gd name="connsiteY3" fmla="*/ 873459 h 873459"/>
              <a:gd name="connsiteX4" fmla="*/ 0 w 4734657"/>
              <a:gd name="connsiteY4" fmla="*/ 873459 h 873459"/>
              <a:gd name="connsiteX5" fmla="*/ 0 w 4734657"/>
              <a:gd name="connsiteY5" fmla="*/ 0 h 87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4657" h="873459">
                <a:moveTo>
                  <a:pt x="4734657" y="873458"/>
                </a:moveTo>
                <a:lnTo>
                  <a:pt x="436729" y="873458"/>
                </a:lnTo>
                <a:lnTo>
                  <a:pt x="0" y="436729"/>
                </a:lnTo>
                <a:lnTo>
                  <a:pt x="436729" y="1"/>
                </a:lnTo>
                <a:lnTo>
                  <a:pt x="4734657" y="1"/>
                </a:lnTo>
                <a:lnTo>
                  <a:pt x="4734657" y="873458"/>
                </a:lnTo>
                <a:close/>
              </a:path>
            </a:pathLst>
          </a:custGeom>
          <a:solidFill>
            <a:srgbClr val="A9D18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3537" tIns="60961" rIns="113792" bIns="60961" numCol="1" spcCol="1270" anchor="ctr" anchorCtr="0">
            <a:noAutofit/>
          </a:bodyPr>
          <a:lstStyle/>
          <a:p>
            <a:pPr algn="ctr" defTabSz="7112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>
                <a:solidFill>
                  <a:schemeClr val="tx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Safety</a:t>
            </a:r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BCE24DB2-C82E-B847-FB92-C2A813904B9B}"/>
              </a:ext>
            </a:extLst>
          </p:cNvPr>
          <p:cNvSpPr/>
          <p:nvPr/>
        </p:nvSpPr>
        <p:spPr>
          <a:xfrm>
            <a:off x="7108349" y="3921369"/>
            <a:ext cx="4116879" cy="721868"/>
          </a:xfrm>
          <a:custGeom>
            <a:avLst/>
            <a:gdLst>
              <a:gd name="connsiteX0" fmla="*/ 0 w 4734657"/>
              <a:gd name="connsiteY0" fmla="*/ 0 h 873459"/>
              <a:gd name="connsiteX1" fmla="*/ 4297928 w 4734657"/>
              <a:gd name="connsiteY1" fmla="*/ 0 h 873459"/>
              <a:gd name="connsiteX2" fmla="*/ 4734657 w 4734657"/>
              <a:gd name="connsiteY2" fmla="*/ 436730 h 873459"/>
              <a:gd name="connsiteX3" fmla="*/ 4297928 w 4734657"/>
              <a:gd name="connsiteY3" fmla="*/ 873459 h 873459"/>
              <a:gd name="connsiteX4" fmla="*/ 0 w 4734657"/>
              <a:gd name="connsiteY4" fmla="*/ 873459 h 873459"/>
              <a:gd name="connsiteX5" fmla="*/ 0 w 4734657"/>
              <a:gd name="connsiteY5" fmla="*/ 0 h 87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4657" h="873459">
                <a:moveTo>
                  <a:pt x="4734657" y="873458"/>
                </a:moveTo>
                <a:lnTo>
                  <a:pt x="436729" y="873458"/>
                </a:lnTo>
                <a:lnTo>
                  <a:pt x="0" y="436729"/>
                </a:lnTo>
                <a:lnTo>
                  <a:pt x="436729" y="1"/>
                </a:lnTo>
                <a:lnTo>
                  <a:pt x="4734657" y="1"/>
                </a:lnTo>
                <a:lnTo>
                  <a:pt x="4734657" y="873458"/>
                </a:lnTo>
                <a:close/>
              </a:path>
            </a:pathLst>
          </a:custGeom>
          <a:solidFill>
            <a:srgbClr val="FFD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3537" tIns="60961" rIns="113792" bIns="60961" numCol="1" spcCol="1270" anchor="ctr" anchorCtr="0">
            <a:noAutofit/>
          </a:bodyPr>
          <a:lstStyle/>
          <a:p>
            <a:pPr algn="ctr" defTabSz="7112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>
                <a:solidFill>
                  <a:schemeClr val="tx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Innovation</a:t>
            </a:r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887A332C-9BC8-AB6C-2656-D6F69CAF8861}"/>
              </a:ext>
            </a:extLst>
          </p:cNvPr>
          <p:cNvSpPr/>
          <p:nvPr/>
        </p:nvSpPr>
        <p:spPr>
          <a:xfrm>
            <a:off x="7108349" y="4731253"/>
            <a:ext cx="4116879" cy="721868"/>
          </a:xfrm>
          <a:custGeom>
            <a:avLst/>
            <a:gdLst>
              <a:gd name="connsiteX0" fmla="*/ 0 w 4734657"/>
              <a:gd name="connsiteY0" fmla="*/ 0 h 873459"/>
              <a:gd name="connsiteX1" fmla="*/ 4297928 w 4734657"/>
              <a:gd name="connsiteY1" fmla="*/ 0 h 873459"/>
              <a:gd name="connsiteX2" fmla="*/ 4734657 w 4734657"/>
              <a:gd name="connsiteY2" fmla="*/ 436730 h 873459"/>
              <a:gd name="connsiteX3" fmla="*/ 4297928 w 4734657"/>
              <a:gd name="connsiteY3" fmla="*/ 873459 h 873459"/>
              <a:gd name="connsiteX4" fmla="*/ 0 w 4734657"/>
              <a:gd name="connsiteY4" fmla="*/ 873459 h 873459"/>
              <a:gd name="connsiteX5" fmla="*/ 0 w 4734657"/>
              <a:gd name="connsiteY5" fmla="*/ 0 h 87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4657" h="873459">
                <a:moveTo>
                  <a:pt x="4734657" y="873458"/>
                </a:moveTo>
                <a:lnTo>
                  <a:pt x="436729" y="873458"/>
                </a:lnTo>
                <a:lnTo>
                  <a:pt x="0" y="436729"/>
                </a:lnTo>
                <a:lnTo>
                  <a:pt x="436729" y="1"/>
                </a:lnTo>
                <a:lnTo>
                  <a:pt x="4734657" y="1"/>
                </a:lnTo>
                <a:lnTo>
                  <a:pt x="4734657" y="873458"/>
                </a:lnTo>
                <a:close/>
              </a:path>
            </a:pathLst>
          </a:custGeom>
          <a:solidFill>
            <a:srgbClr val="9DC3E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3537" tIns="60961" rIns="113792" bIns="60961" numCol="1" spcCol="1270" anchor="ctr" anchorCtr="0">
            <a:noAutofit/>
          </a:bodyPr>
          <a:lstStyle/>
          <a:p>
            <a:pPr algn="ctr" defTabSz="7112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>
                <a:solidFill>
                  <a:schemeClr val="tx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Community engagement</a:t>
            </a:r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1A0137C8-9119-8D42-E4DC-BADA5F78AA98}"/>
              </a:ext>
            </a:extLst>
          </p:cNvPr>
          <p:cNvSpPr/>
          <p:nvPr/>
        </p:nvSpPr>
        <p:spPr>
          <a:xfrm>
            <a:off x="7108349" y="5541138"/>
            <a:ext cx="4116879" cy="721868"/>
          </a:xfrm>
          <a:custGeom>
            <a:avLst/>
            <a:gdLst>
              <a:gd name="connsiteX0" fmla="*/ 0 w 4734657"/>
              <a:gd name="connsiteY0" fmla="*/ 0 h 873459"/>
              <a:gd name="connsiteX1" fmla="*/ 4297928 w 4734657"/>
              <a:gd name="connsiteY1" fmla="*/ 0 h 873459"/>
              <a:gd name="connsiteX2" fmla="*/ 4734657 w 4734657"/>
              <a:gd name="connsiteY2" fmla="*/ 436730 h 873459"/>
              <a:gd name="connsiteX3" fmla="*/ 4297928 w 4734657"/>
              <a:gd name="connsiteY3" fmla="*/ 873459 h 873459"/>
              <a:gd name="connsiteX4" fmla="*/ 0 w 4734657"/>
              <a:gd name="connsiteY4" fmla="*/ 873459 h 873459"/>
              <a:gd name="connsiteX5" fmla="*/ 0 w 4734657"/>
              <a:gd name="connsiteY5" fmla="*/ 0 h 87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4657" h="873459">
                <a:moveTo>
                  <a:pt x="4734657" y="873458"/>
                </a:moveTo>
                <a:lnTo>
                  <a:pt x="436729" y="873458"/>
                </a:lnTo>
                <a:lnTo>
                  <a:pt x="0" y="436729"/>
                </a:lnTo>
                <a:lnTo>
                  <a:pt x="436729" y="1"/>
                </a:lnTo>
                <a:lnTo>
                  <a:pt x="4734657" y="1"/>
                </a:lnTo>
                <a:lnTo>
                  <a:pt x="4734657" y="873458"/>
                </a:lnTo>
                <a:close/>
              </a:path>
            </a:pathLst>
          </a:custGeom>
          <a:solidFill>
            <a:srgbClr val="44546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3537" tIns="60961" rIns="113792" bIns="60961" numCol="1" spcCol="1270" anchor="ctr" anchorCtr="0">
            <a:noAutofit/>
          </a:bodyPr>
          <a:lstStyle/>
          <a:p>
            <a:pPr algn="ctr" defTabSz="7112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>
                <a:solidFill>
                  <a:schemeClr val="bg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Environmental stewardship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FA6791-BD7F-482C-988E-E330202AC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0B6C3-6400-4E01-8771-A1BEBD96E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9927-066A-4E42-B902-7FE3DF2732F9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5640552-1ADC-15BD-E9B1-B7030C818A01}"/>
              </a:ext>
            </a:extLst>
          </p:cNvPr>
          <p:cNvSpPr>
            <a:spLocks/>
          </p:cNvSpPr>
          <p:nvPr/>
        </p:nvSpPr>
        <p:spPr>
          <a:xfrm>
            <a:off x="734646" y="1854197"/>
            <a:ext cx="5361354" cy="1912496"/>
          </a:xfrm>
          <a:prstGeom prst="rect">
            <a:avLst/>
          </a:prstGeom>
          <a:noFill/>
          <a:ln>
            <a:solidFill>
              <a:srgbClr val="C47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Dynamic conglomerate focused on unlocking the mineral value chain across Africa and beyond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Specialises in energy transition minerals such as Copper, Cobalt, Nickel, Lithium, 3T (Tin, Tantalum &amp; Tungsten), Manganese and Graphite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B57174D9-D652-A1A9-6E5D-D2824A79AB85}"/>
              </a:ext>
            </a:extLst>
          </p:cNvPr>
          <p:cNvSpPr/>
          <p:nvPr/>
        </p:nvSpPr>
        <p:spPr>
          <a:xfrm>
            <a:off x="734646" y="4281510"/>
            <a:ext cx="5361354" cy="2243115"/>
          </a:xfrm>
          <a:prstGeom prst="rect">
            <a:avLst/>
          </a:prstGeom>
          <a:noFill/>
          <a:ln>
            <a:solidFill>
              <a:srgbClr val="C47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180000" rIns="90000" bIns="144000" rtlCol="0" anchor="ctr"/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700" dirty="0">
                <a:solidFill>
                  <a:schemeClr val="tx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Operating across the entire mining value chain, offering comprehensive end-to-end solutions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700" dirty="0">
                <a:solidFill>
                  <a:schemeClr val="tx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Forming strategic national government partnerships and delivering integrated value chains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700" dirty="0">
                <a:solidFill>
                  <a:schemeClr val="tx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Maximising value for all stakeholders while minimising environmental impact</a:t>
            </a:r>
            <a:endParaRPr lang="en-GB" sz="1700" dirty="0">
              <a:solidFill>
                <a:schemeClr val="tx1"/>
              </a:solidFill>
              <a:latin typeface="Century Gothic" panose="020B0502020202020204" pitchFamily="34" charset="0"/>
              <a:ea typeface="Cambria" panose="02040503050406030204" pitchFamily="18" charset="0"/>
            </a:endParaRPr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0A7CF58B-FA93-7F91-9B70-4455116614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88716" y="3872246"/>
            <a:ext cx="733795" cy="733795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7E786F19-3F3F-6C9C-A952-7347EDC6A51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4272" y="2281655"/>
            <a:ext cx="772586" cy="772586"/>
          </a:xfrm>
          <a:prstGeom prst="rect">
            <a:avLst/>
          </a:prstGeom>
          <a:ln>
            <a:noFill/>
          </a:ln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D9577230-65B4-9E42-B87A-18B7EFAF319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52098" y="3059319"/>
            <a:ext cx="772586" cy="772586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8B21C6EC-7BF8-BF04-A217-C8484A2D06C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24607" y="4763325"/>
            <a:ext cx="668371" cy="668371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6069B1C6-7A87-3CD8-0D13-197483384D2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54140" y="5544565"/>
            <a:ext cx="668370" cy="66837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BA7A516-0683-707E-C65B-BB8E2F78792F}"/>
              </a:ext>
            </a:extLst>
          </p:cNvPr>
          <p:cNvSpPr txBox="1">
            <a:spLocks/>
          </p:cNvSpPr>
          <p:nvPr/>
        </p:nvSpPr>
        <p:spPr>
          <a:xfrm>
            <a:off x="6209991" y="1362963"/>
            <a:ext cx="4242109" cy="618960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47E5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Core values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581736CF-9D7A-3172-D457-D7CEAA7399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4646" y="935992"/>
            <a:ext cx="10722708" cy="287337"/>
          </a:xfrm>
        </p:spPr>
        <p:txBody>
          <a:bodyPr/>
          <a:lstStyle/>
          <a:p>
            <a:pPr algn="just"/>
            <a:r>
              <a:rPr lang="en-ZA" dirty="0"/>
              <a:t>International Resources Holding (“IRH”) is a subsidiary of IHC with a portfolio of diverse assets in natural resources</a:t>
            </a:r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id="{38A5BB48-DA39-9D99-6CFE-AF5789ADB8AB}"/>
              </a:ext>
            </a:extLst>
          </p:cNvPr>
          <p:cNvSpPr txBox="1">
            <a:spLocks/>
          </p:cNvSpPr>
          <p:nvPr/>
        </p:nvSpPr>
        <p:spPr>
          <a:xfrm>
            <a:off x="734646" y="459501"/>
            <a:ext cx="10324367" cy="32193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C47E5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3200" dirty="0"/>
              <a:t>Overview of IRH, a subsidiary of IHC</a:t>
            </a:r>
            <a:endParaRPr lang="en-ZA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86F041B-CBEB-C171-1386-A7A8D67B9F18}"/>
              </a:ext>
            </a:extLst>
          </p:cNvPr>
          <p:cNvSpPr txBox="1">
            <a:spLocks/>
          </p:cNvSpPr>
          <p:nvPr/>
        </p:nvSpPr>
        <p:spPr>
          <a:xfrm>
            <a:off x="749302" y="1362963"/>
            <a:ext cx="1950629" cy="648175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47E5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About IRH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E2D61FE-C269-0A26-917D-D17FBBF0DDE7}"/>
              </a:ext>
            </a:extLst>
          </p:cNvPr>
          <p:cNvSpPr txBox="1">
            <a:spLocks/>
          </p:cNvSpPr>
          <p:nvPr/>
        </p:nvSpPr>
        <p:spPr>
          <a:xfrm>
            <a:off x="749302" y="3702454"/>
            <a:ext cx="3024531" cy="648175"/>
          </a:xfrm>
          <a:prstGeom prst="rect">
            <a:avLst/>
          </a:prstGeom>
        </p:spPr>
        <p:txBody>
          <a:bodyPr vert="horz" lIns="91440" tIns="45721" rIns="91440" bIns="45721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47E5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Value proposition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93CE6F-E4DB-BB22-BE87-DDAF0559F0C7}"/>
              </a:ext>
            </a:extLst>
          </p:cNvPr>
          <p:cNvSpPr/>
          <p:nvPr/>
        </p:nvSpPr>
        <p:spPr>
          <a:xfrm>
            <a:off x="-1038225" y="1390651"/>
            <a:ext cx="619125" cy="619125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9A2FD54-E769-FC69-B7FE-F552D2AB4655}"/>
              </a:ext>
            </a:extLst>
          </p:cNvPr>
          <p:cNvSpPr/>
          <p:nvPr/>
        </p:nvSpPr>
        <p:spPr>
          <a:xfrm>
            <a:off x="-1038225" y="2286001"/>
            <a:ext cx="619125" cy="619125"/>
          </a:xfrm>
          <a:prstGeom prst="rect">
            <a:avLst/>
          </a:prstGeom>
          <a:solidFill>
            <a:srgbClr val="A5A5A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262A5F-77D2-6DB1-970E-D744CBFF97DD}"/>
              </a:ext>
            </a:extLst>
          </p:cNvPr>
          <p:cNvSpPr/>
          <p:nvPr/>
        </p:nvSpPr>
        <p:spPr>
          <a:xfrm>
            <a:off x="-1038225" y="3028951"/>
            <a:ext cx="619125" cy="6191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193F04-072A-C3BE-058E-8D1BA5B383C0}"/>
              </a:ext>
            </a:extLst>
          </p:cNvPr>
          <p:cNvSpPr/>
          <p:nvPr/>
        </p:nvSpPr>
        <p:spPr>
          <a:xfrm>
            <a:off x="-1038225" y="3790448"/>
            <a:ext cx="619125" cy="619125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53969E-53E4-53EC-7906-EB9A6F935C8F}"/>
              </a:ext>
            </a:extLst>
          </p:cNvPr>
          <p:cNvSpPr/>
          <p:nvPr/>
        </p:nvSpPr>
        <p:spPr>
          <a:xfrm>
            <a:off x="-1038225" y="4551945"/>
            <a:ext cx="619125" cy="619125"/>
          </a:xfrm>
          <a:prstGeom prst="rect">
            <a:avLst/>
          </a:prstGeom>
          <a:solidFill>
            <a:srgbClr val="70AD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01E159-F55A-CFC3-807C-1D148C4C8A73}"/>
              </a:ext>
            </a:extLst>
          </p:cNvPr>
          <p:cNvSpPr/>
          <p:nvPr/>
        </p:nvSpPr>
        <p:spPr>
          <a:xfrm>
            <a:off x="-1038225" y="5313442"/>
            <a:ext cx="619125" cy="619125"/>
          </a:xfrm>
          <a:prstGeom prst="rect">
            <a:avLst/>
          </a:prstGeom>
          <a:solidFill>
            <a:srgbClr val="C47E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787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70" grpId="0" animBg="1"/>
      <p:bldP spid="171" grpId="0" animBg="1"/>
      <p:bldP spid="172" grpId="0" animBg="1"/>
      <p:bldP spid="173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187.5359"/>
  <p:tag name="DEFAULTLEFT" val="105.41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187.5359"/>
  <p:tag name="DEFAULTLEFT" val="105.414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187.5359"/>
  <p:tag name="DEFAULTLEFT" val="105.414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FSPANMODE" val="spa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187.5359"/>
  <p:tag name="DEFAULTLEFT" val="105.41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187.5359"/>
  <p:tag name="DEFAULTLEFT" val="105.414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187.5359"/>
  <p:tag name="DEFAULTLEFT" val="105.41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187.5359"/>
  <p:tag name="DEFAULTLEFT" val="105.41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187.5359"/>
  <p:tag name="DEFAULTLEFT" val="105.414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187.5359"/>
  <p:tag name="DEFAULTLEFT" val="105.414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187.5359"/>
  <p:tag name="DEFAULTLEFT" val="105.414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187.5359"/>
  <p:tag name="DEFAULTLEFT" val="105.4143"/>
</p:tagLst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576CAFEB50F41A83F0F70E19C2366" ma:contentTypeVersion="13" ma:contentTypeDescription="Create a new document." ma:contentTypeScope="" ma:versionID="a5f2eed30f4734693c045dec5784fc29">
  <xsd:schema xmlns:xsd="http://www.w3.org/2001/XMLSchema" xmlns:xs="http://www.w3.org/2001/XMLSchema" xmlns:p="http://schemas.microsoft.com/office/2006/metadata/properties" xmlns:ns2="0531b551-f8aa-4f58-b384-9e3df8f080fa" xmlns:ns3="10279863-8042-4eee-b4b2-c5e3fc2b76f1" targetNamespace="http://schemas.microsoft.com/office/2006/metadata/properties" ma:root="true" ma:fieldsID="92167e905c34c771322a266e302a07e5" ns2:_="" ns3:_="">
    <xsd:import namespace="0531b551-f8aa-4f58-b384-9e3df8f080fa"/>
    <xsd:import namespace="10279863-8042-4eee-b4b2-c5e3fc2b76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1b551-f8aa-4f58-b384-9e3df8f080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c4bd07a-0e54-4135-a446-f67f0324eb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279863-8042-4eee-b4b2-c5e3fc2b76f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7941866-8719-4a8b-892d-abe34daa2f13}" ma:internalName="TaxCatchAll" ma:showField="CatchAllData" ma:web="10279863-8042-4eee-b4b2-c5e3fc2b76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279863-8042-4eee-b4b2-c5e3fc2b76f1" xsi:nil="true"/>
    <lcf76f155ced4ddcb4097134ff3c332f xmlns="0531b551-f8aa-4f58-b384-9e3df8f080f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E6901F-57CD-45F6-B01A-9F3DCDEDD9B0}">
  <ds:schemaRefs>
    <ds:schemaRef ds:uri="0531b551-f8aa-4f58-b384-9e3df8f080fa"/>
    <ds:schemaRef ds:uri="10279863-8042-4eee-b4b2-c5e3fc2b76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784AC55-83DB-4B5F-B0E6-D649B0652CEB}">
  <ds:schemaRefs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0531b551-f8aa-4f58-b384-9e3df8f080fa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10279863-8042-4eee-b4b2-c5e3fc2b76f1"/>
  </ds:schemaRefs>
</ds:datastoreItem>
</file>

<file path=customXml/itemProps3.xml><?xml version="1.0" encoding="utf-8"?>
<ds:datastoreItem xmlns:ds="http://schemas.openxmlformats.org/officeDocument/2006/customXml" ds:itemID="{0B300C2F-0297-4B48-94E8-0C9F9C873B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60</TotalTime>
  <Words>1877</Words>
  <Application>Microsoft Office PowerPoint</Application>
  <PresentationFormat>Widescreen</PresentationFormat>
  <Paragraphs>341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Courier New</vt:lpstr>
      <vt:lpstr>League Spartan</vt:lpstr>
      <vt:lpstr>Poppins</vt:lpstr>
      <vt:lpstr>Wingdings</vt:lpstr>
      <vt:lpstr>Office 2013 - 2022 Theme</vt:lpstr>
      <vt:lpstr>Presentation on the Mopani Copper Mines Transaction</vt:lpstr>
      <vt:lpstr>Presentation outline </vt:lpstr>
      <vt:lpstr>PowerPoint Presentation</vt:lpstr>
      <vt:lpstr>PowerPoint Presentation</vt:lpstr>
      <vt:lpstr>Transaction Rationale </vt:lpstr>
      <vt:lpstr>ZCCM-IH VISION &amp; MISSON </vt:lpstr>
      <vt:lpstr>IRH group structure and business verticals</vt:lpstr>
      <vt:lpstr>PowerPoint Presentation</vt:lpstr>
      <vt:lpstr>PowerPoint Presentation</vt:lpstr>
      <vt:lpstr>ZCCM-IH VISION &amp; MISSON </vt:lpstr>
      <vt:lpstr>Transaction overview</vt:lpstr>
      <vt:lpstr>Settlement of Glencore debt of US$1.8bn</vt:lpstr>
      <vt:lpstr>PowerPoint Presentation</vt:lpstr>
      <vt:lpstr>PowerPoint Presentation</vt:lpstr>
      <vt:lpstr>Impact on the MCM balance sheet</vt:lpstr>
      <vt:lpstr>ZCCM-IH VISION &amp; MISSON </vt:lpstr>
      <vt:lpstr>Benefits of the transaction</vt:lpstr>
      <vt:lpstr>ZCCM-IH VISION &amp; MISSON </vt:lpstr>
      <vt:lpstr>Financial effects of the transaction</vt:lpstr>
      <vt:lpstr>ZCCM-IH VISION &amp; MISSON </vt:lpstr>
      <vt:lpstr>Final steps to closing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ZCCM-IH 360 Campaign</dc:title>
  <dc:creator>Microsoft account</dc:creator>
  <cp:lastModifiedBy>Henry Sampa: ZCCM-IH [Portfolio Analyst- Mining Assets]</cp:lastModifiedBy>
  <cp:revision>13</cp:revision>
  <cp:lastPrinted>2023-05-25T14:56:28Z</cp:lastPrinted>
  <dcterms:created xsi:type="dcterms:W3CDTF">2022-03-24T09:04:43Z</dcterms:created>
  <dcterms:modified xsi:type="dcterms:W3CDTF">2024-02-23T06:29:03Z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THDocumentSensitivity">
    <vt:lpwstr>Public</vt:lpwstr>
  </property>
  <property fmtid="{D5CDD505-2E9C-101B-9397-08002B2CF9AE}" pid="3" name="RTHDocumentSensitivityFR">
    <vt:lpwstr>Public</vt:lpwstr>
  </property>
  <property fmtid="{D5CDD505-2E9C-101B-9397-08002B2CF9AE}" pid="4" name="ContentTypeId">
    <vt:lpwstr>0x0101001C9576CAFEB50F41A83F0F70E19C2366</vt:lpwstr>
  </property>
  <property fmtid="{D5CDD505-2E9C-101B-9397-08002B2CF9AE}" pid="5" name="MSIP_Label_27f19db2-d867-48b1-bee5-621b02f2470f_Enabled">
    <vt:lpwstr>true</vt:lpwstr>
  </property>
  <property fmtid="{D5CDD505-2E9C-101B-9397-08002B2CF9AE}" pid="6" name="MSIP_Label_27f19db2-d867-48b1-bee5-621b02f2470f_SetDate">
    <vt:lpwstr>2024-02-05T16:21:28Z</vt:lpwstr>
  </property>
  <property fmtid="{D5CDD505-2E9C-101B-9397-08002B2CF9AE}" pid="7" name="MSIP_Label_27f19db2-d867-48b1-bee5-621b02f2470f_Method">
    <vt:lpwstr>Privileged</vt:lpwstr>
  </property>
  <property fmtid="{D5CDD505-2E9C-101B-9397-08002B2CF9AE}" pid="8" name="MSIP_Label_27f19db2-d867-48b1-bee5-621b02f2470f_Name">
    <vt:lpwstr>RAndCoConfidentialMarked</vt:lpwstr>
  </property>
  <property fmtid="{D5CDD505-2E9C-101B-9397-08002B2CF9AE}" pid="9" name="MSIP_Label_27f19db2-d867-48b1-bee5-621b02f2470f_SiteId">
    <vt:lpwstr>a3a61790-e8ca-448a-b1be-e046da74a581</vt:lpwstr>
  </property>
  <property fmtid="{D5CDD505-2E9C-101B-9397-08002B2CF9AE}" pid="10" name="MSIP_Label_27f19db2-d867-48b1-bee5-621b02f2470f_ActionId">
    <vt:lpwstr>28c175c7-08cd-43de-a877-361f6da775a7</vt:lpwstr>
  </property>
  <property fmtid="{D5CDD505-2E9C-101B-9397-08002B2CF9AE}" pid="11" name="MSIP_Label_27f19db2-d867-48b1-bee5-621b02f2470f_ContentBits">
    <vt:lpwstr>2</vt:lpwstr>
  </property>
  <property fmtid="{D5CDD505-2E9C-101B-9397-08002B2CF9AE}" pid="12" name="ClassificationContentMarkingFooterLocations">
    <vt:lpwstr>Office Theme:8</vt:lpwstr>
  </property>
  <property fmtid="{D5CDD505-2E9C-101B-9397-08002B2CF9AE}" pid="13" name="ClassificationContentMarkingFooterText">
    <vt:lpwstr>Confidential</vt:lpwstr>
  </property>
  <property fmtid="{D5CDD505-2E9C-101B-9397-08002B2CF9AE}" pid="14" name="MediaServiceImageTags">
    <vt:lpwstr/>
  </property>
</Properties>
</file>