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10.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10.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powerpoint.comments+xml" PartName="/ppt/comments/modernComment_155_67EDD74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7" r:id="rId6"/>
  </p:sldMasterIdLst>
  <p:notesMasterIdLst>
    <p:notesMasterId r:id="rId39"/>
  </p:notesMasterIdLst>
  <p:sldIdLst>
    <p:sldId id="258" r:id="rId7"/>
    <p:sldId id="311" r:id="rId8"/>
    <p:sldId id="257" r:id="rId9"/>
    <p:sldId id="479" r:id="rId10"/>
    <p:sldId id="346" r:id="rId11"/>
    <p:sldId id="480" r:id="rId12"/>
    <p:sldId id="4311" r:id="rId13"/>
    <p:sldId id="501" r:id="rId14"/>
    <p:sldId id="478" r:id="rId15"/>
    <p:sldId id="4316" r:id="rId16"/>
    <p:sldId id="444" r:id="rId17"/>
    <p:sldId id="441" r:id="rId18"/>
    <p:sldId id="453" r:id="rId19"/>
    <p:sldId id="341" r:id="rId20"/>
    <p:sldId id="4314" r:id="rId21"/>
    <p:sldId id="348" r:id="rId22"/>
    <p:sldId id="447" r:id="rId23"/>
    <p:sldId id="497" r:id="rId24"/>
    <p:sldId id="4338" r:id="rId25"/>
    <p:sldId id="4310" r:id="rId26"/>
    <p:sldId id="4315" r:id="rId27"/>
    <p:sldId id="4318" r:id="rId28"/>
    <p:sldId id="300" r:id="rId29"/>
    <p:sldId id="4336" r:id="rId30"/>
    <p:sldId id="4331" r:id="rId31"/>
    <p:sldId id="4332" r:id="rId32"/>
    <p:sldId id="4339" r:id="rId33"/>
    <p:sldId id="4333" r:id="rId34"/>
    <p:sldId id="4334" r:id="rId35"/>
    <p:sldId id="4335" r:id="rId36"/>
    <p:sldId id="4340" r:id="rId37"/>
    <p:sldId id="433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346" userDrawn="1">
          <p15:clr>
            <a:srgbClr val="FDE53C"/>
          </p15:clr>
        </p15:guide>
        <p15:guide id="3" orient="horz" pos="414" userDrawn="1">
          <p15:clr>
            <a:srgbClr val="A4A3A4"/>
          </p15:clr>
        </p15:guide>
        <p15:guide id="4" pos="7319" userDrawn="1">
          <p15:clr>
            <a:srgbClr val="A4A3A4"/>
          </p15:clr>
        </p15:guide>
        <p15:guide id="5" orient="horz" pos="2137" userDrawn="1">
          <p15:clr>
            <a:srgbClr val="A4A3A4"/>
          </p15:clr>
        </p15:guide>
        <p15:guide id="6" pos="6380" userDrawn="1">
          <p15:clr>
            <a:srgbClr val="A4A3A4"/>
          </p15:clr>
        </p15:guide>
        <p15:guide id="7" pos="1096" userDrawn="1">
          <p15:clr>
            <a:srgbClr val="A4A3A4"/>
          </p15:clr>
        </p15:guide>
        <p15:guide id="8" pos="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F24518-24C2-DC65-6696-6A9AC5CBD867}" name="Matepa Chingambu [Investor Relations &amp; Governance Officer}" initials="MC" userId="S::Matepa.Chingambu@ZCCM-IH.COM.ZM::7a608eab-d740-4715-9be5-c84379300be5" providerId="AD"/>
  <p188:author id="{B291EB18-4F53-5CFD-0143-04A95A82B410}" name="Charles Mjumphi: ZCCM-IH [Company Secretary]" initials="" userId="S::charles.mjumphi@ZCCM-IH.COM.ZM::458f4724-64f1-4bfc-9695-c80c37bb361a" providerId="AD"/>
  <p188:author id="{7D75F61E-574F-2B6A-070E-2A64597D26CA}" name="Mubanga Mundashi: ZCCM-IH [Investments Analyst]" initials="" userId="S::mubanga.mundashi@ZCCM-IH.COM.ZM::5ecbfd3e-7165-4639-9ca1-d25784131561" providerId="AD"/>
  <p188:author id="{E77EE237-6650-F3BA-6AD3-EFBB3740B1A0}" name="Loisa Mbatha : ZCCM-IH [Corporate Affairs Manager]" initials="LM" userId="S::Loisa.Mbatha@ZCCM-IH.COM.ZM::9a2da2e5-a665-41ce-9686-a21dff85dfc2" providerId="AD"/>
  <p188:author id="{C131C349-9CEA-A336-5A1F-95DF22DF081A}" name="Kennedy Kaela: ZCCM-IH [Portfolio Analyst]" initials="KA" userId="S::kennedy.kaela@zccm-ih.com.zm::a5a146c2-9779-4284-946d-299b056c97f5" providerId="AD"/>
  <p188:author id="{616DFB5F-5718-4843-5EEA-68BDFCEC9B10}" name="Kang'anga Sichivula: ZCCM-IH [Financial Accountant ]" initials="KS" userId="S::Kang'anga.Sichivula@ZCCM-IH.COM.ZM::46e9ee80-6fe6-476f-9abb-3817b4c50176" providerId="AD"/>
  <p188:author id="{567AF089-BEA8-85A3-3144-B0D15B6F425B}" name="Mubanga Mundashi: ZCCM-IH [Investments Analyst]" initials="MA" userId="S::mubanga.mundashi@zccm-ih.com.zm::5ecbfd3e-7165-4639-9ca1-d25784131561" providerId="AD"/>
  <p188:author id="{DA96BBA1-5CC2-F457-2795-526B42007BA7}" name="Chilandu Sakala: ZCCM-IH [Chief Financial Officer]" initials="" userId="S::chilandu.sakala@ZCCM-IH.COM.ZM::7d151c31-975d-4adf-bea9-49ad1b98f708" providerId="AD"/>
  <p188:author id="{19B2AFA5-B051-49AB-800E-143DAF9C04F1}" name="Kalembo Tito: ZCCM-IH [Manager Strategy]" initials="" userId="S::kalembo.tito@ZCCM-IH.COM.ZM::b587aac8-16ac-49c3-94b0-24499d7e093b" providerId="AD"/>
  <p188:author id="{E441FBCC-F068-C17E-FC19-D71C652A88D4}" name="Loisa Mbatha : ZCCM-IH [Corporate Affairs Manager]" initials="LM" userId="S::loisa.mbatha@zccm-ih.com.zm::9a2da2e5-a665-41ce-9686-a21dff85dfc2" providerId="AD"/>
  <p188:author id="{598A37CE-0F54-7311-000D-D8EE3B490C09}" name="Chitalu Kabwe: ZCCM-IH [Financial Manager – Reporting]" initials="" userId="S::chitalu.kabwe@ZCCM-IH.COM.ZM::2eada4b2-348d-40a0-a34c-afd6e619b5af" providerId="AD"/>
  <p188:author id="{491F60CE-0088-DFF4-16B4-FB6E32D2EBE0}" name="Brian Musonda: ZCCM-IH [Chief Investments Officer]" initials="" userId="S::brian.musonda@ZCCM-IH.COM.ZM::c77fb9ec-2d1b-4af6-a138-4f321df3a4a8" providerId="AD"/>
  <p188:author id="{8EC01FD0-8378-560F-ABE8-5931A38C4CA8}" name="Situmbeko Mubano: ZCCM-IH [Investments Manager - EMB]" initials="" userId="S::situmbeko.mubano@ZCCM-IH.COM.ZM::ed6955fb-b15b-45ac-a7dd-22caedf8ad8d" providerId="AD"/>
  <p188:author id="{064C27E1-D02C-9F40-4B34-AF5C81F2AC24}" name="Tisa R Chama: ZCCM-IH [Chief Technical Officer]" initials="" userId="S::tisa.chama@ZCCM-IH.COM.ZM::abd00883-11f2-4212-b684-9d64531e5867" providerId="AD"/>
  <p188:author id="{2E8375EA-3130-3E32-B23B-C7BDDB423EAD}" name="Mchema Chinzewe" initials="MC" userId="Mchema Chinzewe" providerId="None"/>
  <p188:author id="{8FBCE9FC-FA0B-7FF7-118B-94187F66E343}" name="Kennedy Kaela: ZCCM-IH [Portfolio Analyst]" initials="KK" userId="S::Kennedy.Kaela@ZCCM-IH.COM.ZM::a5a146c2-9779-4284-946d-299b056c97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D2341-1678-1B09-2D5B-95C46C99626D}" v="222" dt="2025-10-27T11:45:27.302"/>
    <p1510:client id="{6730ECCD-AD59-9354-A7CE-BB0D3DF4A9A3}" v="63" dt="2025-10-27T15:38:15.110"/>
    <p1510:client id="{751FCE0A-E86A-40B5-8F85-F716A995524F}" v="433" dt="2025-10-27T15:22:48.482"/>
    <p1510:client id="{83ECB147-013C-430D-A637-7A079CE2E6CA}" v="12" dt="2025-10-27T13:24:56.879"/>
    <p1510:client id="{87B0D182-886F-1469-DCF2-25C489181BB9}" v="727" dt="2025-10-27T14:10:02.703"/>
    <p1510:client id="{8C31764C-6DEC-5993-A60A-89078D938DD9}" v="7" dt="2025-10-27T11:40:50.072"/>
    <p1510:client id="{9A3BFE19-AED8-4F5B-A9DB-8C4075F5D9C6}" v="182" dt="2025-10-27T11:59:16.291"/>
    <p1510:client id="{B607D3A3-20AA-B979-595B-09D1958C3417}" v="7" dt="2025-10-27T10:59:08.440"/>
    <p1510:client id="{D65E8FA1-9D55-4F66-ED66-262863CF40A5}" v="1" dt="2025-10-27T18:17:22.710"/>
    <p1510:client id="{FA9BA6E0-8964-42A5-BF60-4955AE142FF9}" v="713" dt="2025-10-27T15:20:59.2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pos="3840"/>
        <p:guide orient="horz" pos="346"/>
        <p:guide orient="horz" pos="414"/>
        <p:guide pos="7319"/>
        <p:guide orient="horz" pos="2137"/>
        <p:guide pos="6380"/>
        <p:guide pos="1096"/>
        <p:guide pos="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Relationships xmlns="http://schemas.openxmlformats.org/package/2006/relationships"><Relationship Target="slides/slide2.xml" Type="http://schemas.openxmlformats.org/officeDocument/2006/relationships/slide" Id="rId8"></Relationship><Relationship Target="slides/slide7.xml" Type="http://schemas.openxmlformats.org/officeDocument/2006/relationships/slide" Id="rId13"></Relationship><Relationship Target="slides/slide12.xml" Type="http://schemas.openxmlformats.org/officeDocument/2006/relationships/slide" Id="rId18"></Relationship><Relationship Target="slides/slide20.xml" Type="http://schemas.openxmlformats.org/officeDocument/2006/relationships/slide" Id="rId26"></Relationship><Relationship Target="notesMasters/notesMaster1.xml" Type="http://schemas.openxmlformats.org/officeDocument/2006/relationships/notesMaster" Id="rId39"></Relationship><Relationship Target="../customXml/item3.xml" Type="http://schemas.openxmlformats.org/officeDocument/2006/relationships/customXml" Id="rId3"></Relationship><Relationship Target="slides/slide15.xml" Type="http://schemas.openxmlformats.org/officeDocument/2006/relationships/slide" Id="rId21"></Relationship><Relationship Target="slides/slide28.xml" Type="http://schemas.openxmlformats.org/officeDocument/2006/relationships/slide" Id="rId34"></Relationship><Relationship Target="theme/theme1.xml" Type="http://schemas.openxmlformats.org/officeDocument/2006/relationships/theme" Id="rId42"></Relationship><Relationship Target="slides/slide1.xml" Type="http://schemas.openxmlformats.org/officeDocument/2006/relationships/slide" Id="rId7"></Relationship><Relationship Target="slides/slide6.xml" Type="http://schemas.openxmlformats.org/officeDocument/2006/relationships/slide" Id="rId12"></Relationship><Relationship Target="slides/slide11.xml" Type="http://schemas.openxmlformats.org/officeDocument/2006/relationships/slide" Id="rId17"></Relationship><Relationship Target="slides/slide19.xml" Type="http://schemas.openxmlformats.org/officeDocument/2006/relationships/slide" Id="rId25"></Relationship><Relationship Target="slides/slide27.xml" Type="http://schemas.openxmlformats.org/officeDocument/2006/relationships/slide" Id="rId33"></Relationship><Relationship Target="slides/slide32.xml" Type="http://schemas.openxmlformats.org/officeDocument/2006/relationships/slide" Id="rId38"></Relationship><Relationship Target="../customXml/item2.xml" Type="http://schemas.openxmlformats.org/officeDocument/2006/relationships/customXml" Id="rId2"></Relationship><Relationship Target="slides/slide10.xml" Type="http://schemas.openxmlformats.org/officeDocument/2006/relationships/slide" Id="rId16"></Relationship><Relationship Target="slides/slide14.xml" Type="http://schemas.openxmlformats.org/officeDocument/2006/relationships/slide" Id="rId20"></Relationship><Relationship Target="slides/slide23.xml" Type="http://schemas.openxmlformats.org/officeDocument/2006/relationships/slide" Id="rId29"></Relationship><Relationship Target="viewProps.xml" Type="http://schemas.openxmlformats.org/officeDocument/2006/relationships/viewProps" Id="rId41"></Relationship><Relationship Target="../customXml/item1.xml" Type="http://schemas.openxmlformats.org/officeDocument/2006/relationships/customXml" Id="rId1"></Relationship><Relationship Target="slideMasters/slideMaster3.xml" Type="http://schemas.openxmlformats.org/officeDocument/2006/relationships/slideMaster" Id="rId6"></Relationship><Relationship Target="slides/slide5.xml" Type="http://schemas.openxmlformats.org/officeDocument/2006/relationships/slide" Id="rId11"></Relationship><Relationship Target="slides/slide18.xml" Type="http://schemas.openxmlformats.org/officeDocument/2006/relationships/slide" Id="rId24"></Relationship><Relationship Target="slides/slide26.xml" Type="http://schemas.openxmlformats.org/officeDocument/2006/relationships/slide" Id="rId32"></Relationship><Relationship Target="slides/slide31.xml" Type="http://schemas.openxmlformats.org/officeDocument/2006/relationships/slide" Id="rId37"></Relationship><Relationship Target="presProps.xml" Type="http://schemas.openxmlformats.org/officeDocument/2006/relationships/presProps" Id="rId40"></Relationship><Relationship Target="authors.xml" Type="http://schemas.microsoft.com/office/2018/10/relationships/authors" Id="rId45"></Relationship><Relationship Target="slideMasters/slideMaster2.xml" Type="http://schemas.openxmlformats.org/officeDocument/2006/relationships/slideMaster" Id="rId5"></Relationship><Relationship Target="slides/slide9.xml" Type="http://schemas.openxmlformats.org/officeDocument/2006/relationships/slide" Id="rId15"></Relationship><Relationship Target="slides/slide17.xml" Type="http://schemas.openxmlformats.org/officeDocument/2006/relationships/slide" Id="rId23"></Relationship><Relationship Target="slides/slide22.xml" Type="http://schemas.openxmlformats.org/officeDocument/2006/relationships/slide" Id="rId28"></Relationship><Relationship Target="slides/slide30.xml" Type="http://schemas.openxmlformats.org/officeDocument/2006/relationships/slide" Id="rId36"></Relationship><Relationship Target="slides/slide4.xml" Type="http://schemas.openxmlformats.org/officeDocument/2006/relationships/slide" Id="rId10"></Relationship><Relationship Target="slides/slide13.xml" Type="http://schemas.openxmlformats.org/officeDocument/2006/relationships/slide" Id="rId19"></Relationship><Relationship Target="slides/slide25.xml" Type="http://schemas.openxmlformats.org/officeDocument/2006/relationships/slide" Id="rId31"></Relationship><Relationship Target="revisionInfo.xml" Type="http://schemas.microsoft.com/office/2015/10/relationships/revisionInfo" Id="rId44"></Relationship><Relationship Target="slideMasters/slideMaster1.xml" Type="http://schemas.openxmlformats.org/officeDocument/2006/relationships/slideMaster" Id="rId4"></Relationship><Relationship Target="slides/slide3.xml" Type="http://schemas.openxmlformats.org/officeDocument/2006/relationships/slide" Id="rId9"></Relationship><Relationship Target="slides/slide8.xml" Type="http://schemas.openxmlformats.org/officeDocument/2006/relationships/slide" Id="rId14"></Relationship><Relationship Target="slides/slide16.xml" Type="http://schemas.openxmlformats.org/officeDocument/2006/relationships/slide" Id="rId22"></Relationship><Relationship Target="slides/slide21.xml" Type="http://schemas.openxmlformats.org/officeDocument/2006/relationships/slide" Id="rId27"></Relationship><Relationship Target="slides/slide24.xml" Type="http://schemas.openxmlformats.org/officeDocument/2006/relationships/slide" Id="rId30"></Relationship><Relationship Target="slides/slide29.xml" Type="http://schemas.openxmlformats.org/officeDocument/2006/relationships/slide" Id="rId35"></Relationship><Relationship Target="tableStyles.xml" Type="http://schemas.openxmlformats.org/officeDocument/2006/relationships/tableStyles" Id="rId43"></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10.xml.rels><?xml version="1.0" encoding="UTF-8" ?><Relationships xmlns="http://schemas.openxmlformats.org/package/2006/relationships"><Relationship Target="colors10.xml" Type="http://schemas.microsoft.com/office/2011/relationships/chartColorStyle" Id="rId2"></Relationship><Relationship Target="style10.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5.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 Target="../drawings/drawing1.xml" Type="http://schemas.openxmlformats.org/officeDocument/2006/relationships/chartUserShapes" Id="rId4"></Relationship></Relationships>
</file>

<file path=ppt/charts/_rels/chart6.xml.rels><?xml version="1.0" encoding="UTF-8" ?><Relationships xmlns="http://schemas.openxmlformats.org/package/2006/relationships"><Relationship Target="colors6.xml" Type="http://schemas.microsoft.com/office/2011/relationships/chartColorStyle" Id="rId2"></Relationship><Relationship Target="style6.xml" Type="http://schemas.microsoft.com/office/2011/relationships/chartStyle" Id="rId1"></Relationship><Relationship Target="../drawings/drawing2.xml" Type="http://schemas.openxmlformats.org/officeDocument/2006/relationships/chartUserShapes" Id="rId4"></Relationship></Relationships>
</file>

<file path=ppt/charts/_rels/chart7.xml.rels><?xml version="1.0" encoding="UTF-8" ?><Relationships xmlns="http://schemas.openxmlformats.org/package/2006/relationships"><Relationship Target="colors7.xml" Type="http://schemas.microsoft.com/office/2011/relationships/chartColorStyle" Id="rId2"></Relationship><Relationship Target="style7.xml" Type="http://schemas.microsoft.com/office/2011/relationships/chartStyle" Id="rId1"></Relationship></Relationships>
</file>

<file path=ppt/charts/_rels/chart8.xml.rels><?xml version="1.0" encoding="UTF-8" ?><Relationships xmlns="http://schemas.openxmlformats.org/package/2006/relationships"><Relationship Target="colors8.xml" Type="http://schemas.microsoft.com/office/2011/relationships/chartColorStyle" Id="rId2"></Relationship><Relationship Target="style8.xml" Type="http://schemas.microsoft.com/office/2011/relationships/chartStyle" Id="rId1"></Relationship></Relationships>
</file>

<file path=ppt/charts/_rels/chart9.xml.rels><?xml version="1.0" encoding="UTF-8" ?><Relationships xmlns="http://schemas.openxmlformats.org/package/2006/relationships"><Relationship Target="colors9.xml" Type="http://schemas.microsoft.com/office/2011/relationships/chartColorStyle" Id="rId2"></Relationship><Relationship Target="style9.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25427334153399"/>
          <c:y val="2.1769720248866909E-2"/>
          <c:w val="0.53112256513650824"/>
          <c:h val="0.95410955956674426"/>
        </c:manualLayout>
      </c:layout>
      <c:barChart>
        <c:barDir val="bar"/>
        <c:grouping val="clustered"/>
        <c:varyColors val="0"/>
        <c:ser>
          <c:idx val="0"/>
          <c:order val="0"/>
          <c:tx>
            <c:strRef>
              <c:f>Sheet1!$B$1</c:f>
              <c:strCache>
                <c:ptCount val="1"/>
                <c:pt idx="0">
                  <c:v> ZCCM-IH % Shareholding </c:v>
                </c:pt>
              </c:strCache>
            </c:strRef>
          </c:tx>
          <c:spPr>
            <a:solidFill>
              <a:srgbClr val="ED7D31"/>
            </a:solidFill>
            <a:ln w="9525" cap="flat" cmpd="sng" algn="ctr">
              <a:solidFill>
                <a:schemeClr val="lt1">
                  <a:alpha val="50000"/>
                </a:schemeClr>
              </a:solidFill>
              <a:round/>
            </a:ln>
            <a:effectLst/>
          </c:spPr>
          <c:invertIfNegative val="0"/>
          <c:dPt>
            <c:idx val="0"/>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671B-4968-ACFF-65E88A989AEA}"/>
              </c:ext>
            </c:extLst>
          </c:dPt>
          <c:dPt>
            <c:idx val="4"/>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3-E793-4F5F-8B29-482D1450EDD5}"/>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Century Gothic" panose="020B0502020202020204" pitchFamily="34" charset="0"/>
                    <a:ea typeface="+mn-ea"/>
                    <a:cs typeface="+mn-cs"/>
                  </a:defRPr>
                </a:pPr>
                <a:endParaRPr lang="en-ZM"/>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Sheet1!$A$2:$A$16</c:f>
              <c:strCache>
                <c:ptCount val="15"/>
                <c:pt idx="0">
                  <c:v>Limestone Resources Ltd</c:v>
                </c:pt>
                <c:pt idx="1">
                  <c:v>Kabundi Resources Ltd</c:v>
                </c:pt>
                <c:pt idx="2">
                  <c:v>Kariba Minerals Ltd</c:v>
                </c:pt>
                <c:pt idx="3">
                  <c:v>Zambia Gold Company Ltd</c:v>
                </c:pt>
                <c:pt idx="4">
                  <c:v>Mopani Copper Mines Plc</c:v>
                </c:pt>
                <c:pt idx="5">
                  <c:v>Rembrandt Properties Ltd</c:v>
                </c:pt>
                <c:pt idx="6">
                  <c:v>Sino Great Chemicals Ltd</c:v>
                </c:pt>
                <c:pt idx="7">
                  <c:v>Lubambe Copper Mine Ltd</c:v>
                </c:pt>
                <c:pt idx="8">
                  <c:v>Konkola Copper Mines Plc</c:v>
                </c:pt>
                <c:pt idx="9">
                  <c:v>Mingomba Mining Ltd</c:v>
                </c:pt>
                <c:pt idx="10">
                  <c:v>Kansanshi Mining Plc</c:v>
                </c:pt>
                <c:pt idx="11">
                  <c:v>CNMC Luanshya Copper Mines</c:v>
                </c:pt>
                <c:pt idx="12">
                  <c:v>Chibuluma Mines Plc</c:v>
                </c:pt>
                <c:pt idx="13">
                  <c:v>NFC Africa Mining Plc</c:v>
                </c:pt>
                <c:pt idx="14">
                  <c:v>Chambishi Metals Plc</c:v>
                </c:pt>
              </c:strCache>
            </c:strRef>
          </c:cat>
          <c:val>
            <c:numRef>
              <c:f>Sheet1!$B$2:$B$16</c:f>
              <c:numCache>
                <c:formatCode>General</c:formatCode>
                <c:ptCount val="15"/>
                <c:pt idx="0">
                  <c:v>100</c:v>
                </c:pt>
                <c:pt idx="1">
                  <c:v>100</c:v>
                </c:pt>
                <c:pt idx="2">
                  <c:v>100</c:v>
                </c:pt>
                <c:pt idx="3">
                  <c:v>51</c:v>
                </c:pt>
                <c:pt idx="4">
                  <c:v>49</c:v>
                </c:pt>
                <c:pt idx="5">
                  <c:v>49</c:v>
                </c:pt>
                <c:pt idx="6">
                  <c:v>30</c:v>
                </c:pt>
                <c:pt idx="7">
                  <c:v>30</c:v>
                </c:pt>
                <c:pt idx="8">
                  <c:v>20.6</c:v>
                </c:pt>
                <c:pt idx="9">
                  <c:v>20</c:v>
                </c:pt>
                <c:pt idx="10">
                  <c:v>20</c:v>
                </c:pt>
                <c:pt idx="11">
                  <c:v>20</c:v>
                </c:pt>
                <c:pt idx="12">
                  <c:v>15</c:v>
                </c:pt>
                <c:pt idx="13">
                  <c:v>15</c:v>
                </c:pt>
                <c:pt idx="14">
                  <c:v>10</c:v>
                </c:pt>
              </c:numCache>
            </c:numRef>
          </c:val>
          <c:extLst>
            <c:ext xmlns:c16="http://schemas.microsoft.com/office/drawing/2014/chart" uri="{C3380CC4-5D6E-409C-BE32-E72D297353CC}">
              <c16:uniqueId val="{00000008-671B-4968-ACFF-65E88A989AEA}"/>
            </c:ext>
          </c:extLst>
        </c:ser>
        <c:dLbls>
          <c:dLblPos val="inEnd"/>
          <c:showLegendKey val="0"/>
          <c:showVal val="1"/>
          <c:showCatName val="0"/>
          <c:showSerName val="0"/>
          <c:showPercent val="0"/>
          <c:showBubbleSize val="0"/>
        </c:dLbls>
        <c:gapWidth val="75"/>
        <c:axId val="139323080"/>
        <c:axId val="139323864"/>
      </c:barChart>
      <c:catAx>
        <c:axId val="139323080"/>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Century Gothic" panose="020B0502020202020204" pitchFamily="34" charset="0"/>
                <a:ea typeface="+mn-ea"/>
                <a:cs typeface="+mn-cs"/>
              </a:defRPr>
            </a:pPr>
            <a:endParaRPr lang="en-ZM"/>
          </a:p>
        </c:txPr>
        <c:crossAx val="139323864"/>
        <c:crosses val="autoZero"/>
        <c:auto val="1"/>
        <c:lblAlgn val="ctr"/>
        <c:lblOffset val="100"/>
        <c:noMultiLvlLbl val="0"/>
      </c:catAx>
      <c:valAx>
        <c:axId val="139323864"/>
        <c:scaling>
          <c:orientation val="minMax"/>
        </c:scaling>
        <c:delete val="1"/>
        <c:axPos val="b"/>
        <c:numFmt formatCode="General" sourceLinked="1"/>
        <c:majorTickMark val="out"/>
        <c:minorTickMark val="none"/>
        <c:tickLblPos val="nextTo"/>
        <c:crossAx val="139323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Century Gothic" panose="020B0502020202020204" pitchFamily="34" charset="0"/>
        </a:defRPr>
      </a:pPr>
      <a:endParaRPr lang="en-ZM"/>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1380606619868E-2"/>
          <c:y val="7.3148600015411055E-2"/>
          <c:w val="0.92570372196028095"/>
          <c:h val="0.71524207772980886"/>
        </c:manualLayout>
      </c:layout>
      <c:barChart>
        <c:barDir val="col"/>
        <c:grouping val="clustered"/>
        <c:varyColors val="0"/>
        <c:ser>
          <c:idx val="1"/>
          <c:order val="0"/>
          <c:tx>
            <c:strRef>
              <c:f>COMBINED!$G$464</c:f>
              <c:strCache>
                <c:ptCount val="1"/>
                <c:pt idx="0">
                  <c:v>PE (trailing)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COMBINED!$F$465:$F$470</c:f>
              <c:numCache>
                <c:formatCode>General</c:formatCode>
                <c:ptCount val="6"/>
                <c:pt idx="0">
                  <c:v>2020</c:v>
                </c:pt>
                <c:pt idx="1">
                  <c:v>2021</c:v>
                </c:pt>
                <c:pt idx="2">
                  <c:v>2022</c:v>
                </c:pt>
                <c:pt idx="3">
                  <c:v>2023</c:v>
                </c:pt>
                <c:pt idx="4">
                  <c:v>2024</c:v>
                </c:pt>
                <c:pt idx="5">
                  <c:v>2025</c:v>
                </c:pt>
              </c:numCache>
            </c:numRef>
          </c:cat>
          <c:val>
            <c:numRef>
              <c:f>COMBINED!$G$465:$G$470</c:f>
              <c:numCache>
                <c:formatCode>#,##0.00</c:formatCode>
                <c:ptCount val="6"/>
                <c:pt idx="0">
                  <c:v>4.2580568680100832</c:v>
                </c:pt>
                <c:pt idx="1">
                  <c:v>1.756762804465736</c:v>
                </c:pt>
                <c:pt idx="2">
                  <c:v>-0.33868057433092263</c:v>
                </c:pt>
                <c:pt idx="3">
                  <c:v>-1.2644412590931993</c:v>
                </c:pt>
                <c:pt idx="4">
                  <c:v>-1.3466663119641651</c:v>
                </c:pt>
                <c:pt idx="5">
                  <c:v>0.26938901117615127</c:v>
                </c:pt>
              </c:numCache>
            </c:numRef>
          </c:val>
          <c:extLst>
            <c:ext xmlns:c16="http://schemas.microsoft.com/office/drawing/2014/chart" uri="{C3380CC4-5D6E-409C-BE32-E72D297353CC}">
              <c16:uniqueId val="{00000003-BDB5-4E7A-A547-A898EF52AB9B}"/>
            </c:ext>
          </c:extLst>
        </c:ser>
        <c:ser>
          <c:idx val="2"/>
          <c:order val="1"/>
          <c:tx>
            <c:strRef>
              <c:f>COMBINED!$H$464</c:f>
              <c:strCache>
                <c:ptCount val="1"/>
                <c:pt idx="0">
                  <c:v>PBV (trailing)</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COMBINED!$F$465:$F$470</c:f>
              <c:numCache>
                <c:formatCode>General</c:formatCode>
                <c:ptCount val="6"/>
                <c:pt idx="0">
                  <c:v>2020</c:v>
                </c:pt>
                <c:pt idx="1">
                  <c:v>2021</c:v>
                </c:pt>
                <c:pt idx="2">
                  <c:v>2022</c:v>
                </c:pt>
                <c:pt idx="3">
                  <c:v>2023</c:v>
                </c:pt>
                <c:pt idx="4">
                  <c:v>2024</c:v>
                </c:pt>
                <c:pt idx="5">
                  <c:v>2025</c:v>
                </c:pt>
              </c:numCache>
            </c:numRef>
          </c:cat>
          <c:val>
            <c:numRef>
              <c:f>COMBINED!$H$465:$H$470</c:f>
              <c:numCache>
                <c:formatCode>#,##0.00</c:formatCode>
                <c:ptCount val="6"/>
                <c:pt idx="0">
                  <c:v>0.1714214067506929</c:v>
                </c:pt>
                <c:pt idx="1">
                  <c:v>0.18707195303950003</c:v>
                </c:pt>
                <c:pt idx="2">
                  <c:v>0.33243671141959441</c:v>
                </c:pt>
                <c:pt idx="3">
                  <c:v>0.60522201551496391</c:v>
                </c:pt>
                <c:pt idx="4">
                  <c:v>-0.96452759527826248</c:v>
                </c:pt>
                <c:pt idx="5">
                  <c:v>0.20538629397310113</c:v>
                </c:pt>
              </c:numCache>
            </c:numRef>
          </c:val>
          <c:extLst>
            <c:ext xmlns:c16="http://schemas.microsoft.com/office/drawing/2014/chart" uri="{C3380CC4-5D6E-409C-BE32-E72D297353CC}">
              <c16:uniqueId val="{00000005-BDB5-4E7A-A547-A898EF52AB9B}"/>
            </c:ext>
          </c:extLst>
        </c:ser>
        <c:dLbls>
          <c:dLblPos val="outEnd"/>
          <c:showLegendKey val="0"/>
          <c:showVal val="1"/>
          <c:showCatName val="0"/>
          <c:showSerName val="0"/>
          <c:showPercent val="0"/>
          <c:showBubbleSize val="0"/>
        </c:dLbls>
        <c:gapWidth val="219"/>
        <c:overlap val="-27"/>
        <c:axId val="37658096"/>
        <c:axId val="37655696"/>
      </c:barChart>
      <c:catAx>
        <c:axId val="37658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37655696"/>
        <c:crosses val="autoZero"/>
        <c:auto val="1"/>
        <c:lblAlgn val="ctr"/>
        <c:lblOffset val="100"/>
        <c:noMultiLvlLbl val="0"/>
      </c:catAx>
      <c:valAx>
        <c:axId val="376556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3765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entury Gothic" panose="020B0502020202020204" pitchFamily="34" charset="0"/>
        </a:defRPr>
      </a:pPr>
      <a:endParaRPr lang="en-ZM"/>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9531009786593"/>
          <c:y val="1.8773361995422781E-2"/>
          <c:w val="0.53112256513650824"/>
          <c:h val="0.95410955956674426"/>
        </c:manualLayout>
      </c:layout>
      <c:barChart>
        <c:barDir val="bar"/>
        <c:grouping val="clustered"/>
        <c:varyColors val="0"/>
        <c:ser>
          <c:idx val="0"/>
          <c:order val="0"/>
          <c:tx>
            <c:strRef>
              <c:f>Sheet1!$B$1</c:f>
              <c:strCache>
                <c:ptCount val="1"/>
                <c:pt idx="0">
                  <c:v> ZCCM-IH % Shareholding </c:v>
                </c:pt>
              </c:strCache>
            </c:strRef>
          </c:tx>
          <c:spPr>
            <a:solidFill>
              <a:srgbClr val="ED7D31"/>
            </a:solidFill>
            <a:ln w="9525" cap="flat" cmpd="sng" algn="ctr">
              <a:solidFill>
                <a:schemeClr val="lt1">
                  <a:alpha val="50000"/>
                </a:schemeClr>
              </a:solidFill>
              <a:round/>
            </a:ln>
            <a:effectLst/>
          </c:spPr>
          <c:invertIfNegative val="0"/>
          <c:dPt>
            <c:idx val="0"/>
            <c:invertIfNegative val="0"/>
            <c:bubble3D val="0"/>
            <c:spPr>
              <a:solidFill>
                <a:srgbClr val="7030A0"/>
              </a:solidFill>
              <a:ln w="9525" cap="flat" cmpd="sng" algn="ctr">
                <a:solidFill>
                  <a:schemeClr val="lt1">
                    <a:alpha val="50000"/>
                  </a:schemeClr>
                </a:solidFill>
                <a:round/>
              </a:ln>
              <a:effectLst/>
            </c:spPr>
            <c:extLst>
              <c:ext xmlns:c16="http://schemas.microsoft.com/office/drawing/2014/chart" uri="{C3380CC4-5D6E-409C-BE32-E72D297353CC}">
                <c16:uniqueId val="{00000001-24AC-4366-9227-B4F91DB5AA4B}"/>
              </c:ext>
            </c:extLst>
          </c:dPt>
          <c:dPt>
            <c:idx val="1"/>
            <c:invertIfNegative val="0"/>
            <c:bubble3D val="0"/>
            <c:spPr>
              <a:solidFill>
                <a:srgbClr val="FF0000"/>
              </a:solidFill>
              <a:ln w="9525" cap="flat" cmpd="sng" algn="ctr">
                <a:solidFill>
                  <a:schemeClr val="lt1">
                    <a:alpha val="50000"/>
                  </a:schemeClr>
                </a:solidFill>
                <a:round/>
              </a:ln>
              <a:effectLst/>
            </c:spPr>
            <c:extLst>
              <c:ext xmlns:c16="http://schemas.microsoft.com/office/drawing/2014/chart" uri="{C3380CC4-5D6E-409C-BE32-E72D297353CC}">
                <c16:uniqueId val="{00000003-24AC-4366-9227-B4F91DB5AA4B}"/>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Century Gothic" panose="020B0502020202020204" pitchFamily="34" charset="0"/>
                    <a:ea typeface="+mn-ea"/>
                    <a:cs typeface="+mn-cs"/>
                  </a:defRPr>
                </a:pPr>
                <a:endParaRPr lang="en-ZM"/>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Maamba Energy Ltd</c:v>
                </c:pt>
                <c:pt idx="1">
                  <c:v>Copperbelt Energy Corp. Plc</c:v>
                </c:pt>
                <c:pt idx="2">
                  <c:v>Maamba Solar Energy Ltd</c:v>
                </c:pt>
              </c:strCache>
            </c:strRef>
          </c:cat>
          <c:val>
            <c:numRef>
              <c:f>Sheet1!$B$2:$B$4</c:f>
              <c:numCache>
                <c:formatCode>General</c:formatCode>
                <c:ptCount val="3"/>
                <c:pt idx="0">
                  <c:v>35</c:v>
                </c:pt>
                <c:pt idx="1">
                  <c:v>33.51</c:v>
                </c:pt>
                <c:pt idx="2">
                  <c:v>35</c:v>
                </c:pt>
              </c:numCache>
            </c:numRef>
          </c:val>
          <c:extLst>
            <c:ext xmlns:c16="http://schemas.microsoft.com/office/drawing/2014/chart" uri="{C3380CC4-5D6E-409C-BE32-E72D297353CC}">
              <c16:uniqueId val="{0000000E-24AC-4366-9227-B4F91DB5AA4B}"/>
            </c:ext>
          </c:extLst>
        </c:ser>
        <c:dLbls>
          <c:dLblPos val="inEnd"/>
          <c:showLegendKey val="0"/>
          <c:showVal val="1"/>
          <c:showCatName val="0"/>
          <c:showSerName val="0"/>
          <c:showPercent val="0"/>
          <c:showBubbleSize val="0"/>
        </c:dLbls>
        <c:gapWidth val="75"/>
        <c:axId val="139323080"/>
        <c:axId val="139323864"/>
      </c:barChart>
      <c:catAx>
        <c:axId val="139323080"/>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Century Gothic" panose="020B0502020202020204" pitchFamily="34" charset="0"/>
                <a:ea typeface="+mn-ea"/>
                <a:cs typeface="+mn-cs"/>
              </a:defRPr>
            </a:pPr>
            <a:endParaRPr lang="en-ZM"/>
          </a:p>
        </c:txPr>
        <c:crossAx val="139323864"/>
        <c:crosses val="autoZero"/>
        <c:auto val="1"/>
        <c:lblAlgn val="ctr"/>
        <c:lblOffset val="100"/>
        <c:noMultiLvlLbl val="0"/>
      </c:catAx>
      <c:valAx>
        <c:axId val="139323864"/>
        <c:scaling>
          <c:orientation val="minMax"/>
        </c:scaling>
        <c:delete val="1"/>
        <c:axPos val="b"/>
        <c:numFmt formatCode="General" sourceLinked="1"/>
        <c:majorTickMark val="out"/>
        <c:minorTickMark val="none"/>
        <c:tickLblPos val="nextTo"/>
        <c:crossAx val="139323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Century Gothic" panose="020B0502020202020204" pitchFamily="34" charset="0"/>
        </a:defRPr>
      </a:pPr>
      <a:endParaRPr lang="en-ZM"/>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Century Gothic" panose="020B0502020202020204" pitchFamily="34" charset="0"/>
                <a:ea typeface="+mj-ea"/>
                <a:cs typeface="+mj-cs"/>
              </a:defRPr>
            </a:pPr>
            <a:r>
              <a:rPr lang="en-US" sz="1400">
                <a:solidFill>
                  <a:sysClr val="windowText" lastClr="000000"/>
                </a:solidFill>
              </a:rPr>
              <a:t>ZCCM-IH PORTFOLIO BY COMMODITY</a:t>
            </a:r>
          </a:p>
          <a:p>
            <a:pPr>
              <a:defRPr/>
            </a:pPr>
            <a:r>
              <a:rPr lang="en-US" sz="900">
                <a:solidFill>
                  <a:sysClr val="windowText" lastClr="000000"/>
                </a:solidFill>
              </a:rPr>
              <a:t> Percentage [%]</a:t>
            </a:r>
          </a:p>
        </c:rich>
      </c:tx>
      <c:layout>
        <c:manualLayout>
          <c:xMode val="edge"/>
          <c:yMode val="edge"/>
          <c:x val="0.14369444444444446"/>
          <c:y val="0"/>
        </c:manualLayout>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Century Gothic" panose="020B0502020202020204" pitchFamily="34" charset="0"/>
              <a:ea typeface="+mj-ea"/>
              <a:cs typeface="+mj-cs"/>
            </a:defRPr>
          </a:pPr>
          <a:endParaRPr lang="en-ZM"/>
        </a:p>
      </c:txPr>
    </c:title>
    <c:autoTitleDeleted val="0"/>
    <c:plotArea>
      <c:layout>
        <c:manualLayout>
          <c:layoutTarget val="inner"/>
          <c:xMode val="edge"/>
          <c:yMode val="edge"/>
          <c:x val="0.1194260717410324"/>
          <c:y val="0.20657909752127662"/>
          <c:w val="0.52787489063867021"/>
          <c:h val="0.72477101689519929"/>
        </c:manualLayout>
      </c:layout>
      <c:pieChart>
        <c:varyColors val="1"/>
        <c:ser>
          <c:idx val="0"/>
          <c:order val="0"/>
          <c:tx>
            <c:strRef>
              <c:f>Sheet1!$B$1</c:f>
              <c:strCache>
                <c:ptCount val="1"/>
                <c:pt idx="0">
                  <c:v>ZCCM- Portfolio by Sector Percentage</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D413-442E-A9C6-1EF1AD2801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13-442E-A9C6-1EF1AD28015B}"/>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D413-442E-A9C6-1EF1AD28015B}"/>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D413-442E-A9C6-1EF1AD28015B}"/>
              </c:ext>
            </c:extLst>
          </c:dPt>
          <c:dPt>
            <c:idx val="4"/>
            <c:bubble3D val="0"/>
            <c:spPr>
              <a:solidFill>
                <a:srgbClr val="002060"/>
              </a:solidFill>
              <a:ln w="19050">
                <a:solidFill>
                  <a:schemeClr val="lt1"/>
                </a:solidFill>
              </a:ln>
              <a:effectLst/>
            </c:spPr>
            <c:extLst>
              <c:ext xmlns:c16="http://schemas.microsoft.com/office/drawing/2014/chart" uri="{C3380CC4-5D6E-409C-BE32-E72D297353CC}">
                <c16:uniqueId val="{00000009-D413-442E-A9C6-1EF1AD28015B}"/>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D413-442E-A9C6-1EF1AD28015B}"/>
              </c:ext>
            </c:extLst>
          </c:dPt>
          <c:dPt>
            <c:idx val="6"/>
            <c:bubble3D val="0"/>
            <c:spPr>
              <a:solidFill>
                <a:srgbClr val="FFFF99"/>
              </a:solidFill>
              <a:ln w="19050">
                <a:solidFill>
                  <a:schemeClr val="lt1"/>
                </a:solidFill>
              </a:ln>
              <a:effectLst/>
            </c:spPr>
            <c:extLst>
              <c:ext xmlns:c16="http://schemas.microsoft.com/office/drawing/2014/chart" uri="{C3380CC4-5D6E-409C-BE32-E72D297353CC}">
                <c16:uniqueId val="{0000000D-D413-442E-A9C6-1EF1AD28015B}"/>
              </c:ext>
            </c:extLst>
          </c:dPt>
          <c:dLbls>
            <c:dLbl>
              <c:idx val="0"/>
              <c:layout>
                <c:manualLayout>
                  <c:x val="-1.666666666666671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13-442E-A9C6-1EF1AD28015B}"/>
                </c:ext>
              </c:extLst>
            </c:dLbl>
            <c:dLbl>
              <c:idx val="1"/>
              <c:layout>
                <c:manualLayout>
                  <c:x val="-0.1361111111111111"/>
                  <c:y val="-6.48360030511060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13-442E-A9C6-1EF1AD28015B}"/>
                </c:ext>
              </c:extLst>
            </c:dLbl>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Century Gothic" panose="020B0502020202020204" pitchFamily="34" charset="0"/>
                    <a:ea typeface="+mn-ea"/>
                    <a:cs typeface="+mn-cs"/>
                  </a:defRPr>
                </a:pPr>
                <a:endParaRPr lang="en-ZM"/>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Amethyst</c:v>
                </c:pt>
                <c:pt idx="1">
                  <c:v>Copper/cobalt/gold</c:v>
                </c:pt>
                <c:pt idx="2">
                  <c:v>Energy</c:v>
                </c:pt>
                <c:pt idx="3">
                  <c:v>Lime</c:v>
                </c:pt>
                <c:pt idx="4">
                  <c:v>Manganese</c:v>
                </c:pt>
                <c:pt idx="5">
                  <c:v>Phosphate</c:v>
                </c:pt>
                <c:pt idx="6">
                  <c:v>Other</c:v>
                </c:pt>
              </c:strCache>
            </c:strRef>
          </c:cat>
          <c:val>
            <c:numRef>
              <c:f>Sheet1!$B$2:$B$8</c:f>
              <c:numCache>
                <c:formatCode>General</c:formatCode>
                <c:ptCount val="7"/>
                <c:pt idx="0">
                  <c:v>5.8823529411764701</c:v>
                </c:pt>
                <c:pt idx="1">
                  <c:v>58.82352941176471</c:v>
                </c:pt>
                <c:pt idx="2">
                  <c:v>11.76470588235294</c:v>
                </c:pt>
                <c:pt idx="3">
                  <c:v>5.8823529411764701</c:v>
                </c:pt>
                <c:pt idx="4">
                  <c:v>5.8823529411764701</c:v>
                </c:pt>
                <c:pt idx="5">
                  <c:v>5.8823529411764701</c:v>
                </c:pt>
                <c:pt idx="6">
                  <c:v>5.8823529411764701</c:v>
                </c:pt>
              </c:numCache>
            </c:numRef>
          </c:val>
          <c:extLst>
            <c:ext xmlns:c16="http://schemas.microsoft.com/office/drawing/2014/chart" uri="{C3380CC4-5D6E-409C-BE32-E72D297353CC}">
              <c16:uniqueId val="{0000000E-D413-442E-A9C6-1EF1AD28015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Century Gothic" panose="020B0502020202020204" pitchFamily="34" charset="0"/>
              <a:ea typeface="+mn-ea"/>
              <a:cs typeface="+mn-cs"/>
            </a:defRPr>
          </a:pPr>
          <a:endParaRPr lang="en-ZM"/>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latin typeface="Century Gothic" panose="020B0502020202020204" pitchFamily="34" charset="0"/>
        </a:defRPr>
      </a:pPr>
      <a:endParaRPr lang="en-ZM"/>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Return on Assets (%)</c:v>
                </c:pt>
              </c:strCache>
            </c:strRef>
          </c:tx>
          <c:spPr>
            <a:solidFill>
              <a:schemeClr val="accent1"/>
            </a:solidFill>
            <a:ln>
              <a:noFill/>
            </a:ln>
            <a:effectLst/>
          </c:spPr>
          <c:invertIfNegative val="0"/>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Sheet1!$B$2:$B$7</c:f>
            </c:numRef>
          </c:val>
          <c:extLst>
            <c:ext xmlns:c16="http://schemas.microsoft.com/office/drawing/2014/chart" uri="{C3380CC4-5D6E-409C-BE32-E72D297353CC}">
              <c16:uniqueId val="{00000000-3F2A-4493-8553-59587BCF776C}"/>
            </c:ext>
          </c:extLst>
        </c:ser>
        <c:ser>
          <c:idx val="4"/>
          <c:order val="4"/>
          <c:tx>
            <c:strRef>
              <c:f>Sheet1!$F$1</c:f>
              <c:strCache>
                <c:ptCount val="1"/>
                <c:pt idx="0">
                  <c:v>Debt–Equity (%)</c:v>
                </c:pt>
              </c:strCache>
            </c:strRef>
          </c:tx>
          <c:spPr>
            <a:solidFill>
              <a:schemeClr val="accent2"/>
            </a:solidFill>
            <a:ln>
              <a:noFill/>
            </a:ln>
            <a:effectLst/>
          </c:spPr>
          <c:invertIfNegative val="0"/>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Sheet1!$F$2:$F$8</c:f>
              <c:numCache>
                <c:formatCode>General</c:formatCode>
                <c:ptCount val="7"/>
                <c:pt idx="0">
                  <c:v>0</c:v>
                </c:pt>
                <c:pt idx="1">
                  <c:v>0.81</c:v>
                </c:pt>
                <c:pt idx="2">
                  <c:v>66.489999999999995</c:v>
                </c:pt>
                <c:pt idx="3">
                  <c:v>78.59</c:v>
                </c:pt>
                <c:pt idx="4" formatCode="_(* #,##0.00_);_(* \(#,##0.00\);_(* &quot;-&quot;??_);_(@_)">
                  <c:v>-7.65</c:v>
                </c:pt>
                <c:pt idx="5">
                  <c:v>6.02</c:v>
                </c:pt>
                <c:pt idx="6" formatCode="_(* #,##0.00_);_(* \(#,##0.00\);_(* &quot;-&quot;??_);_(@_)">
                  <c:v>4.7094446257571771</c:v>
                </c:pt>
              </c:numCache>
            </c:numRef>
          </c:val>
          <c:extLst>
            <c:ext xmlns:c16="http://schemas.microsoft.com/office/drawing/2014/chart" uri="{C3380CC4-5D6E-409C-BE32-E72D297353CC}">
              <c16:uniqueId val="{00000001-3F2A-4493-8553-59587BCF776C}"/>
            </c:ext>
          </c:extLst>
        </c:ser>
        <c:ser>
          <c:idx val="3"/>
          <c:order val="3"/>
          <c:tx>
            <c:strRef>
              <c:f>Sheet1!$E$1</c:f>
              <c:strCache>
                <c:ptCount val="1"/>
                <c:pt idx="0">
                  <c:v>Current Ratio</c:v>
                </c:pt>
              </c:strCache>
            </c:strRef>
          </c:tx>
          <c:spPr>
            <a:solidFill>
              <a:schemeClr val="accent4"/>
            </a:solidFill>
            <a:ln>
              <a:noFill/>
            </a:ln>
            <a:effectLst/>
          </c:spPr>
          <c:invertIfNegative val="0"/>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Sheet1!$E$2:$E$7</c:f>
            </c:numRef>
          </c:val>
          <c:extLst>
            <c:ext xmlns:c16="http://schemas.microsoft.com/office/drawing/2014/chart" uri="{C3380CC4-5D6E-409C-BE32-E72D297353CC}">
              <c16:uniqueId val="{00000002-3F2A-4493-8553-59587BCF776C}"/>
            </c:ext>
          </c:extLst>
        </c:ser>
        <c:ser>
          <c:idx val="5"/>
          <c:order val="5"/>
          <c:tx>
            <c:strRef>
              <c:f>Sheet1!$G$1</c:f>
              <c:strCache>
                <c:ptCount val="1"/>
                <c:pt idx="0">
                  <c:v>Equity Position (ZMW bn)</c:v>
                </c:pt>
              </c:strCache>
            </c:strRef>
          </c:tx>
          <c:spPr>
            <a:solidFill>
              <a:schemeClr val="accent6"/>
            </a:solidFill>
            <a:ln>
              <a:noFill/>
            </a:ln>
            <a:effectLst/>
          </c:spPr>
          <c:invertIfNegative val="0"/>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Sheet1!$G$2:$G$7</c:f>
            </c:numRef>
          </c:val>
          <c:extLst>
            <c:ext xmlns:c16="http://schemas.microsoft.com/office/drawing/2014/chart" uri="{C3380CC4-5D6E-409C-BE32-E72D297353CC}">
              <c16:uniqueId val="{00000003-3F2A-4493-8553-59587BCF776C}"/>
            </c:ext>
          </c:extLst>
        </c:ser>
        <c:ser>
          <c:idx val="2"/>
          <c:order val="2"/>
          <c:tx>
            <c:strRef>
              <c:f>Sheet1!$D$1</c:f>
              <c:strCache>
                <c:ptCount val="1"/>
                <c:pt idx="0">
                  <c:v>EPS (ZMW)</c:v>
                </c:pt>
              </c:strCache>
            </c:strRef>
          </c:tx>
          <c:spPr>
            <a:solidFill>
              <a:schemeClr val="accent3"/>
            </a:solidFill>
            <a:ln>
              <a:noFill/>
            </a:ln>
            <a:effectLst/>
          </c:spPr>
          <c:invertIfNegative val="0"/>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Sheet1!$D$2:$D$8</c:f>
              <c:numCache>
                <c:formatCode>General</c:formatCode>
                <c:ptCount val="7"/>
                <c:pt idx="0">
                  <c:v>1.9</c:v>
                </c:pt>
                <c:pt idx="1">
                  <c:v>13.91</c:v>
                </c:pt>
                <c:pt idx="2">
                  <c:v>-78.19</c:v>
                </c:pt>
                <c:pt idx="3">
                  <c:v>-23.54</c:v>
                </c:pt>
                <c:pt idx="4">
                  <c:v>-25.35</c:v>
                </c:pt>
                <c:pt idx="5">
                  <c:v>247.8</c:v>
                </c:pt>
                <c:pt idx="6">
                  <c:v>-1.23</c:v>
                </c:pt>
              </c:numCache>
            </c:numRef>
          </c:val>
          <c:extLst>
            <c:ext xmlns:c16="http://schemas.microsoft.com/office/drawing/2014/chart" uri="{C3380CC4-5D6E-409C-BE32-E72D297353CC}">
              <c16:uniqueId val="{00000004-3F2A-4493-8553-59587BCF776C}"/>
            </c:ext>
          </c:extLst>
        </c:ser>
        <c:dLbls>
          <c:showLegendKey val="0"/>
          <c:showVal val="0"/>
          <c:showCatName val="0"/>
          <c:showSerName val="0"/>
          <c:showPercent val="0"/>
          <c:showBubbleSize val="0"/>
        </c:dLbls>
        <c:gapWidth val="150"/>
        <c:axId val="18518783"/>
        <c:axId val="18519743"/>
      </c:barChart>
      <c:lineChart>
        <c:grouping val="standard"/>
        <c:varyColors val="0"/>
        <c:ser>
          <c:idx val="1"/>
          <c:order val="1"/>
          <c:tx>
            <c:strRef>
              <c:f>Sheet1!$C$1</c:f>
              <c:strCache>
                <c:ptCount val="1"/>
                <c:pt idx="0">
                  <c:v>NAV per Share (ZMW) (Right Hand Side)</c:v>
                </c:pt>
              </c:strCache>
            </c:strRef>
          </c:tx>
          <c:spPr>
            <a:ln w="28575" cap="rnd">
              <a:solidFill>
                <a:schemeClr val="accent5"/>
              </a:solidFill>
              <a:round/>
            </a:ln>
            <a:effectLst/>
          </c:spPr>
          <c:marker>
            <c:symbol val="circle"/>
            <c:size val="5"/>
            <c:spPr>
              <a:solidFill>
                <a:schemeClr val="accent2"/>
              </a:solidFill>
              <a:ln w="9525">
                <a:solidFill>
                  <a:schemeClr val="accent5"/>
                </a:solidFill>
              </a:ln>
              <a:effectLst/>
            </c:spPr>
          </c:marker>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Sheet1!$C$2:$C$8</c:f>
              <c:numCache>
                <c:formatCode>General</c:formatCode>
                <c:ptCount val="7"/>
                <c:pt idx="0">
                  <c:v>78.540000000000006</c:v>
                </c:pt>
                <c:pt idx="1">
                  <c:v>130.62</c:v>
                </c:pt>
                <c:pt idx="2">
                  <c:v>79.66</c:v>
                </c:pt>
                <c:pt idx="3">
                  <c:v>49.18</c:v>
                </c:pt>
                <c:pt idx="4">
                  <c:v>-35.39</c:v>
                </c:pt>
                <c:pt idx="5">
                  <c:v>325.02</c:v>
                </c:pt>
                <c:pt idx="6" formatCode="_(* #,##0.00_);_(* \(#,##0.00\);_(* &quot;-&quot;??_);_(@_)">
                  <c:v>411.00053142940305</c:v>
                </c:pt>
              </c:numCache>
            </c:numRef>
          </c:val>
          <c:smooth val="0"/>
          <c:extLst>
            <c:ext xmlns:c16="http://schemas.microsoft.com/office/drawing/2014/chart" uri="{C3380CC4-5D6E-409C-BE32-E72D297353CC}">
              <c16:uniqueId val="{00000005-3F2A-4493-8553-59587BCF776C}"/>
            </c:ext>
          </c:extLst>
        </c:ser>
        <c:dLbls>
          <c:showLegendKey val="0"/>
          <c:showVal val="0"/>
          <c:showCatName val="0"/>
          <c:showSerName val="0"/>
          <c:showPercent val="0"/>
          <c:showBubbleSize val="0"/>
        </c:dLbls>
        <c:marker val="1"/>
        <c:smooth val="0"/>
        <c:axId val="1616091199"/>
        <c:axId val="1616097023"/>
      </c:lineChart>
      <c:catAx>
        <c:axId val="185187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8519743"/>
        <c:crosses val="autoZero"/>
        <c:auto val="1"/>
        <c:lblAlgn val="ctr"/>
        <c:lblOffset val="100"/>
        <c:noMultiLvlLbl val="0"/>
      </c:catAx>
      <c:valAx>
        <c:axId val="18519743"/>
        <c:scaling>
          <c:orientation val="minMax"/>
          <c:max val="80"/>
          <c:min val="-9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8518783"/>
        <c:crosses val="autoZero"/>
        <c:crossBetween val="between"/>
      </c:valAx>
      <c:valAx>
        <c:axId val="161609702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616091199"/>
        <c:crosses val="max"/>
        <c:crossBetween val="between"/>
      </c:valAx>
      <c:catAx>
        <c:axId val="1616091199"/>
        <c:scaling>
          <c:orientation val="minMax"/>
        </c:scaling>
        <c:delete val="1"/>
        <c:axPos val="b"/>
        <c:numFmt formatCode="General" sourceLinked="1"/>
        <c:majorTickMark val="out"/>
        <c:minorTickMark val="none"/>
        <c:tickLblPos val="nextTo"/>
        <c:crossAx val="16160970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legend>
    <c:plotVisOnly val="1"/>
    <c:dispBlanksAs val="gap"/>
    <c:showDLblsOverMax val="0"/>
  </c:chart>
  <c:spPr>
    <a:solidFill>
      <a:schemeClr val="bg1"/>
    </a:solidFill>
    <a:ln w="28575" cap="flat" cmpd="sng" algn="ctr">
      <a:noFill/>
      <a:round/>
    </a:ln>
    <a:effectLst/>
  </c:spPr>
  <c:txPr>
    <a:bodyPr/>
    <a:lstStyle/>
    <a:p>
      <a:pPr>
        <a:defRPr lang="en-US" sz="1400" b="1">
          <a:latin typeface="Century Gothic" panose="020B0502020202020204" pitchFamily="34" charset="0"/>
        </a:defRPr>
      </a:pPr>
      <a:endParaRPr lang="en-ZM"/>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31612738458734E-2"/>
          <c:y val="2.6111481481481482E-2"/>
          <c:w val="0.91267565875417078"/>
          <c:h val="0.84934740740740744"/>
        </c:manualLayout>
      </c:layout>
      <c:lineChart>
        <c:grouping val="standard"/>
        <c:varyColors val="0"/>
        <c:ser>
          <c:idx val="0"/>
          <c:order val="0"/>
          <c:tx>
            <c:strRef>
              <c:f>COMBINED!$C$9</c:f>
              <c:strCache>
                <c:ptCount val="1"/>
                <c:pt idx="0">
                  <c:v>$ Share Price LuSE</c:v>
                </c:pt>
              </c:strCache>
            </c:strRef>
          </c:tx>
          <c:spPr>
            <a:ln w="28575" cap="rnd">
              <a:solidFill>
                <a:schemeClr val="accent1"/>
              </a:solidFill>
              <a:round/>
            </a:ln>
            <a:effectLst/>
          </c:spPr>
          <c:marker>
            <c:symbol val="none"/>
          </c:marker>
          <c:dLbls>
            <c:dLbl>
              <c:idx val="203"/>
              <c:layout>
                <c:manualLayout>
                  <c:x val="-4.5411335104712562E-2"/>
                  <c:y val="0.10411109415165148"/>
                </c:manualLayout>
              </c:layout>
              <c:showLegendKey val="0"/>
              <c:showVal val="0"/>
              <c:showCatName val="0"/>
              <c:showSerName val="1"/>
              <c:showPercent val="0"/>
              <c:showBubbleSize val="0"/>
              <c:extLst>
                <c:ext xmlns:c15="http://schemas.microsoft.com/office/drawing/2012/chart" uri="{CE6537A1-D6FC-4f65-9D91-7224C49458BB}">
                  <c15:layout>
                    <c:manualLayout>
                      <c:w val="0.21120905252717848"/>
                      <c:h val="0.10787205622141624"/>
                    </c:manualLayout>
                  </c15:layout>
                </c:ext>
                <c:ext xmlns:c16="http://schemas.microsoft.com/office/drawing/2014/chart" uri="{C3380CC4-5D6E-409C-BE32-E72D297353CC}">
                  <c16:uniqueId val="{00000000-5CEE-4767-8447-E2A8D1161F3B}"/>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COMBINED!$B$10:$B$214</c:f>
              <c:numCache>
                <mc:AlternateContent xmlns:mc="http://schemas.openxmlformats.org/markup-compatibility/2006">
                  <mc:Choice Requires="c16r2">
                    <c16r2:formatcode2>[$-en-ZM,1]d\ mmm\ yyyy;@</c16r2:formatcode2>
                  </mc:Choice>
                  <mc:Fallback>
                    <c:formatCode>[$]d\ mmm\ yyyy;@</c:formatCode>
                  </mc:Fallback>
                </mc:AlternateContent>
                <c:ptCount val="205"/>
                <c:pt idx="0">
                  <c:v>43844</c:v>
                </c:pt>
                <c:pt idx="1">
                  <c:v>43959</c:v>
                </c:pt>
                <c:pt idx="2">
                  <c:v>43980</c:v>
                </c:pt>
                <c:pt idx="3">
                  <c:v>44112</c:v>
                </c:pt>
                <c:pt idx="4">
                  <c:v>44133</c:v>
                </c:pt>
                <c:pt idx="5">
                  <c:v>44145</c:v>
                </c:pt>
                <c:pt idx="6">
                  <c:v>44155</c:v>
                </c:pt>
                <c:pt idx="7">
                  <c:v>44195</c:v>
                </c:pt>
                <c:pt idx="8">
                  <c:v>44286</c:v>
                </c:pt>
                <c:pt idx="9">
                  <c:v>44316</c:v>
                </c:pt>
                <c:pt idx="10">
                  <c:v>44329</c:v>
                </c:pt>
                <c:pt idx="11">
                  <c:v>44364</c:v>
                </c:pt>
                <c:pt idx="12">
                  <c:v>44418</c:v>
                </c:pt>
                <c:pt idx="13">
                  <c:v>44431</c:v>
                </c:pt>
                <c:pt idx="14">
                  <c:v>44433</c:v>
                </c:pt>
                <c:pt idx="15">
                  <c:v>44434</c:v>
                </c:pt>
                <c:pt idx="16">
                  <c:v>44442</c:v>
                </c:pt>
                <c:pt idx="17">
                  <c:v>44448</c:v>
                </c:pt>
                <c:pt idx="18">
                  <c:v>44475</c:v>
                </c:pt>
                <c:pt idx="19">
                  <c:v>44477</c:v>
                </c:pt>
                <c:pt idx="20">
                  <c:v>44510</c:v>
                </c:pt>
                <c:pt idx="21">
                  <c:v>44582</c:v>
                </c:pt>
                <c:pt idx="22">
                  <c:v>44610</c:v>
                </c:pt>
                <c:pt idx="23">
                  <c:v>44704</c:v>
                </c:pt>
                <c:pt idx="24">
                  <c:v>44756</c:v>
                </c:pt>
                <c:pt idx="25">
                  <c:v>44817</c:v>
                </c:pt>
                <c:pt idx="26">
                  <c:v>44827</c:v>
                </c:pt>
                <c:pt idx="27">
                  <c:v>44845</c:v>
                </c:pt>
                <c:pt idx="28">
                  <c:v>44883</c:v>
                </c:pt>
                <c:pt idx="29">
                  <c:v>44902</c:v>
                </c:pt>
                <c:pt idx="30">
                  <c:v>44916</c:v>
                </c:pt>
                <c:pt idx="31">
                  <c:v>44981</c:v>
                </c:pt>
                <c:pt idx="32">
                  <c:v>45006</c:v>
                </c:pt>
                <c:pt idx="33">
                  <c:v>45014</c:v>
                </c:pt>
                <c:pt idx="34">
                  <c:v>45093</c:v>
                </c:pt>
                <c:pt idx="35">
                  <c:v>45134</c:v>
                </c:pt>
                <c:pt idx="36">
                  <c:v>45146</c:v>
                </c:pt>
                <c:pt idx="37">
                  <c:v>45160</c:v>
                </c:pt>
                <c:pt idx="38">
                  <c:v>45181</c:v>
                </c:pt>
                <c:pt idx="39">
                  <c:v>45195</c:v>
                </c:pt>
                <c:pt idx="40">
                  <c:v>45197</c:v>
                </c:pt>
                <c:pt idx="41">
                  <c:v>45201</c:v>
                </c:pt>
                <c:pt idx="42">
                  <c:v>45212</c:v>
                </c:pt>
                <c:pt idx="43">
                  <c:v>45237</c:v>
                </c:pt>
                <c:pt idx="44">
                  <c:v>45240</c:v>
                </c:pt>
                <c:pt idx="45">
                  <c:v>45258</c:v>
                </c:pt>
                <c:pt idx="46">
                  <c:v>45264</c:v>
                </c:pt>
                <c:pt idx="47">
                  <c:v>45266</c:v>
                </c:pt>
                <c:pt idx="48">
                  <c:v>45278</c:v>
                </c:pt>
                <c:pt idx="49">
                  <c:v>45282</c:v>
                </c:pt>
                <c:pt idx="50">
                  <c:v>45286</c:v>
                </c:pt>
                <c:pt idx="51">
                  <c:v>45287</c:v>
                </c:pt>
                <c:pt idx="52">
                  <c:v>45288</c:v>
                </c:pt>
                <c:pt idx="53">
                  <c:v>45289</c:v>
                </c:pt>
                <c:pt idx="54">
                  <c:v>45296</c:v>
                </c:pt>
                <c:pt idx="55">
                  <c:v>45299</c:v>
                </c:pt>
                <c:pt idx="56">
                  <c:v>45309</c:v>
                </c:pt>
                <c:pt idx="57">
                  <c:v>45316</c:v>
                </c:pt>
                <c:pt idx="58">
                  <c:v>45322</c:v>
                </c:pt>
                <c:pt idx="59">
                  <c:v>45323</c:v>
                </c:pt>
                <c:pt idx="60">
                  <c:v>45327</c:v>
                </c:pt>
                <c:pt idx="61">
                  <c:v>45330</c:v>
                </c:pt>
                <c:pt idx="62">
                  <c:v>45334</c:v>
                </c:pt>
                <c:pt idx="63">
                  <c:v>45335</c:v>
                </c:pt>
                <c:pt idx="64">
                  <c:v>45336</c:v>
                </c:pt>
                <c:pt idx="65">
                  <c:v>45337</c:v>
                </c:pt>
                <c:pt idx="66">
                  <c:v>45338</c:v>
                </c:pt>
                <c:pt idx="67">
                  <c:v>45342</c:v>
                </c:pt>
                <c:pt idx="68">
                  <c:v>45344</c:v>
                </c:pt>
                <c:pt idx="69">
                  <c:v>45357</c:v>
                </c:pt>
                <c:pt idx="70">
                  <c:v>45372</c:v>
                </c:pt>
                <c:pt idx="71">
                  <c:v>45373</c:v>
                </c:pt>
                <c:pt idx="72">
                  <c:v>45399</c:v>
                </c:pt>
                <c:pt idx="73">
                  <c:v>45421</c:v>
                </c:pt>
                <c:pt idx="74">
                  <c:v>45428</c:v>
                </c:pt>
                <c:pt idx="75">
                  <c:v>45432</c:v>
                </c:pt>
                <c:pt idx="76">
                  <c:v>45435</c:v>
                </c:pt>
                <c:pt idx="77">
                  <c:v>45443</c:v>
                </c:pt>
                <c:pt idx="78">
                  <c:v>45454</c:v>
                </c:pt>
                <c:pt idx="79">
                  <c:v>45471</c:v>
                </c:pt>
                <c:pt idx="80">
                  <c:v>45476</c:v>
                </c:pt>
                <c:pt idx="81">
                  <c:v>45492</c:v>
                </c:pt>
                <c:pt idx="82">
                  <c:v>45516</c:v>
                </c:pt>
                <c:pt idx="83">
                  <c:v>45524</c:v>
                </c:pt>
                <c:pt idx="84">
                  <c:v>45533</c:v>
                </c:pt>
                <c:pt idx="85">
                  <c:v>45540</c:v>
                </c:pt>
                <c:pt idx="86">
                  <c:v>45541</c:v>
                </c:pt>
                <c:pt idx="87">
                  <c:v>45547</c:v>
                </c:pt>
                <c:pt idx="88">
                  <c:v>45548</c:v>
                </c:pt>
                <c:pt idx="89">
                  <c:v>45554</c:v>
                </c:pt>
                <c:pt idx="90">
                  <c:v>45555</c:v>
                </c:pt>
                <c:pt idx="91">
                  <c:v>45558</c:v>
                </c:pt>
                <c:pt idx="92">
                  <c:v>45559</c:v>
                </c:pt>
                <c:pt idx="93">
                  <c:v>45560</c:v>
                </c:pt>
                <c:pt idx="94">
                  <c:v>45573</c:v>
                </c:pt>
                <c:pt idx="95">
                  <c:v>45576</c:v>
                </c:pt>
                <c:pt idx="96">
                  <c:v>45586</c:v>
                </c:pt>
                <c:pt idx="97">
                  <c:v>45587</c:v>
                </c:pt>
                <c:pt idx="98">
                  <c:v>45590</c:v>
                </c:pt>
                <c:pt idx="99">
                  <c:v>45594</c:v>
                </c:pt>
                <c:pt idx="100">
                  <c:v>45595</c:v>
                </c:pt>
                <c:pt idx="101">
                  <c:v>45596</c:v>
                </c:pt>
                <c:pt idx="102">
                  <c:v>45597</c:v>
                </c:pt>
                <c:pt idx="103">
                  <c:v>45601</c:v>
                </c:pt>
                <c:pt idx="104">
                  <c:v>45603</c:v>
                </c:pt>
                <c:pt idx="105">
                  <c:v>45608</c:v>
                </c:pt>
                <c:pt idx="106">
                  <c:v>45609</c:v>
                </c:pt>
                <c:pt idx="107">
                  <c:v>45616</c:v>
                </c:pt>
                <c:pt idx="108">
                  <c:v>45618</c:v>
                </c:pt>
                <c:pt idx="109">
                  <c:v>45622</c:v>
                </c:pt>
                <c:pt idx="110">
                  <c:v>45629</c:v>
                </c:pt>
                <c:pt idx="111">
                  <c:v>45630</c:v>
                </c:pt>
                <c:pt idx="112">
                  <c:v>45631</c:v>
                </c:pt>
                <c:pt idx="113">
                  <c:v>45632</c:v>
                </c:pt>
                <c:pt idx="114">
                  <c:v>45635</c:v>
                </c:pt>
                <c:pt idx="115">
                  <c:v>45636</c:v>
                </c:pt>
                <c:pt idx="116">
                  <c:v>45637</c:v>
                </c:pt>
                <c:pt idx="117">
                  <c:v>45638</c:v>
                </c:pt>
                <c:pt idx="118">
                  <c:v>45639</c:v>
                </c:pt>
                <c:pt idx="119">
                  <c:v>45642</c:v>
                </c:pt>
                <c:pt idx="120">
                  <c:v>45643</c:v>
                </c:pt>
                <c:pt idx="121">
                  <c:v>45644</c:v>
                </c:pt>
                <c:pt idx="122">
                  <c:v>45645</c:v>
                </c:pt>
                <c:pt idx="123">
                  <c:v>45646</c:v>
                </c:pt>
                <c:pt idx="124">
                  <c:v>45649</c:v>
                </c:pt>
                <c:pt idx="125">
                  <c:v>45650</c:v>
                </c:pt>
                <c:pt idx="126">
                  <c:v>45652</c:v>
                </c:pt>
                <c:pt idx="127">
                  <c:v>45656</c:v>
                </c:pt>
                <c:pt idx="128">
                  <c:v>45657</c:v>
                </c:pt>
                <c:pt idx="129">
                  <c:v>45659</c:v>
                </c:pt>
                <c:pt idx="130">
                  <c:v>45660</c:v>
                </c:pt>
                <c:pt idx="131">
                  <c:v>45663</c:v>
                </c:pt>
                <c:pt idx="132">
                  <c:v>45665</c:v>
                </c:pt>
                <c:pt idx="133">
                  <c:v>45671</c:v>
                </c:pt>
                <c:pt idx="134">
                  <c:v>45674</c:v>
                </c:pt>
                <c:pt idx="135">
                  <c:v>45677</c:v>
                </c:pt>
                <c:pt idx="136">
                  <c:v>45679</c:v>
                </c:pt>
                <c:pt idx="137">
                  <c:v>45681</c:v>
                </c:pt>
                <c:pt idx="138">
                  <c:v>45684</c:v>
                </c:pt>
                <c:pt idx="139">
                  <c:v>45685</c:v>
                </c:pt>
                <c:pt idx="140">
                  <c:v>45686</c:v>
                </c:pt>
                <c:pt idx="141">
                  <c:v>45687</c:v>
                </c:pt>
                <c:pt idx="142">
                  <c:v>45688</c:v>
                </c:pt>
                <c:pt idx="143">
                  <c:v>45691</c:v>
                </c:pt>
                <c:pt idx="144">
                  <c:v>45692</c:v>
                </c:pt>
                <c:pt idx="145">
                  <c:v>45693</c:v>
                </c:pt>
                <c:pt idx="146">
                  <c:v>45694</c:v>
                </c:pt>
                <c:pt idx="147">
                  <c:v>45695</c:v>
                </c:pt>
                <c:pt idx="148">
                  <c:v>45698</c:v>
                </c:pt>
                <c:pt idx="149">
                  <c:v>45699</c:v>
                </c:pt>
                <c:pt idx="150">
                  <c:v>45707</c:v>
                </c:pt>
                <c:pt idx="151">
                  <c:v>45709</c:v>
                </c:pt>
                <c:pt idx="152">
                  <c:v>45712</c:v>
                </c:pt>
                <c:pt idx="153">
                  <c:v>45719</c:v>
                </c:pt>
                <c:pt idx="154">
                  <c:v>45729</c:v>
                </c:pt>
                <c:pt idx="155">
                  <c:v>45736</c:v>
                </c:pt>
                <c:pt idx="156">
                  <c:v>45755</c:v>
                </c:pt>
                <c:pt idx="157">
                  <c:v>45770</c:v>
                </c:pt>
                <c:pt idx="158">
                  <c:v>45777</c:v>
                </c:pt>
                <c:pt idx="159">
                  <c:v>45785</c:v>
                </c:pt>
                <c:pt idx="160">
                  <c:v>45792</c:v>
                </c:pt>
                <c:pt idx="161">
                  <c:v>45797</c:v>
                </c:pt>
                <c:pt idx="162">
                  <c:v>45810</c:v>
                </c:pt>
                <c:pt idx="163">
                  <c:v>45811</c:v>
                </c:pt>
                <c:pt idx="164">
                  <c:v>45817</c:v>
                </c:pt>
                <c:pt idx="165">
                  <c:v>45820</c:v>
                </c:pt>
                <c:pt idx="166">
                  <c:v>45825</c:v>
                </c:pt>
                <c:pt idx="167">
                  <c:v>45833</c:v>
                </c:pt>
                <c:pt idx="168">
                  <c:v>45834</c:v>
                </c:pt>
                <c:pt idx="169">
                  <c:v>45847</c:v>
                </c:pt>
                <c:pt idx="170">
                  <c:v>45854</c:v>
                </c:pt>
                <c:pt idx="171">
                  <c:v>45855</c:v>
                </c:pt>
                <c:pt idx="172">
                  <c:v>45859</c:v>
                </c:pt>
                <c:pt idx="173">
                  <c:v>45860</c:v>
                </c:pt>
                <c:pt idx="174">
                  <c:v>45861</c:v>
                </c:pt>
                <c:pt idx="175">
                  <c:v>45863</c:v>
                </c:pt>
                <c:pt idx="176">
                  <c:v>45868</c:v>
                </c:pt>
                <c:pt idx="177">
                  <c:v>45869</c:v>
                </c:pt>
                <c:pt idx="178">
                  <c:v>45875</c:v>
                </c:pt>
                <c:pt idx="179">
                  <c:v>45876</c:v>
                </c:pt>
                <c:pt idx="180">
                  <c:v>45881</c:v>
                </c:pt>
                <c:pt idx="181">
                  <c:v>45887</c:v>
                </c:pt>
                <c:pt idx="182">
                  <c:v>45888</c:v>
                </c:pt>
                <c:pt idx="183">
                  <c:v>45896</c:v>
                </c:pt>
                <c:pt idx="184">
                  <c:v>45897</c:v>
                </c:pt>
                <c:pt idx="185">
                  <c:v>45901</c:v>
                </c:pt>
                <c:pt idx="186">
                  <c:v>45904</c:v>
                </c:pt>
                <c:pt idx="187">
                  <c:v>45908</c:v>
                </c:pt>
                <c:pt idx="188">
                  <c:v>45909</c:v>
                </c:pt>
                <c:pt idx="189">
                  <c:v>45911</c:v>
                </c:pt>
                <c:pt idx="190">
                  <c:v>45912</c:v>
                </c:pt>
                <c:pt idx="191">
                  <c:v>45917</c:v>
                </c:pt>
                <c:pt idx="192">
                  <c:v>45918</c:v>
                </c:pt>
                <c:pt idx="193">
                  <c:v>45919</c:v>
                </c:pt>
                <c:pt idx="194">
                  <c:v>45922</c:v>
                </c:pt>
                <c:pt idx="195">
                  <c:v>45924</c:v>
                </c:pt>
                <c:pt idx="196">
                  <c:v>45925</c:v>
                </c:pt>
                <c:pt idx="197">
                  <c:v>45926</c:v>
                </c:pt>
                <c:pt idx="198">
                  <c:v>45929</c:v>
                </c:pt>
                <c:pt idx="199">
                  <c:v>45931</c:v>
                </c:pt>
                <c:pt idx="200">
                  <c:v>45933</c:v>
                </c:pt>
                <c:pt idx="201">
                  <c:v>45937</c:v>
                </c:pt>
                <c:pt idx="202">
                  <c:v>45939</c:v>
                </c:pt>
                <c:pt idx="203">
                  <c:v>45940</c:v>
                </c:pt>
                <c:pt idx="204">
                  <c:v>45943</c:v>
                </c:pt>
              </c:numCache>
            </c:numRef>
          </c:cat>
          <c:val>
            <c:numRef>
              <c:f>COMBINED!$C$10:$C$214</c:f>
              <c:numCache>
                <c:formatCode>_-[$$-409]* #,##0.00_ ;_-[$$-409]* \-#,##0.00\ ;_-[$$-409]* "-"??_ ;_-@_ </c:formatCode>
                <c:ptCount val="205"/>
                <c:pt idx="0">
                  <c:v>1.9912185026708058</c:v>
                </c:pt>
                <c:pt idx="1">
                  <c:v>1.5325958947940137</c:v>
                </c:pt>
                <c:pt idx="2">
                  <c:v>1.5539773966924115</c:v>
                </c:pt>
                <c:pt idx="3">
                  <c:v>1.5653107266023316</c:v>
                </c:pt>
                <c:pt idx="4">
                  <c:v>1.9113149847094799</c:v>
                </c:pt>
                <c:pt idx="5">
                  <c:v>1.8586737309042829</c:v>
                </c:pt>
                <c:pt idx="6">
                  <c:v>1.8496272143088686</c:v>
                </c:pt>
                <c:pt idx="7">
                  <c:v>1.8315969353795605</c:v>
                </c:pt>
                <c:pt idx="8">
                  <c:v>1.7541480175414801</c:v>
                </c:pt>
                <c:pt idx="9">
                  <c:v>1.7014493662101111</c:v>
                </c:pt>
                <c:pt idx="10">
                  <c:v>1.6931254650525538</c:v>
                </c:pt>
                <c:pt idx="11">
                  <c:v>1.6806945691451014</c:v>
                </c:pt>
                <c:pt idx="12">
                  <c:v>1.9662834138819607</c:v>
                </c:pt>
                <c:pt idx="13">
                  <c:v>2.249585602652143</c:v>
                </c:pt>
                <c:pt idx="14">
                  <c:v>2.2917797479042279</c:v>
                </c:pt>
                <c:pt idx="15">
                  <c:v>2.304575179258217</c:v>
                </c:pt>
                <c:pt idx="16">
                  <c:v>2.3566266555007602</c:v>
                </c:pt>
                <c:pt idx="17">
                  <c:v>2.3401541618144508</c:v>
                </c:pt>
                <c:pt idx="18">
                  <c:v>2.2240961315484347</c:v>
                </c:pt>
                <c:pt idx="19">
                  <c:v>2.2143577604552314</c:v>
                </c:pt>
                <c:pt idx="20">
                  <c:v>2.1722345189684455</c:v>
                </c:pt>
                <c:pt idx="21">
                  <c:v>2.1721848244465161</c:v>
                </c:pt>
                <c:pt idx="22">
                  <c:v>2.1696658097686377</c:v>
                </c:pt>
                <c:pt idx="23">
                  <c:v>2.211624128714428</c:v>
                </c:pt>
                <c:pt idx="24">
                  <c:v>2.3076923076923079</c:v>
                </c:pt>
                <c:pt idx="25">
                  <c:v>2.4375998819066931</c:v>
                </c:pt>
                <c:pt idx="26">
                  <c:v>2.4074543610547665</c:v>
                </c:pt>
                <c:pt idx="27">
                  <c:v>2.3941149402101627</c:v>
                </c:pt>
                <c:pt idx="28">
                  <c:v>2.2793014463181898</c:v>
                </c:pt>
                <c:pt idx="29">
                  <c:v>2.1981329181690326</c:v>
                </c:pt>
                <c:pt idx="30">
                  <c:v>2.1266231039290449</c:v>
                </c:pt>
                <c:pt idx="31">
                  <c:v>1.9216660510723989</c:v>
                </c:pt>
                <c:pt idx="32">
                  <c:v>1.8244616204946893</c:v>
                </c:pt>
                <c:pt idx="33">
                  <c:v>1.7791727174778655</c:v>
                </c:pt>
                <c:pt idx="34">
                  <c:v>1.9617971260033678</c:v>
                </c:pt>
                <c:pt idx="35">
                  <c:v>2.0661404300923176</c:v>
                </c:pt>
                <c:pt idx="36">
                  <c:v>2.1696568326109751</c:v>
                </c:pt>
                <c:pt idx="37">
                  <c:v>1.9475624701942946</c:v>
                </c:pt>
                <c:pt idx="38">
                  <c:v>1.8025543305442309</c:v>
                </c:pt>
                <c:pt idx="39">
                  <c:v>1.9957044836827398</c:v>
                </c:pt>
                <c:pt idx="40">
                  <c:v>2.0059893109426716</c:v>
                </c:pt>
                <c:pt idx="41">
                  <c:v>1.9897574864625427</c:v>
                </c:pt>
                <c:pt idx="42">
                  <c:v>1.9597138817732611</c:v>
                </c:pt>
                <c:pt idx="43">
                  <c:v>1.8637674728200577</c:v>
                </c:pt>
                <c:pt idx="44">
                  <c:v>1.8407811924755877</c:v>
                </c:pt>
                <c:pt idx="45">
                  <c:v>1.7719425553099213</c:v>
                </c:pt>
                <c:pt idx="46">
                  <c:v>1.7555592710249122</c:v>
                </c:pt>
                <c:pt idx="47">
                  <c:v>1.7467830079603397</c:v>
                </c:pt>
                <c:pt idx="48">
                  <c:v>1.6823957315216869</c:v>
                </c:pt>
                <c:pt idx="49">
                  <c:v>1.6519758811521352</c:v>
                </c:pt>
                <c:pt idx="50">
                  <c:v>1.6479635878521541</c:v>
                </c:pt>
                <c:pt idx="51">
                  <c:v>1.6423507513754687</c:v>
                </c:pt>
                <c:pt idx="52">
                  <c:v>1.6363232595559329</c:v>
                </c:pt>
                <c:pt idx="53">
                  <c:v>1.6320059684789705</c:v>
                </c:pt>
                <c:pt idx="54">
                  <c:v>1.6239289801726005</c:v>
                </c:pt>
                <c:pt idx="55">
                  <c:v>1.6191272903904794</c:v>
                </c:pt>
                <c:pt idx="56">
                  <c:v>1.5928700104295059</c:v>
                </c:pt>
                <c:pt idx="57">
                  <c:v>1.5667023526646995</c:v>
                </c:pt>
                <c:pt idx="58">
                  <c:v>1.5471607757906176</c:v>
                </c:pt>
                <c:pt idx="59">
                  <c:v>1.5447253147377829</c:v>
                </c:pt>
                <c:pt idx="60">
                  <c:v>1.5417087271726164</c:v>
                </c:pt>
                <c:pt idx="61">
                  <c:v>1.5562126231075342</c:v>
                </c:pt>
                <c:pt idx="62">
                  <c:v>1.5568009963526377</c:v>
                </c:pt>
                <c:pt idx="63">
                  <c:v>1.5608914920264461</c:v>
                </c:pt>
                <c:pt idx="64">
                  <c:v>1.5667783307096015</c:v>
                </c:pt>
                <c:pt idx="65">
                  <c:v>1.5874035746816688</c:v>
                </c:pt>
                <c:pt idx="66">
                  <c:v>1.6496983408748116</c:v>
                </c:pt>
                <c:pt idx="67">
                  <c:v>1.8542391438712982</c:v>
                </c:pt>
                <c:pt idx="68">
                  <c:v>2.0483408439164279</c:v>
                </c:pt>
                <c:pt idx="69">
                  <c:v>1.9590434865972248</c:v>
                </c:pt>
                <c:pt idx="70">
                  <c:v>1.7958877990439763</c:v>
                </c:pt>
                <c:pt idx="71">
                  <c:v>1.7796963156499679</c:v>
                </c:pt>
                <c:pt idx="72">
                  <c:v>1.8836966903532379</c:v>
                </c:pt>
                <c:pt idx="73">
                  <c:v>1.7387520477416334</c:v>
                </c:pt>
                <c:pt idx="74">
                  <c:v>1.8765687404296967</c:v>
                </c:pt>
                <c:pt idx="75">
                  <c:v>1.8616773713115518</c:v>
                </c:pt>
                <c:pt idx="76">
                  <c:v>1.8198845131619357</c:v>
                </c:pt>
                <c:pt idx="77">
                  <c:v>1.8305379493398621</c:v>
                </c:pt>
                <c:pt idx="78">
                  <c:v>1.8118540551558571</c:v>
                </c:pt>
                <c:pt idx="79">
                  <c:v>2.1846162559722959</c:v>
                </c:pt>
                <c:pt idx="80">
                  <c:v>2.2263359046138751</c:v>
                </c:pt>
                <c:pt idx="81">
                  <c:v>2.4933478259175716</c:v>
                </c:pt>
                <c:pt idx="82">
                  <c:v>2.4427294448133985</c:v>
                </c:pt>
                <c:pt idx="83">
                  <c:v>2.0906489916490187</c:v>
                </c:pt>
                <c:pt idx="84">
                  <c:v>2.0715927095281756</c:v>
                </c:pt>
                <c:pt idx="85">
                  <c:v>2.4196048482832144</c:v>
                </c:pt>
                <c:pt idx="86">
                  <c:v>2.428057553956835</c:v>
                </c:pt>
                <c:pt idx="87">
                  <c:v>2.4277535596808524</c:v>
                </c:pt>
                <c:pt idx="88">
                  <c:v>2.4265567466923517</c:v>
                </c:pt>
                <c:pt idx="89">
                  <c:v>2.4455400137583125</c:v>
                </c:pt>
                <c:pt idx="90">
                  <c:v>2.4289331141890842</c:v>
                </c:pt>
                <c:pt idx="91">
                  <c:v>2.41391537904394</c:v>
                </c:pt>
                <c:pt idx="92">
                  <c:v>2.4082012065468148</c:v>
                </c:pt>
                <c:pt idx="93">
                  <c:v>2.4092757114892334</c:v>
                </c:pt>
                <c:pt idx="94">
                  <c:v>2.4455581139855824</c:v>
                </c:pt>
                <c:pt idx="95">
                  <c:v>2.4563525054795554</c:v>
                </c:pt>
                <c:pt idx="96">
                  <c:v>2.428336066768034</c:v>
                </c:pt>
                <c:pt idx="97">
                  <c:v>2.4325072788102422</c:v>
                </c:pt>
                <c:pt idx="98">
                  <c:v>2.4393905276589356</c:v>
                </c:pt>
                <c:pt idx="99">
                  <c:v>2.4338097359878086</c:v>
                </c:pt>
                <c:pt idx="100">
                  <c:v>2.4306789073163437</c:v>
                </c:pt>
                <c:pt idx="101">
                  <c:v>2.4270213353844774</c:v>
                </c:pt>
                <c:pt idx="102">
                  <c:v>2.42215564399529</c:v>
                </c:pt>
                <c:pt idx="103">
                  <c:v>2.4081120031416599</c:v>
                </c:pt>
                <c:pt idx="104">
                  <c:v>2.3901100921479368</c:v>
                </c:pt>
                <c:pt idx="105">
                  <c:v>2.3795839022979459</c:v>
                </c:pt>
                <c:pt idx="106">
                  <c:v>2.3772863093910126</c:v>
                </c:pt>
                <c:pt idx="107">
                  <c:v>2.3381294964028778</c:v>
                </c:pt>
                <c:pt idx="108">
                  <c:v>2.3484440654818464</c:v>
                </c:pt>
                <c:pt idx="109">
                  <c:v>2.4283720845943351</c:v>
                </c:pt>
                <c:pt idx="110">
                  <c:v>2.4025666804660237</c:v>
                </c:pt>
                <c:pt idx="111">
                  <c:v>2.3968877334660839</c:v>
                </c:pt>
                <c:pt idx="112">
                  <c:v>2.3908925385761317</c:v>
                </c:pt>
                <c:pt idx="113">
                  <c:v>2.3446658851113718</c:v>
                </c:pt>
                <c:pt idx="114">
                  <c:v>2.3307901014257881</c:v>
                </c:pt>
                <c:pt idx="115">
                  <c:v>2.3590897542917286</c:v>
                </c:pt>
                <c:pt idx="116">
                  <c:v>2.3512304169635847</c:v>
                </c:pt>
                <c:pt idx="117">
                  <c:v>2.3446235977347332</c:v>
                </c:pt>
                <c:pt idx="118">
                  <c:v>2.3419710027959528</c:v>
                </c:pt>
                <c:pt idx="119">
                  <c:v>2.3373223635003741</c:v>
                </c:pt>
                <c:pt idx="120">
                  <c:v>2.3322401705046967</c:v>
                </c:pt>
                <c:pt idx="121">
                  <c:v>2.3314370978271008</c:v>
                </c:pt>
                <c:pt idx="122">
                  <c:v>2.3431951809487419</c:v>
                </c:pt>
                <c:pt idx="123">
                  <c:v>2.3423592242106248</c:v>
                </c:pt>
                <c:pt idx="124">
                  <c:v>2.3412371096887594</c:v>
                </c:pt>
                <c:pt idx="125">
                  <c:v>2.3390129365407799</c:v>
                </c:pt>
                <c:pt idx="126">
                  <c:v>2.336885399140026</c:v>
                </c:pt>
                <c:pt idx="127">
                  <c:v>2.3320895522388061</c:v>
                </c:pt>
                <c:pt idx="128">
                  <c:v>2.3293316609926538</c:v>
                </c:pt>
                <c:pt idx="129">
                  <c:v>2.3262638770587434</c:v>
                </c:pt>
                <c:pt idx="130">
                  <c:v>2.322921878350368</c:v>
                </c:pt>
                <c:pt idx="131">
                  <c:v>2.3188447158880106</c:v>
                </c:pt>
                <c:pt idx="132">
                  <c:v>2.3063139780367945</c:v>
                </c:pt>
                <c:pt idx="133">
                  <c:v>2.3398801981338555</c:v>
                </c:pt>
                <c:pt idx="134">
                  <c:v>2.3318552958227503</c:v>
                </c:pt>
                <c:pt idx="135">
                  <c:v>2.3301499899624307</c:v>
                </c:pt>
                <c:pt idx="136">
                  <c:v>2.3205003712800596</c:v>
                </c:pt>
                <c:pt idx="137">
                  <c:v>2.3303922587954382</c:v>
                </c:pt>
                <c:pt idx="138">
                  <c:v>2.3293650509235038</c:v>
                </c:pt>
                <c:pt idx="139">
                  <c:v>2.3238187850360372</c:v>
                </c:pt>
                <c:pt idx="140">
                  <c:v>2.3201359242707635</c:v>
                </c:pt>
                <c:pt idx="141">
                  <c:v>2.3180839075048856</c:v>
                </c:pt>
                <c:pt idx="142">
                  <c:v>2.3163078765158454</c:v>
                </c:pt>
                <c:pt idx="143">
                  <c:v>2.3126487655792474</c:v>
                </c:pt>
                <c:pt idx="144">
                  <c:v>2.3071080223470033</c:v>
                </c:pt>
                <c:pt idx="145">
                  <c:v>2.3129779413072953</c:v>
                </c:pt>
                <c:pt idx="146">
                  <c:v>2.3089683884466328</c:v>
                </c:pt>
                <c:pt idx="147">
                  <c:v>2.3112836869597375</c:v>
                </c:pt>
                <c:pt idx="148">
                  <c:v>2.3128133417306249</c:v>
                </c:pt>
                <c:pt idx="149">
                  <c:v>2.3119249086789662</c:v>
                </c:pt>
                <c:pt idx="150">
                  <c:v>2.3027352952638047</c:v>
                </c:pt>
                <c:pt idx="151">
                  <c:v>2.2955543940442724</c:v>
                </c:pt>
                <c:pt idx="152">
                  <c:v>2.2950275579847541</c:v>
                </c:pt>
                <c:pt idx="153">
                  <c:v>2.2704964702512567</c:v>
                </c:pt>
                <c:pt idx="154">
                  <c:v>2.2706551014633498</c:v>
                </c:pt>
                <c:pt idx="155">
                  <c:v>2.4264104377244431</c:v>
                </c:pt>
                <c:pt idx="156">
                  <c:v>2.4971193944128736</c:v>
                </c:pt>
                <c:pt idx="157">
                  <c:v>2.8023960486215715</c:v>
                </c:pt>
                <c:pt idx="158">
                  <c:v>2.8589909906046409</c:v>
                </c:pt>
                <c:pt idx="159">
                  <c:v>2.9968720148345165</c:v>
                </c:pt>
                <c:pt idx="160">
                  <c:v>3.7416467735779873</c:v>
                </c:pt>
                <c:pt idx="161">
                  <c:v>3.6884444723126917</c:v>
                </c:pt>
                <c:pt idx="162">
                  <c:v>3.773725900463309</c:v>
                </c:pt>
                <c:pt idx="163">
                  <c:v>3.7638816426921071</c:v>
                </c:pt>
                <c:pt idx="164">
                  <c:v>4.0211997651619331</c:v>
                </c:pt>
                <c:pt idx="165">
                  <c:v>4.0421025400572361</c:v>
                </c:pt>
                <c:pt idx="166">
                  <c:v>4.1078727381025741</c:v>
                </c:pt>
                <c:pt idx="167">
                  <c:v>4.3040995482826219</c:v>
                </c:pt>
                <c:pt idx="168">
                  <c:v>4.282310242777311</c:v>
                </c:pt>
                <c:pt idx="169">
                  <c:v>4.1415847917725985</c:v>
                </c:pt>
                <c:pt idx="170">
                  <c:v>4.4060550538760204</c:v>
                </c:pt>
                <c:pt idx="171">
                  <c:v>4.4042298048620951</c:v>
                </c:pt>
                <c:pt idx="172">
                  <c:v>4.382577302588758</c:v>
                </c:pt>
                <c:pt idx="173">
                  <c:v>4.7486455567786914</c:v>
                </c:pt>
                <c:pt idx="174">
                  <c:v>4.7292910792672176</c:v>
                </c:pt>
                <c:pt idx="175">
                  <c:v>4.6983649689907905</c:v>
                </c:pt>
                <c:pt idx="176">
                  <c:v>5.640206865433341</c:v>
                </c:pt>
                <c:pt idx="177">
                  <c:v>5.6498157290869901</c:v>
                </c:pt>
                <c:pt idx="178">
                  <c:v>5.6258546971559138</c:v>
                </c:pt>
                <c:pt idx="179">
                  <c:v>5.6081862262946283</c:v>
                </c:pt>
                <c:pt idx="180">
                  <c:v>5.8126768022527351</c:v>
                </c:pt>
                <c:pt idx="181">
                  <c:v>5.7935687095791293</c:v>
                </c:pt>
                <c:pt idx="182">
                  <c:v>5.7834917724474444</c:v>
                </c:pt>
                <c:pt idx="183">
                  <c:v>6.4123095845130873</c:v>
                </c:pt>
                <c:pt idx="184">
                  <c:v>6.4186489381599303</c:v>
                </c:pt>
                <c:pt idx="185">
                  <c:v>6.4696181656729665</c:v>
                </c:pt>
                <c:pt idx="186">
                  <c:v>6.4139110604332954</c:v>
                </c:pt>
                <c:pt idx="187">
                  <c:v>6.3804499676807271</c:v>
                </c:pt>
                <c:pt idx="188">
                  <c:v>6.359895248784138</c:v>
                </c:pt>
                <c:pt idx="189">
                  <c:v>6.3593401249423289</c:v>
                </c:pt>
                <c:pt idx="190">
                  <c:v>6.4120832145910516</c:v>
                </c:pt>
                <c:pt idx="191">
                  <c:v>6.5349608710445732</c:v>
                </c:pt>
                <c:pt idx="192">
                  <c:v>6.5717289739437152</c:v>
                </c:pt>
                <c:pt idx="193">
                  <c:v>6.5883108162325845</c:v>
                </c:pt>
                <c:pt idx="194">
                  <c:v>6.5543338569184639</c:v>
                </c:pt>
                <c:pt idx="195">
                  <c:v>6.589585619039581</c:v>
                </c:pt>
                <c:pt idx="196">
                  <c:v>6.6046308137578249</c:v>
                </c:pt>
                <c:pt idx="197">
                  <c:v>6.7148738652912368</c:v>
                </c:pt>
                <c:pt idx="198">
                  <c:v>6.789000821334584</c:v>
                </c:pt>
                <c:pt idx="199">
                  <c:v>6.7634645169639755</c:v>
                </c:pt>
                <c:pt idx="200">
                  <c:v>6.8010847480395604</c:v>
                </c:pt>
                <c:pt idx="201">
                  <c:v>6.8182869348402857</c:v>
                </c:pt>
                <c:pt idx="202">
                  <c:v>7.0020294485944987</c:v>
                </c:pt>
                <c:pt idx="203">
                  <c:v>7.1377951889429321</c:v>
                </c:pt>
                <c:pt idx="204">
                  <c:v>7.1126862496545851</c:v>
                </c:pt>
              </c:numCache>
            </c:numRef>
          </c:val>
          <c:smooth val="0"/>
          <c:extLst>
            <c:ext xmlns:c16="http://schemas.microsoft.com/office/drawing/2014/chart" uri="{C3380CC4-5D6E-409C-BE32-E72D297353CC}">
              <c16:uniqueId val="{00000001-5CEE-4767-8447-E2A8D1161F3B}"/>
            </c:ext>
          </c:extLst>
        </c:ser>
        <c:ser>
          <c:idx val="1"/>
          <c:order val="1"/>
          <c:tx>
            <c:strRef>
              <c:f>COMBINED!$D$9</c:f>
              <c:strCache>
                <c:ptCount val="1"/>
                <c:pt idx="0">
                  <c:v>$ Share Price EURONEXT</c:v>
                </c:pt>
              </c:strCache>
            </c:strRef>
          </c:tx>
          <c:spPr>
            <a:ln w="28575" cap="rnd">
              <a:solidFill>
                <a:schemeClr val="accent2"/>
              </a:solidFill>
              <a:round/>
            </a:ln>
            <a:effectLst/>
          </c:spPr>
          <c:marker>
            <c:symbol val="none"/>
          </c:marker>
          <c:dLbls>
            <c:dLbl>
              <c:idx val="46"/>
              <c:layout>
                <c:manualLayout>
                  <c:x val="-0.1587187066703051"/>
                  <c:y val="3.2467222222222224E-2"/>
                </c:manualLayout>
              </c:layout>
              <c:showLegendKey val="0"/>
              <c:showVal val="0"/>
              <c:showCatName val="0"/>
              <c:showSerName val="1"/>
              <c:showPercent val="0"/>
              <c:showBubbleSize val="0"/>
              <c:extLst>
                <c:ext xmlns:c15="http://schemas.microsoft.com/office/drawing/2012/chart" uri="{CE6537A1-D6FC-4f65-9D91-7224C49458BB}">
                  <c15:layout>
                    <c:manualLayout>
                      <c:w val="0.27725540184704728"/>
                      <c:h val="7.8778736927823279E-2"/>
                    </c:manualLayout>
                  </c15:layout>
                </c:ext>
                <c:ext xmlns:c16="http://schemas.microsoft.com/office/drawing/2014/chart" uri="{C3380CC4-5D6E-409C-BE32-E72D297353CC}">
                  <c16:uniqueId val="{00000002-5CEE-4767-8447-E2A8D1161F3B}"/>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COMBINED!$B$10:$B$214</c:f>
              <c:numCache>
                <mc:AlternateContent xmlns:mc="http://schemas.openxmlformats.org/markup-compatibility/2006">
                  <mc:Choice Requires="c16r2">
                    <c16r2:formatcode2>[$-en-ZM,1]d\ mmm\ yyyy;@</c16r2:formatcode2>
                  </mc:Choice>
                  <mc:Fallback>
                    <c:formatCode>[$]d\ mmm\ yyyy;@</c:formatCode>
                  </mc:Fallback>
                </mc:AlternateContent>
                <c:ptCount val="205"/>
                <c:pt idx="0">
                  <c:v>43844</c:v>
                </c:pt>
                <c:pt idx="1">
                  <c:v>43959</c:v>
                </c:pt>
                <c:pt idx="2">
                  <c:v>43980</c:v>
                </c:pt>
                <c:pt idx="3">
                  <c:v>44112</c:v>
                </c:pt>
                <c:pt idx="4">
                  <c:v>44133</c:v>
                </c:pt>
                <c:pt idx="5">
                  <c:v>44145</c:v>
                </c:pt>
                <c:pt idx="6">
                  <c:v>44155</c:v>
                </c:pt>
                <c:pt idx="7">
                  <c:v>44195</c:v>
                </c:pt>
                <c:pt idx="8">
                  <c:v>44286</c:v>
                </c:pt>
                <c:pt idx="9">
                  <c:v>44316</c:v>
                </c:pt>
                <c:pt idx="10">
                  <c:v>44329</c:v>
                </c:pt>
                <c:pt idx="11">
                  <c:v>44364</c:v>
                </c:pt>
                <c:pt idx="12">
                  <c:v>44418</c:v>
                </c:pt>
                <c:pt idx="13">
                  <c:v>44431</c:v>
                </c:pt>
                <c:pt idx="14">
                  <c:v>44433</c:v>
                </c:pt>
                <c:pt idx="15">
                  <c:v>44434</c:v>
                </c:pt>
                <c:pt idx="16">
                  <c:v>44442</c:v>
                </c:pt>
                <c:pt idx="17">
                  <c:v>44448</c:v>
                </c:pt>
                <c:pt idx="18">
                  <c:v>44475</c:v>
                </c:pt>
                <c:pt idx="19">
                  <c:v>44477</c:v>
                </c:pt>
                <c:pt idx="20">
                  <c:v>44510</c:v>
                </c:pt>
                <c:pt idx="21">
                  <c:v>44582</c:v>
                </c:pt>
                <c:pt idx="22">
                  <c:v>44610</c:v>
                </c:pt>
                <c:pt idx="23">
                  <c:v>44704</c:v>
                </c:pt>
                <c:pt idx="24">
                  <c:v>44756</c:v>
                </c:pt>
                <c:pt idx="25">
                  <c:v>44817</c:v>
                </c:pt>
                <c:pt idx="26">
                  <c:v>44827</c:v>
                </c:pt>
                <c:pt idx="27">
                  <c:v>44845</c:v>
                </c:pt>
                <c:pt idx="28">
                  <c:v>44883</c:v>
                </c:pt>
                <c:pt idx="29">
                  <c:v>44902</c:v>
                </c:pt>
                <c:pt idx="30">
                  <c:v>44916</c:v>
                </c:pt>
                <c:pt idx="31">
                  <c:v>44981</c:v>
                </c:pt>
                <c:pt idx="32">
                  <c:v>45006</c:v>
                </c:pt>
                <c:pt idx="33">
                  <c:v>45014</c:v>
                </c:pt>
                <c:pt idx="34">
                  <c:v>45093</c:v>
                </c:pt>
                <c:pt idx="35">
                  <c:v>45134</c:v>
                </c:pt>
                <c:pt idx="36">
                  <c:v>45146</c:v>
                </c:pt>
                <c:pt idx="37">
                  <c:v>45160</c:v>
                </c:pt>
                <c:pt idx="38">
                  <c:v>45181</c:v>
                </c:pt>
                <c:pt idx="39">
                  <c:v>45195</c:v>
                </c:pt>
                <c:pt idx="40">
                  <c:v>45197</c:v>
                </c:pt>
                <c:pt idx="41">
                  <c:v>45201</c:v>
                </c:pt>
                <c:pt idx="42">
                  <c:v>45212</c:v>
                </c:pt>
                <c:pt idx="43">
                  <c:v>45237</c:v>
                </c:pt>
                <c:pt idx="44">
                  <c:v>45240</c:v>
                </c:pt>
                <c:pt idx="45">
                  <c:v>45258</c:v>
                </c:pt>
                <c:pt idx="46">
                  <c:v>45264</c:v>
                </c:pt>
                <c:pt idx="47">
                  <c:v>45266</c:v>
                </c:pt>
                <c:pt idx="48">
                  <c:v>45278</c:v>
                </c:pt>
                <c:pt idx="49">
                  <c:v>45282</c:v>
                </c:pt>
                <c:pt idx="50">
                  <c:v>45286</c:v>
                </c:pt>
                <c:pt idx="51">
                  <c:v>45287</c:v>
                </c:pt>
                <c:pt idx="52">
                  <c:v>45288</c:v>
                </c:pt>
                <c:pt idx="53">
                  <c:v>45289</c:v>
                </c:pt>
                <c:pt idx="54">
                  <c:v>45296</c:v>
                </c:pt>
                <c:pt idx="55">
                  <c:v>45299</c:v>
                </c:pt>
                <c:pt idx="56">
                  <c:v>45309</c:v>
                </c:pt>
                <c:pt idx="57">
                  <c:v>45316</c:v>
                </c:pt>
                <c:pt idx="58">
                  <c:v>45322</c:v>
                </c:pt>
                <c:pt idx="59">
                  <c:v>45323</c:v>
                </c:pt>
                <c:pt idx="60">
                  <c:v>45327</c:v>
                </c:pt>
                <c:pt idx="61">
                  <c:v>45330</c:v>
                </c:pt>
                <c:pt idx="62">
                  <c:v>45334</c:v>
                </c:pt>
                <c:pt idx="63">
                  <c:v>45335</c:v>
                </c:pt>
                <c:pt idx="64">
                  <c:v>45336</c:v>
                </c:pt>
                <c:pt idx="65">
                  <c:v>45337</c:v>
                </c:pt>
                <c:pt idx="66">
                  <c:v>45338</c:v>
                </c:pt>
                <c:pt idx="67">
                  <c:v>45342</c:v>
                </c:pt>
                <c:pt idx="68">
                  <c:v>45344</c:v>
                </c:pt>
                <c:pt idx="69">
                  <c:v>45357</c:v>
                </c:pt>
                <c:pt idx="70">
                  <c:v>45372</c:v>
                </c:pt>
                <c:pt idx="71">
                  <c:v>45373</c:v>
                </c:pt>
                <c:pt idx="72">
                  <c:v>45399</c:v>
                </c:pt>
                <c:pt idx="73">
                  <c:v>45421</c:v>
                </c:pt>
                <c:pt idx="74">
                  <c:v>45428</c:v>
                </c:pt>
                <c:pt idx="75">
                  <c:v>45432</c:v>
                </c:pt>
                <c:pt idx="76">
                  <c:v>45435</c:v>
                </c:pt>
                <c:pt idx="77">
                  <c:v>45443</c:v>
                </c:pt>
                <c:pt idx="78">
                  <c:v>45454</c:v>
                </c:pt>
                <c:pt idx="79">
                  <c:v>45471</c:v>
                </c:pt>
                <c:pt idx="80">
                  <c:v>45476</c:v>
                </c:pt>
                <c:pt idx="81">
                  <c:v>45492</c:v>
                </c:pt>
                <c:pt idx="82">
                  <c:v>45516</c:v>
                </c:pt>
                <c:pt idx="83">
                  <c:v>45524</c:v>
                </c:pt>
                <c:pt idx="84">
                  <c:v>45533</c:v>
                </c:pt>
                <c:pt idx="85">
                  <c:v>45540</c:v>
                </c:pt>
                <c:pt idx="86">
                  <c:v>45541</c:v>
                </c:pt>
                <c:pt idx="87">
                  <c:v>45547</c:v>
                </c:pt>
                <c:pt idx="88">
                  <c:v>45548</c:v>
                </c:pt>
                <c:pt idx="89">
                  <c:v>45554</c:v>
                </c:pt>
                <c:pt idx="90">
                  <c:v>45555</c:v>
                </c:pt>
                <c:pt idx="91">
                  <c:v>45558</c:v>
                </c:pt>
                <c:pt idx="92">
                  <c:v>45559</c:v>
                </c:pt>
                <c:pt idx="93">
                  <c:v>45560</c:v>
                </c:pt>
                <c:pt idx="94">
                  <c:v>45573</c:v>
                </c:pt>
                <c:pt idx="95">
                  <c:v>45576</c:v>
                </c:pt>
                <c:pt idx="96">
                  <c:v>45586</c:v>
                </c:pt>
                <c:pt idx="97">
                  <c:v>45587</c:v>
                </c:pt>
                <c:pt idx="98">
                  <c:v>45590</c:v>
                </c:pt>
                <c:pt idx="99">
                  <c:v>45594</c:v>
                </c:pt>
                <c:pt idx="100">
                  <c:v>45595</c:v>
                </c:pt>
                <c:pt idx="101">
                  <c:v>45596</c:v>
                </c:pt>
                <c:pt idx="102">
                  <c:v>45597</c:v>
                </c:pt>
                <c:pt idx="103">
                  <c:v>45601</c:v>
                </c:pt>
                <c:pt idx="104">
                  <c:v>45603</c:v>
                </c:pt>
                <c:pt idx="105">
                  <c:v>45608</c:v>
                </c:pt>
                <c:pt idx="106">
                  <c:v>45609</c:v>
                </c:pt>
                <c:pt idx="107">
                  <c:v>45616</c:v>
                </c:pt>
                <c:pt idx="108">
                  <c:v>45618</c:v>
                </c:pt>
                <c:pt idx="109">
                  <c:v>45622</c:v>
                </c:pt>
                <c:pt idx="110">
                  <c:v>45629</c:v>
                </c:pt>
                <c:pt idx="111">
                  <c:v>45630</c:v>
                </c:pt>
                <c:pt idx="112">
                  <c:v>45631</c:v>
                </c:pt>
                <c:pt idx="113">
                  <c:v>45632</c:v>
                </c:pt>
                <c:pt idx="114">
                  <c:v>45635</c:v>
                </c:pt>
                <c:pt idx="115">
                  <c:v>45636</c:v>
                </c:pt>
                <c:pt idx="116">
                  <c:v>45637</c:v>
                </c:pt>
                <c:pt idx="117">
                  <c:v>45638</c:v>
                </c:pt>
                <c:pt idx="118">
                  <c:v>45639</c:v>
                </c:pt>
                <c:pt idx="119">
                  <c:v>45642</c:v>
                </c:pt>
                <c:pt idx="120">
                  <c:v>45643</c:v>
                </c:pt>
                <c:pt idx="121">
                  <c:v>45644</c:v>
                </c:pt>
                <c:pt idx="122">
                  <c:v>45645</c:v>
                </c:pt>
                <c:pt idx="123">
                  <c:v>45646</c:v>
                </c:pt>
                <c:pt idx="124">
                  <c:v>45649</c:v>
                </c:pt>
                <c:pt idx="125">
                  <c:v>45650</c:v>
                </c:pt>
                <c:pt idx="126">
                  <c:v>45652</c:v>
                </c:pt>
                <c:pt idx="127">
                  <c:v>45656</c:v>
                </c:pt>
                <c:pt idx="128">
                  <c:v>45657</c:v>
                </c:pt>
                <c:pt idx="129">
                  <c:v>45659</c:v>
                </c:pt>
                <c:pt idx="130">
                  <c:v>45660</c:v>
                </c:pt>
                <c:pt idx="131">
                  <c:v>45663</c:v>
                </c:pt>
                <c:pt idx="132">
                  <c:v>45665</c:v>
                </c:pt>
                <c:pt idx="133">
                  <c:v>45671</c:v>
                </c:pt>
                <c:pt idx="134">
                  <c:v>45674</c:v>
                </c:pt>
                <c:pt idx="135">
                  <c:v>45677</c:v>
                </c:pt>
                <c:pt idx="136">
                  <c:v>45679</c:v>
                </c:pt>
                <c:pt idx="137">
                  <c:v>45681</c:v>
                </c:pt>
                <c:pt idx="138">
                  <c:v>45684</c:v>
                </c:pt>
                <c:pt idx="139">
                  <c:v>45685</c:v>
                </c:pt>
                <c:pt idx="140">
                  <c:v>45686</c:v>
                </c:pt>
                <c:pt idx="141">
                  <c:v>45687</c:v>
                </c:pt>
                <c:pt idx="142">
                  <c:v>45688</c:v>
                </c:pt>
                <c:pt idx="143">
                  <c:v>45691</c:v>
                </c:pt>
                <c:pt idx="144">
                  <c:v>45692</c:v>
                </c:pt>
                <c:pt idx="145">
                  <c:v>45693</c:v>
                </c:pt>
                <c:pt idx="146">
                  <c:v>45694</c:v>
                </c:pt>
                <c:pt idx="147">
                  <c:v>45695</c:v>
                </c:pt>
                <c:pt idx="148">
                  <c:v>45698</c:v>
                </c:pt>
                <c:pt idx="149">
                  <c:v>45699</c:v>
                </c:pt>
                <c:pt idx="150">
                  <c:v>45707</c:v>
                </c:pt>
                <c:pt idx="151">
                  <c:v>45709</c:v>
                </c:pt>
                <c:pt idx="152">
                  <c:v>45712</c:v>
                </c:pt>
                <c:pt idx="153">
                  <c:v>45719</c:v>
                </c:pt>
                <c:pt idx="154">
                  <c:v>45729</c:v>
                </c:pt>
                <c:pt idx="155">
                  <c:v>45736</c:v>
                </c:pt>
                <c:pt idx="156">
                  <c:v>45755</c:v>
                </c:pt>
                <c:pt idx="157">
                  <c:v>45770</c:v>
                </c:pt>
                <c:pt idx="158">
                  <c:v>45777</c:v>
                </c:pt>
                <c:pt idx="159">
                  <c:v>45785</c:v>
                </c:pt>
                <c:pt idx="160">
                  <c:v>45792</c:v>
                </c:pt>
                <c:pt idx="161">
                  <c:v>45797</c:v>
                </c:pt>
                <c:pt idx="162">
                  <c:v>45810</c:v>
                </c:pt>
                <c:pt idx="163">
                  <c:v>45811</c:v>
                </c:pt>
                <c:pt idx="164">
                  <c:v>45817</c:v>
                </c:pt>
                <c:pt idx="165">
                  <c:v>45820</c:v>
                </c:pt>
                <c:pt idx="166">
                  <c:v>45825</c:v>
                </c:pt>
                <c:pt idx="167">
                  <c:v>45833</c:v>
                </c:pt>
                <c:pt idx="168">
                  <c:v>45834</c:v>
                </c:pt>
                <c:pt idx="169">
                  <c:v>45847</c:v>
                </c:pt>
                <c:pt idx="170">
                  <c:v>45854</c:v>
                </c:pt>
                <c:pt idx="171">
                  <c:v>45855</c:v>
                </c:pt>
                <c:pt idx="172">
                  <c:v>45859</c:v>
                </c:pt>
                <c:pt idx="173">
                  <c:v>45860</c:v>
                </c:pt>
                <c:pt idx="174">
                  <c:v>45861</c:v>
                </c:pt>
                <c:pt idx="175">
                  <c:v>45863</c:v>
                </c:pt>
                <c:pt idx="176">
                  <c:v>45868</c:v>
                </c:pt>
                <c:pt idx="177">
                  <c:v>45869</c:v>
                </c:pt>
                <c:pt idx="178">
                  <c:v>45875</c:v>
                </c:pt>
                <c:pt idx="179">
                  <c:v>45876</c:v>
                </c:pt>
                <c:pt idx="180">
                  <c:v>45881</c:v>
                </c:pt>
                <c:pt idx="181">
                  <c:v>45887</c:v>
                </c:pt>
                <c:pt idx="182">
                  <c:v>45888</c:v>
                </c:pt>
                <c:pt idx="183">
                  <c:v>45896</c:v>
                </c:pt>
                <c:pt idx="184">
                  <c:v>45897</c:v>
                </c:pt>
                <c:pt idx="185">
                  <c:v>45901</c:v>
                </c:pt>
                <c:pt idx="186">
                  <c:v>45904</c:v>
                </c:pt>
                <c:pt idx="187">
                  <c:v>45908</c:v>
                </c:pt>
                <c:pt idx="188">
                  <c:v>45909</c:v>
                </c:pt>
                <c:pt idx="189">
                  <c:v>45911</c:v>
                </c:pt>
                <c:pt idx="190">
                  <c:v>45912</c:v>
                </c:pt>
                <c:pt idx="191">
                  <c:v>45917</c:v>
                </c:pt>
                <c:pt idx="192">
                  <c:v>45918</c:v>
                </c:pt>
                <c:pt idx="193">
                  <c:v>45919</c:v>
                </c:pt>
                <c:pt idx="194">
                  <c:v>45922</c:v>
                </c:pt>
                <c:pt idx="195">
                  <c:v>45924</c:v>
                </c:pt>
                <c:pt idx="196">
                  <c:v>45925</c:v>
                </c:pt>
                <c:pt idx="197">
                  <c:v>45926</c:v>
                </c:pt>
                <c:pt idx="198">
                  <c:v>45929</c:v>
                </c:pt>
                <c:pt idx="199">
                  <c:v>45931</c:v>
                </c:pt>
                <c:pt idx="200">
                  <c:v>45933</c:v>
                </c:pt>
                <c:pt idx="201">
                  <c:v>45937</c:v>
                </c:pt>
                <c:pt idx="202">
                  <c:v>45939</c:v>
                </c:pt>
                <c:pt idx="203">
                  <c:v>45940</c:v>
                </c:pt>
                <c:pt idx="204">
                  <c:v>45943</c:v>
                </c:pt>
              </c:numCache>
            </c:numRef>
          </c:cat>
          <c:val>
            <c:numRef>
              <c:f>COMBINED!$D$10:$D$214</c:f>
              <c:numCache>
                <c:formatCode>_-[$$-409]* #,##0.00_ ;_-[$$-409]* \-#,##0.00\ ;_-[$$-409]* "-"??_ ;_-@_ </c:formatCode>
                <c:ptCount val="205"/>
                <c:pt idx="0">
                  <c:v>1.0256410256410255</c:v>
                </c:pt>
                <c:pt idx="1">
                  <c:v>0.69169049156137596</c:v>
                </c:pt>
                <c:pt idx="2">
                  <c:v>0.57319625147848241</c:v>
                </c:pt>
                <c:pt idx="3">
                  <c:v>0.52698682532936669</c:v>
                </c:pt>
                <c:pt idx="4">
                  <c:v>0.45283663704716337</c:v>
                </c:pt>
                <c:pt idx="5">
                  <c:v>0.52506775067750677</c:v>
                </c:pt>
                <c:pt idx="6">
                  <c:v>0.6153586782432775</c:v>
                </c:pt>
                <c:pt idx="7">
                  <c:v>0.62698477322693591</c:v>
                </c:pt>
                <c:pt idx="8">
                  <c:v>1.0575692963752665</c:v>
                </c:pt>
                <c:pt idx="9">
                  <c:v>1.1421950008276776</c:v>
                </c:pt>
                <c:pt idx="10">
                  <c:v>1.0760698617664102</c:v>
                </c:pt>
                <c:pt idx="11">
                  <c:v>1.0052777079668258</c:v>
                </c:pt>
                <c:pt idx="12">
                  <c:v>0.78484900187681295</c:v>
                </c:pt>
                <c:pt idx="13">
                  <c:v>0.84485407066052232</c:v>
                </c:pt>
                <c:pt idx="14">
                  <c:v>0.91172460804362654</c:v>
                </c:pt>
                <c:pt idx="15">
                  <c:v>0.90932268207699496</c:v>
                </c:pt>
                <c:pt idx="16">
                  <c:v>0.88443396226415094</c:v>
                </c:pt>
                <c:pt idx="17">
                  <c:v>0.84473728670383519</c:v>
                </c:pt>
                <c:pt idx="18">
                  <c:v>0.81441691214694167</c:v>
                </c:pt>
                <c:pt idx="19">
                  <c:v>0.88166652260350942</c:v>
                </c:pt>
                <c:pt idx="20">
                  <c:v>0.88250562381034792</c:v>
                </c:pt>
                <c:pt idx="21">
                  <c:v>0.83715192104335556</c:v>
                </c:pt>
                <c:pt idx="22">
                  <c:v>0.83670952968116963</c:v>
                </c:pt>
                <c:pt idx="23">
                  <c:v>1.3228257810301152</c:v>
                </c:pt>
                <c:pt idx="24">
                  <c:v>1.1494252873563218</c:v>
                </c:pt>
                <c:pt idx="25">
                  <c:v>1.2186732186732185</c:v>
                </c:pt>
                <c:pt idx="26">
                  <c:v>1.1584990773016197</c:v>
                </c:pt>
                <c:pt idx="27">
                  <c:v>1.1107682813946314</c:v>
                </c:pt>
                <c:pt idx="28">
                  <c:v>1.0611614894848544</c:v>
                </c:pt>
                <c:pt idx="29">
                  <c:v>1.3866464051666825</c:v>
                </c:pt>
                <c:pt idx="30">
                  <c:v>1.4103046257991725</c:v>
                </c:pt>
                <c:pt idx="31">
                  <c:v>1.1920529801324504</c:v>
                </c:pt>
                <c:pt idx="32">
                  <c:v>1.1663711859662218</c:v>
                </c:pt>
                <c:pt idx="33">
                  <c:v>1.115515810823269</c:v>
                </c:pt>
                <c:pt idx="34">
                  <c:v>1.1763633047601678</c:v>
                </c:pt>
                <c:pt idx="35">
                  <c:v>1.5910112359550561</c:v>
                </c:pt>
                <c:pt idx="36">
                  <c:v>1.3292061179898034</c:v>
                </c:pt>
                <c:pt idx="37">
                  <c:v>1.3226784238082117</c:v>
                </c:pt>
                <c:pt idx="38">
                  <c:v>1.3068234854849248</c:v>
                </c:pt>
                <c:pt idx="39">
                  <c:v>1.3201320132013201</c:v>
                </c:pt>
                <c:pt idx="40">
                  <c:v>1.2524907486478793</c:v>
                </c:pt>
                <c:pt idx="41">
                  <c:v>1.3200379867046534</c:v>
                </c:pt>
                <c:pt idx="42">
                  <c:v>1.3207905739262638</c:v>
                </c:pt>
                <c:pt idx="43">
                  <c:v>1.219625733171958</c:v>
                </c:pt>
                <c:pt idx="44">
                  <c:v>1.2356079752878406</c:v>
                </c:pt>
                <c:pt idx="45">
                  <c:v>1.1690565348433648</c:v>
                </c:pt>
                <c:pt idx="46">
                  <c:v>1.1501656238498343</c:v>
                </c:pt>
                <c:pt idx="47">
                  <c:v>1.1690480608647245</c:v>
                </c:pt>
                <c:pt idx="48">
                  <c:v>1.1448983330280269</c:v>
                </c:pt>
                <c:pt idx="49">
                  <c:v>1.2247119658895038</c:v>
                </c:pt>
                <c:pt idx="50">
                  <c:v>1.2247119658895038</c:v>
                </c:pt>
                <c:pt idx="51">
                  <c:v>1.2200632625395391</c:v>
                </c:pt>
                <c:pt idx="52">
                  <c:v>1.2236818427208926</c:v>
                </c:pt>
                <c:pt idx="53">
                  <c:v>1.3936651583710409</c:v>
                </c:pt>
                <c:pt idx="54">
                  <c:v>1.4101272777218203</c:v>
                </c:pt>
                <c:pt idx="55">
                  <c:v>1.4343139046226931</c:v>
                </c:pt>
                <c:pt idx="56">
                  <c:v>1.2229885057471266</c:v>
                </c:pt>
                <c:pt idx="57">
                  <c:v>1.3953915358487103</c:v>
                </c:pt>
                <c:pt idx="58">
                  <c:v>1.2918704438497737</c:v>
                </c:pt>
                <c:pt idx="59">
                  <c:v>1.3963380802663214</c:v>
                </c:pt>
                <c:pt idx="60">
                  <c:v>1.3865624418388238</c:v>
                </c:pt>
                <c:pt idx="61">
                  <c:v>1.3478341699200593</c:v>
                </c:pt>
                <c:pt idx="62">
                  <c:v>1.3552399517311799</c:v>
                </c:pt>
                <c:pt idx="63">
                  <c:v>1.3527286204021125</c:v>
                </c:pt>
                <c:pt idx="64">
                  <c:v>1.3441612993559227</c:v>
                </c:pt>
                <c:pt idx="65">
                  <c:v>1.349716094200875</c:v>
                </c:pt>
                <c:pt idx="66">
                  <c:v>1.349716094200875</c:v>
                </c:pt>
                <c:pt idx="67">
                  <c:v>1.2960562858729863</c:v>
                </c:pt>
                <c:pt idx="68">
                  <c:v>1.2767138495698029</c:v>
                </c:pt>
                <c:pt idx="69">
                  <c:v>1.2723584731698321</c:v>
                </c:pt>
                <c:pt idx="70">
                  <c:v>1.329421472448886</c:v>
                </c:pt>
                <c:pt idx="71">
                  <c:v>1.3397394437771413</c:v>
                </c:pt>
                <c:pt idx="72">
                  <c:v>1.4758413235570595</c:v>
                </c:pt>
                <c:pt idx="73">
                  <c:v>1.5095042862467389</c:v>
                </c:pt>
                <c:pt idx="74">
                  <c:v>1.4724829744156085</c:v>
                </c:pt>
                <c:pt idx="75">
                  <c:v>1.4547463401160114</c:v>
                </c:pt>
                <c:pt idx="76">
                  <c:v>1.4556845402616549</c:v>
                </c:pt>
                <c:pt idx="77">
                  <c:v>1.4331946370781323</c:v>
                </c:pt>
                <c:pt idx="78">
                  <c:v>1.5097856477166824</c:v>
                </c:pt>
                <c:pt idx="79">
                  <c:v>1.391872956562354</c:v>
                </c:pt>
                <c:pt idx="80">
                  <c:v>1.3850158021937162</c:v>
                </c:pt>
                <c:pt idx="81">
                  <c:v>1.4049586776859504</c:v>
                </c:pt>
                <c:pt idx="82">
                  <c:v>1.2723112128146452</c:v>
                </c:pt>
                <c:pt idx="83">
                  <c:v>1.2540599061710573</c:v>
                </c:pt>
                <c:pt idx="84">
                  <c:v>1.2445887445887445</c:v>
                </c:pt>
                <c:pt idx="85">
                  <c:v>1.2579185520361991</c:v>
                </c:pt>
                <c:pt idx="86">
                  <c:v>1.2248941727461047</c:v>
                </c:pt>
                <c:pt idx="87">
                  <c:v>1.2315493978085665</c:v>
                </c:pt>
                <c:pt idx="88">
                  <c:v>1.2634238787113075</c:v>
                </c:pt>
                <c:pt idx="89">
                  <c:v>1.2280387235568306</c:v>
                </c:pt>
                <c:pt idx="90">
                  <c:v>1.2090274046211715</c:v>
                </c:pt>
                <c:pt idx="91">
                  <c:v>1.259106034715352</c:v>
                </c:pt>
                <c:pt idx="92">
                  <c:v>1.1766819365849277</c:v>
                </c:pt>
                <c:pt idx="93">
                  <c:v>1.1702697873860999</c:v>
                </c:pt>
                <c:pt idx="94">
                  <c:v>1.1564378073210708</c:v>
                </c:pt>
                <c:pt idx="95">
                  <c:v>1.1428049003474126</c:v>
                </c:pt>
                <c:pt idx="96">
                  <c:v>1.1984880612150826</c:v>
                </c:pt>
                <c:pt idx="97">
                  <c:v>1.2013677109324461</c:v>
                </c:pt>
                <c:pt idx="98">
                  <c:v>1.2286374133949192</c:v>
                </c:pt>
                <c:pt idx="99">
                  <c:v>1.2251717096714314</c:v>
                </c:pt>
                <c:pt idx="100">
                  <c:v>1.2482662968099862</c:v>
                </c:pt>
                <c:pt idx="101">
                  <c:v>1.2405807755927218</c:v>
                </c:pt>
                <c:pt idx="102">
                  <c:v>1.1943040881947635</c:v>
                </c:pt>
                <c:pt idx="103">
                  <c:v>1.2664035973203633</c:v>
                </c:pt>
                <c:pt idx="104">
                  <c:v>1.2795549374130737</c:v>
                </c:pt>
                <c:pt idx="105">
                  <c:v>1.3092210605632475</c:v>
                </c:pt>
                <c:pt idx="106">
                  <c:v>1.3077429673534668</c:v>
                </c:pt>
                <c:pt idx="107">
                  <c:v>1.3140480242011721</c:v>
                </c:pt>
                <c:pt idx="108">
                  <c:v>1.3205396161884855</c:v>
                </c:pt>
                <c:pt idx="109">
                  <c:v>1.3210416270670975</c:v>
                </c:pt>
                <c:pt idx="110">
                  <c:v>1.3127853881278539</c:v>
                </c:pt>
                <c:pt idx="111">
                  <c:v>1.3248189096454441</c:v>
                </c:pt>
                <c:pt idx="112">
                  <c:v>1.3248189096454441</c:v>
                </c:pt>
                <c:pt idx="113">
                  <c:v>1.3248189096454441</c:v>
                </c:pt>
                <c:pt idx="114">
                  <c:v>1.3248189096454441</c:v>
                </c:pt>
                <c:pt idx="115">
                  <c:v>1.2539184952978057</c:v>
                </c:pt>
                <c:pt idx="116">
                  <c:v>1.2753402493575712</c:v>
                </c:pt>
                <c:pt idx="117">
                  <c:v>1.2582213325707752</c:v>
                </c:pt>
                <c:pt idx="118">
                  <c:v>1.2359764213728845</c:v>
                </c:pt>
                <c:pt idx="119">
                  <c:v>1.2192798628310153</c:v>
                </c:pt>
                <c:pt idx="120">
                  <c:v>1.1527102981804325</c:v>
                </c:pt>
                <c:pt idx="121">
                  <c:v>1.1528201219512193</c:v>
                </c:pt>
                <c:pt idx="122">
                  <c:v>1.1736411736411736</c:v>
                </c:pt>
                <c:pt idx="123">
                  <c:v>1.1934552454282965</c:v>
                </c:pt>
                <c:pt idx="124">
                  <c:v>1.2797074954296164</c:v>
                </c:pt>
                <c:pt idx="125">
                  <c:v>1.2797074954296164</c:v>
                </c:pt>
                <c:pt idx="126">
                  <c:v>1.2797074954296164</c:v>
                </c:pt>
                <c:pt idx="127">
                  <c:v>1.2255840674071237</c:v>
                </c:pt>
                <c:pt idx="128">
                  <c:v>1.2031956877466552</c:v>
                </c:pt>
                <c:pt idx="129">
                  <c:v>1.211122953202209</c:v>
                </c:pt>
                <c:pt idx="130">
                  <c:v>1.2428391105932615</c:v>
                </c:pt>
                <c:pt idx="131">
                  <c:v>1.2181085747170535</c:v>
                </c:pt>
                <c:pt idx="132">
                  <c:v>1.2055220688314214</c:v>
                </c:pt>
                <c:pt idx="133">
                  <c:v>1.171303074670571</c:v>
                </c:pt>
                <c:pt idx="134">
                  <c:v>1.2623810448630801</c:v>
                </c:pt>
                <c:pt idx="135">
                  <c:v>1.2601783637068631</c:v>
                </c:pt>
                <c:pt idx="136">
                  <c:v>1.2161256343962463</c:v>
                </c:pt>
                <c:pt idx="137">
                  <c:v>1.1745607333842629</c:v>
                </c:pt>
                <c:pt idx="138">
                  <c:v>1.2345679012345681</c:v>
                </c:pt>
                <c:pt idx="139">
                  <c:v>1.1707129833989061</c:v>
                </c:pt>
                <c:pt idx="140">
                  <c:v>1.1831473643709118</c:v>
                </c:pt>
                <c:pt idx="141">
                  <c:v>1.1631260213399981</c:v>
                </c:pt>
                <c:pt idx="142">
                  <c:v>1.1546233041470222</c:v>
                </c:pt>
                <c:pt idx="143">
                  <c:v>1.19719680747518</c:v>
                </c:pt>
                <c:pt idx="144">
                  <c:v>1.1611030478955007</c:v>
                </c:pt>
                <c:pt idx="145">
                  <c:v>1.1610055651506428</c:v>
                </c:pt>
                <c:pt idx="146">
                  <c:v>1.1872586872586872</c:v>
                </c:pt>
                <c:pt idx="147">
                  <c:v>1.146766888310687</c:v>
                </c:pt>
                <c:pt idx="148">
                  <c:v>1.1143410852713178</c:v>
                </c:pt>
                <c:pt idx="149">
                  <c:v>1.065478496706703</c:v>
                </c:pt>
                <c:pt idx="150">
                  <c:v>1.1405022043319915</c:v>
                </c:pt>
                <c:pt idx="151">
                  <c:v>1.175346392737697</c:v>
                </c:pt>
                <c:pt idx="152">
                  <c:v>1.1847888400535067</c:v>
                </c:pt>
                <c:pt idx="153">
                  <c:v>1.2040133779264215</c:v>
                </c:pt>
                <c:pt idx="154">
                  <c:v>1.1357340720221607</c:v>
                </c:pt>
                <c:pt idx="155">
                  <c:v>1.0615711252653928</c:v>
                </c:pt>
                <c:pt idx="156">
                  <c:v>1.095890410958904</c:v>
                </c:pt>
                <c:pt idx="157">
                  <c:v>1.0123239436619718</c:v>
                </c:pt>
                <c:pt idx="158">
                  <c:v>1.0727160819484745</c:v>
                </c:pt>
                <c:pt idx="159">
                  <c:v>1.0799327255023459</c:v>
                </c:pt>
                <c:pt idx="160">
                  <c:v>1.0907465355386678</c:v>
                </c:pt>
                <c:pt idx="161">
                  <c:v>1.0853126946001244</c:v>
                </c:pt>
                <c:pt idx="162">
                  <c:v>1.0683947806287766</c:v>
                </c:pt>
                <c:pt idx="163">
                  <c:v>1.0714913051115404</c:v>
                </c:pt>
                <c:pt idx="164">
                  <c:v>1.0692375109553023</c:v>
                </c:pt>
                <c:pt idx="165">
                  <c:v>1.0522684146972572</c:v>
                </c:pt>
                <c:pt idx="166">
                  <c:v>1.0546334716459198</c:v>
                </c:pt>
                <c:pt idx="167">
                  <c:v>1.0519055009484395</c:v>
                </c:pt>
                <c:pt idx="168">
                  <c:v>1.0431808465156049</c:v>
                </c:pt>
                <c:pt idx="169">
                  <c:v>1.0411332991978153</c:v>
                </c:pt>
                <c:pt idx="170">
                  <c:v>1.4825030167212552</c:v>
                </c:pt>
                <c:pt idx="171">
                  <c:v>1.5372657397011833</c:v>
                </c:pt>
                <c:pt idx="172">
                  <c:v>1.5085283277620638</c:v>
                </c:pt>
                <c:pt idx="173">
                  <c:v>1.538593042140354</c:v>
                </c:pt>
                <c:pt idx="174">
                  <c:v>1.4753539143783045</c:v>
                </c:pt>
                <c:pt idx="175">
                  <c:v>1.6291368133742747</c:v>
                </c:pt>
                <c:pt idx="176">
                  <c:v>1.726381538995402</c:v>
                </c:pt>
                <c:pt idx="177">
                  <c:v>1.7298619605102219</c:v>
                </c:pt>
                <c:pt idx="178">
                  <c:v>1.7580144777662874</c:v>
                </c:pt>
                <c:pt idx="179">
                  <c:v>1.5202267456841021</c:v>
                </c:pt>
                <c:pt idx="180">
                  <c:v>1.6198518007926932</c:v>
                </c:pt>
                <c:pt idx="181">
                  <c:v>1.7304891630257859</c:v>
                </c:pt>
                <c:pt idx="182">
                  <c:v>1.7976373908577301</c:v>
                </c:pt>
                <c:pt idx="183">
                  <c:v>2.1909773138963167</c:v>
                </c:pt>
                <c:pt idx="184">
                  <c:v>2.2267899965741695</c:v>
                </c:pt>
                <c:pt idx="185">
                  <c:v>2.2364489970123773</c:v>
                </c:pt>
                <c:pt idx="186">
                  <c:v>2.1293036833519361</c:v>
                </c:pt>
                <c:pt idx="187">
                  <c:v>2.131650750341064</c:v>
                </c:pt>
                <c:pt idx="188">
                  <c:v>1.975476839237057</c:v>
                </c:pt>
                <c:pt idx="189">
                  <c:v>1.9854514334617028</c:v>
                </c:pt>
                <c:pt idx="190">
                  <c:v>1.8603857313534735</c:v>
                </c:pt>
                <c:pt idx="191">
                  <c:v>1.8754752048660981</c:v>
                </c:pt>
                <c:pt idx="192">
                  <c:v>1.8784904383144359</c:v>
                </c:pt>
                <c:pt idx="193">
                  <c:v>1.8745739604635312</c:v>
                </c:pt>
                <c:pt idx="194">
                  <c:v>1.9522960699431287</c:v>
                </c:pt>
                <c:pt idx="195">
                  <c:v>1.9503095056389381</c:v>
                </c:pt>
                <c:pt idx="196">
                  <c:v>1.8740948973507114</c:v>
                </c:pt>
                <c:pt idx="197">
                  <c:v>1.9533927347498286</c:v>
                </c:pt>
                <c:pt idx="198">
                  <c:v>1.9619551309391794</c:v>
                </c:pt>
                <c:pt idx="199">
                  <c:v>1.9617877857386554</c:v>
                </c:pt>
                <c:pt idx="200">
                  <c:v>1.9601159025055392</c:v>
                </c:pt>
                <c:pt idx="201">
                  <c:v>1.9715412309274813</c:v>
                </c:pt>
                <c:pt idx="202">
                  <c:v>1.9292050641632936</c:v>
                </c:pt>
                <c:pt idx="203">
                  <c:v>1.9363762102351314</c:v>
                </c:pt>
                <c:pt idx="204">
                  <c:v>1.8843460973290691</c:v>
                </c:pt>
              </c:numCache>
            </c:numRef>
          </c:val>
          <c:smooth val="0"/>
          <c:extLst>
            <c:ext xmlns:c16="http://schemas.microsoft.com/office/drawing/2014/chart" uri="{C3380CC4-5D6E-409C-BE32-E72D297353CC}">
              <c16:uniqueId val="{00000003-5CEE-4767-8447-E2A8D1161F3B}"/>
            </c:ext>
          </c:extLst>
        </c:ser>
        <c:dLbls>
          <c:showLegendKey val="0"/>
          <c:showVal val="0"/>
          <c:showCatName val="0"/>
          <c:showSerName val="0"/>
          <c:showPercent val="0"/>
          <c:showBubbleSize val="0"/>
        </c:dLbls>
        <c:smooth val="0"/>
        <c:axId val="1894670528"/>
        <c:axId val="1894669088"/>
      </c:lineChart>
      <c:dateAx>
        <c:axId val="1894670528"/>
        <c:scaling>
          <c:orientation val="minMax"/>
        </c:scaling>
        <c:delete val="0"/>
        <c:axPos val="b"/>
        <c:numFmt formatCode="[$]d\ mmm\ yyyy;@" c16r2:formatcode2="[$-en-ZM,1]d\ mmm\ yyyy;@"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894669088"/>
        <c:crosses val="autoZero"/>
        <c:auto val="1"/>
        <c:lblOffset val="100"/>
        <c:baseTimeUnit val="days"/>
      </c:dateAx>
      <c:valAx>
        <c:axId val="1894669088"/>
        <c:scaling>
          <c:orientation val="minMax"/>
        </c:scaling>
        <c:delete val="0"/>
        <c:axPos val="l"/>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894670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ZM"/>
    </a:p>
  </c:txPr>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COMBINED!$C$219</c:f>
              <c:strCache>
                <c:ptCount val="1"/>
                <c:pt idx="0">
                  <c:v>$ Share Price LuSE</c:v>
                </c:pt>
              </c:strCache>
            </c:strRef>
          </c:tx>
          <c:spPr>
            <a:ln w="28575" cap="rnd">
              <a:solidFill>
                <a:schemeClr val="accent1"/>
              </a:solidFill>
              <a:round/>
            </a:ln>
            <a:effectLst/>
          </c:spPr>
          <c:marker>
            <c:symbol val="none"/>
          </c:marker>
          <c:dLbls>
            <c:dLbl>
              <c:idx val="56"/>
              <c:layout>
                <c:manualLayout>
                  <c:x val="-5.260794890735597E-2"/>
                  <c:y val="-6.77380891218399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9F0-46D8-9CFD-FE8EAD37C82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COMBINED!$B$220:$B$295</c:f>
              <c:numCache>
                <mc:AlternateContent xmlns:mc="http://schemas.openxmlformats.org/markup-compatibility/2006">
                  <mc:Choice Requires="c16r2">
                    <c16r2:formatcode2>[$-en-ZM,1]d\ mmm\ yyyy;@</c16r2:formatcode2>
                  </mc:Choice>
                  <mc:Fallback>
                    <c:formatCode>[$]d\ mmm\ yyyy;@</c:formatCode>
                  </mc:Fallback>
                </mc:AlternateContent>
                <c:ptCount val="76"/>
                <c:pt idx="0">
                  <c:v>45659</c:v>
                </c:pt>
                <c:pt idx="1">
                  <c:v>45660</c:v>
                </c:pt>
                <c:pt idx="2">
                  <c:v>45663</c:v>
                </c:pt>
                <c:pt idx="3">
                  <c:v>45665</c:v>
                </c:pt>
                <c:pt idx="4">
                  <c:v>45671</c:v>
                </c:pt>
                <c:pt idx="5">
                  <c:v>45674</c:v>
                </c:pt>
                <c:pt idx="6">
                  <c:v>45677</c:v>
                </c:pt>
                <c:pt idx="7">
                  <c:v>45679</c:v>
                </c:pt>
                <c:pt idx="8">
                  <c:v>45681</c:v>
                </c:pt>
                <c:pt idx="9">
                  <c:v>45684</c:v>
                </c:pt>
                <c:pt idx="10">
                  <c:v>45685</c:v>
                </c:pt>
                <c:pt idx="11">
                  <c:v>45686</c:v>
                </c:pt>
                <c:pt idx="12">
                  <c:v>45687</c:v>
                </c:pt>
                <c:pt idx="13">
                  <c:v>45688</c:v>
                </c:pt>
                <c:pt idx="14">
                  <c:v>45691</c:v>
                </c:pt>
                <c:pt idx="15">
                  <c:v>45692</c:v>
                </c:pt>
                <c:pt idx="16">
                  <c:v>45693</c:v>
                </c:pt>
                <c:pt idx="17">
                  <c:v>45694</c:v>
                </c:pt>
                <c:pt idx="18">
                  <c:v>45695</c:v>
                </c:pt>
                <c:pt idx="19">
                  <c:v>45698</c:v>
                </c:pt>
                <c:pt idx="20">
                  <c:v>45699</c:v>
                </c:pt>
                <c:pt idx="21">
                  <c:v>45707</c:v>
                </c:pt>
                <c:pt idx="22">
                  <c:v>45709</c:v>
                </c:pt>
                <c:pt idx="23">
                  <c:v>45712</c:v>
                </c:pt>
                <c:pt idx="24">
                  <c:v>45719</c:v>
                </c:pt>
                <c:pt idx="25">
                  <c:v>45729</c:v>
                </c:pt>
                <c:pt idx="26">
                  <c:v>45736</c:v>
                </c:pt>
                <c:pt idx="27">
                  <c:v>45755</c:v>
                </c:pt>
                <c:pt idx="28">
                  <c:v>45770</c:v>
                </c:pt>
                <c:pt idx="29">
                  <c:v>45777</c:v>
                </c:pt>
                <c:pt idx="30">
                  <c:v>45785</c:v>
                </c:pt>
                <c:pt idx="31">
                  <c:v>45792</c:v>
                </c:pt>
                <c:pt idx="32">
                  <c:v>45797</c:v>
                </c:pt>
                <c:pt idx="33">
                  <c:v>45810</c:v>
                </c:pt>
                <c:pt idx="34">
                  <c:v>45811</c:v>
                </c:pt>
                <c:pt idx="35">
                  <c:v>45817</c:v>
                </c:pt>
                <c:pt idx="36">
                  <c:v>45820</c:v>
                </c:pt>
                <c:pt idx="37">
                  <c:v>45825</c:v>
                </c:pt>
                <c:pt idx="38">
                  <c:v>45833</c:v>
                </c:pt>
                <c:pt idx="39">
                  <c:v>45834</c:v>
                </c:pt>
                <c:pt idx="40">
                  <c:v>45847</c:v>
                </c:pt>
                <c:pt idx="41">
                  <c:v>45854</c:v>
                </c:pt>
                <c:pt idx="42">
                  <c:v>45855</c:v>
                </c:pt>
                <c:pt idx="43">
                  <c:v>45859</c:v>
                </c:pt>
                <c:pt idx="44">
                  <c:v>45860</c:v>
                </c:pt>
                <c:pt idx="45">
                  <c:v>45861</c:v>
                </c:pt>
                <c:pt idx="46">
                  <c:v>45863</c:v>
                </c:pt>
                <c:pt idx="47">
                  <c:v>45868</c:v>
                </c:pt>
                <c:pt idx="48">
                  <c:v>45869</c:v>
                </c:pt>
                <c:pt idx="49">
                  <c:v>45875</c:v>
                </c:pt>
                <c:pt idx="50">
                  <c:v>45876</c:v>
                </c:pt>
                <c:pt idx="51">
                  <c:v>45881</c:v>
                </c:pt>
                <c:pt idx="52">
                  <c:v>45887</c:v>
                </c:pt>
                <c:pt idx="53">
                  <c:v>45888</c:v>
                </c:pt>
                <c:pt idx="54">
                  <c:v>45896</c:v>
                </c:pt>
                <c:pt idx="55">
                  <c:v>45897</c:v>
                </c:pt>
                <c:pt idx="56">
                  <c:v>45901</c:v>
                </c:pt>
                <c:pt idx="57">
                  <c:v>45904</c:v>
                </c:pt>
                <c:pt idx="58">
                  <c:v>45908</c:v>
                </c:pt>
                <c:pt idx="59">
                  <c:v>45909</c:v>
                </c:pt>
                <c:pt idx="60">
                  <c:v>45911</c:v>
                </c:pt>
                <c:pt idx="61">
                  <c:v>45912</c:v>
                </c:pt>
                <c:pt idx="62">
                  <c:v>45917</c:v>
                </c:pt>
                <c:pt idx="63">
                  <c:v>45918</c:v>
                </c:pt>
                <c:pt idx="64">
                  <c:v>45919</c:v>
                </c:pt>
                <c:pt idx="65">
                  <c:v>45922</c:v>
                </c:pt>
                <c:pt idx="66">
                  <c:v>45924</c:v>
                </c:pt>
                <c:pt idx="67">
                  <c:v>45925</c:v>
                </c:pt>
                <c:pt idx="68">
                  <c:v>45926</c:v>
                </c:pt>
                <c:pt idx="69">
                  <c:v>45929</c:v>
                </c:pt>
                <c:pt idx="70">
                  <c:v>45931</c:v>
                </c:pt>
                <c:pt idx="71">
                  <c:v>45933</c:v>
                </c:pt>
                <c:pt idx="72">
                  <c:v>45937</c:v>
                </c:pt>
                <c:pt idx="73">
                  <c:v>45939</c:v>
                </c:pt>
                <c:pt idx="74">
                  <c:v>45940</c:v>
                </c:pt>
                <c:pt idx="75">
                  <c:v>45943</c:v>
                </c:pt>
              </c:numCache>
            </c:numRef>
          </c:cat>
          <c:val>
            <c:numRef>
              <c:f>COMBINED!$C$220:$C$295</c:f>
              <c:numCache>
                <c:formatCode>_-[$$-409]* #,##0.00_ ;_-[$$-409]* \-#,##0.00\ ;_-[$$-409]* "-"??_ ;_-@_ </c:formatCode>
                <c:ptCount val="76"/>
                <c:pt idx="0">
                  <c:v>2.3262638770587434</c:v>
                </c:pt>
                <c:pt idx="1">
                  <c:v>2.322921878350368</c:v>
                </c:pt>
                <c:pt idx="2">
                  <c:v>2.3188447158880106</c:v>
                </c:pt>
                <c:pt idx="3">
                  <c:v>2.3063139780367945</c:v>
                </c:pt>
                <c:pt idx="4">
                  <c:v>2.3398801981338555</c:v>
                </c:pt>
                <c:pt idx="5">
                  <c:v>2.3318552958227503</c:v>
                </c:pt>
                <c:pt idx="6">
                  <c:v>2.3301499899624307</c:v>
                </c:pt>
                <c:pt idx="7">
                  <c:v>2.3205003712800596</c:v>
                </c:pt>
                <c:pt idx="8">
                  <c:v>2.3303922587954382</c:v>
                </c:pt>
                <c:pt idx="9">
                  <c:v>2.3293650509235038</c:v>
                </c:pt>
                <c:pt idx="10">
                  <c:v>2.3238187850360372</c:v>
                </c:pt>
                <c:pt idx="11">
                  <c:v>2.3201359242707635</c:v>
                </c:pt>
                <c:pt idx="12">
                  <c:v>2.3180839075048856</c:v>
                </c:pt>
                <c:pt idx="13">
                  <c:v>2.3163078765158454</c:v>
                </c:pt>
                <c:pt idx="14">
                  <c:v>2.3126487655792474</c:v>
                </c:pt>
                <c:pt idx="15">
                  <c:v>2.3071080223470033</c:v>
                </c:pt>
                <c:pt idx="16">
                  <c:v>2.3129779413072953</c:v>
                </c:pt>
                <c:pt idx="17">
                  <c:v>2.3089683884466328</c:v>
                </c:pt>
                <c:pt idx="18">
                  <c:v>2.3112836869597375</c:v>
                </c:pt>
                <c:pt idx="19">
                  <c:v>2.3128133417306249</c:v>
                </c:pt>
                <c:pt idx="20">
                  <c:v>2.3119249086789662</c:v>
                </c:pt>
                <c:pt idx="21">
                  <c:v>2.3027352952638047</c:v>
                </c:pt>
                <c:pt idx="22">
                  <c:v>2.2955543940442724</c:v>
                </c:pt>
                <c:pt idx="23">
                  <c:v>2.2950275579847541</c:v>
                </c:pt>
                <c:pt idx="24">
                  <c:v>2.2704964702512567</c:v>
                </c:pt>
                <c:pt idx="25">
                  <c:v>2.2706551014633498</c:v>
                </c:pt>
                <c:pt idx="26">
                  <c:v>2.4264104377244431</c:v>
                </c:pt>
                <c:pt idx="27">
                  <c:v>2.4971193944128736</c:v>
                </c:pt>
                <c:pt idx="28">
                  <c:v>2.8023960486215715</c:v>
                </c:pt>
                <c:pt idx="29">
                  <c:v>2.8589909906046409</c:v>
                </c:pt>
                <c:pt idx="30">
                  <c:v>2.9968720148345165</c:v>
                </c:pt>
                <c:pt idx="31">
                  <c:v>3.7416467735779873</c:v>
                </c:pt>
                <c:pt idx="32">
                  <c:v>3.6884444723126917</c:v>
                </c:pt>
                <c:pt idx="33">
                  <c:v>3.773725900463309</c:v>
                </c:pt>
                <c:pt idx="34">
                  <c:v>3.7638816426921071</c:v>
                </c:pt>
                <c:pt idx="35">
                  <c:v>4.0211997651619331</c:v>
                </c:pt>
                <c:pt idx="36">
                  <c:v>4.0421025400572361</c:v>
                </c:pt>
                <c:pt idx="37">
                  <c:v>4.1078727381025741</c:v>
                </c:pt>
                <c:pt idx="38">
                  <c:v>4.3040995482826219</c:v>
                </c:pt>
                <c:pt idx="39">
                  <c:v>4.282310242777311</c:v>
                </c:pt>
                <c:pt idx="40">
                  <c:v>4.1415847917725985</c:v>
                </c:pt>
                <c:pt idx="41">
                  <c:v>4.4060550538760204</c:v>
                </c:pt>
                <c:pt idx="42">
                  <c:v>4.4042298048620951</c:v>
                </c:pt>
                <c:pt idx="43">
                  <c:v>4.382577302588758</c:v>
                </c:pt>
                <c:pt idx="44">
                  <c:v>4.7486455567786914</c:v>
                </c:pt>
                <c:pt idx="45">
                  <c:v>4.7292910792672176</c:v>
                </c:pt>
                <c:pt idx="46">
                  <c:v>4.6983649689907905</c:v>
                </c:pt>
                <c:pt idx="47">
                  <c:v>5.640206865433341</c:v>
                </c:pt>
                <c:pt idx="48">
                  <c:v>5.6498157290869901</c:v>
                </c:pt>
                <c:pt idx="49">
                  <c:v>5.6258546971559138</c:v>
                </c:pt>
                <c:pt idx="50">
                  <c:v>5.6081862262946283</c:v>
                </c:pt>
                <c:pt idx="51">
                  <c:v>5.8126768022527351</c:v>
                </c:pt>
                <c:pt idx="52">
                  <c:v>5.7935687095791293</c:v>
                </c:pt>
                <c:pt idx="53">
                  <c:v>5.7834917724474444</c:v>
                </c:pt>
                <c:pt idx="54">
                  <c:v>6.4123095845130873</c:v>
                </c:pt>
                <c:pt idx="55">
                  <c:v>6.4186489381599303</c:v>
                </c:pt>
                <c:pt idx="56">
                  <c:v>6.4696181656729665</c:v>
                </c:pt>
                <c:pt idx="57">
                  <c:v>6.4139110604332954</c:v>
                </c:pt>
                <c:pt idx="58">
                  <c:v>6.3804499676807271</c:v>
                </c:pt>
                <c:pt idx="59">
                  <c:v>6.359895248784138</c:v>
                </c:pt>
                <c:pt idx="60">
                  <c:v>6.3593401249423289</c:v>
                </c:pt>
                <c:pt idx="61">
                  <c:v>6.4120832145910516</c:v>
                </c:pt>
                <c:pt idx="62">
                  <c:v>6.5349608710445732</c:v>
                </c:pt>
                <c:pt idx="63">
                  <c:v>6.5717289739437152</c:v>
                </c:pt>
                <c:pt idx="64">
                  <c:v>6.5883108162325845</c:v>
                </c:pt>
                <c:pt idx="65">
                  <c:v>6.5543338569184639</c:v>
                </c:pt>
                <c:pt idx="66">
                  <c:v>6.589585619039581</c:v>
                </c:pt>
                <c:pt idx="67">
                  <c:v>6.6046308137578249</c:v>
                </c:pt>
                <c:pt idx="68">
                  <c:v>6.7148738652912368</c:v>
                </c:pt>
                <c:pt idx="69">
                  <c:v>6.789000821334584</c:v>
                </c:pt>
                <c:pt idx="70">
                  <c:v>6.7634645169639755</c:v>
                </c:pt>
                <c:pt idx="71">
                  <c:v>6.8010847480395604</c:v>
                </c:pt>
                <c:pt idx="72">
                  <c:v>6.8182869348402857</c:v>
                </c:pt>
                <c:pt idx="73">
                  <c:v>7.0020294485944987</c:v>
                </c:pt>
                <c:pt idx="74">
                  <c:v>7.1377951889429321</c:v>
                </c:pt>
                <c:pt idx="75">
                  <c:v>7.1126862496545851</c:v>
                </c:pt>
              </c:numCache>
            </c:numRef>
          </c:val>
          <c:smooth val="0"/>
          <c:extLst>
            <c:ext xmlns:c16="http://schemas.microsoft.com/office/drawing/2014/chart" uri="{C3380CC4-5D6E-409C-BE32-E72D297353CC}">
              <c16:uniqueId val="{00000001-69F0-46D8-9CFD-FE8EAD37C82B}"/>
            </c:ext>
          </c:extLst>
        </c:ser>
        <c:ser>
          <c:idx val="1"/>
          <c:order val="1"/>
          <c:tx>
            <c:strRef>
              <c:f>COMBINED!$D$219</c:f>
              <c:strCache>
                <c:ptCount val="1"/>
                <c:pt idx="0">
                  <c:v>$ Share Price EURONEXT</c:v>
                </c:pt>
              </c:strCache>
            </c:strRef>
          </c:tx>
          <c:spPr>
            <a:ln w="28575" cap="rnd">
              <a:solidFill>
                <a:schemeClr val="accent2"/>
              </a:solidFill>
              <a:round/>
            </a:ln>
            <a:effectLst/>
          </c:spPr>
          <c:marker>
            <c:symbol val="none"/>
          </c:marker>
          <c:dLbls>
            <c:dLbl>
              <c:idx val="53"/>
              <c:layout>
                <c:manualLayout>
                  <c:x val="-0.25723916798063917"/>
                  <c:y val="-5.355102176838065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1"/>
              <c:showPercent val="0"/>
              <c:showBubbleSize val="0"/>
              <c:extLst>
                <c:ext xmlns:c15="http://schemas.microsoft.com/office/drawing/2012/chart" uri="{CE6537A1-D6FC-4f65-9D91-7224C49458BB}">
                  <c15:layout>
                    <c:manualLayout>
                      <c:w val="0.23945860485075957"/>
                      <c:h val="7.9211924789399077E-2"/>
                    </c:manualLayout>
                  </c15:layout>
                </c:ext>
                <c:ext xmlns:c16="http://schemas.microsoft.com/office/drawing/2014/chart" uri="{C3380CC4-5D6E-409C-BE32-E72D297353CC}">
                  <c16:uniqueId val="{00000002-69F0-46D8-9CFD-FE8EAD37C8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COMBINED!$B$220:$B$295</c:f>
              <c:numCache>
                <mc:AlternateContent xmlns:mc="http://schemas.openxmlformats.org/markup-compatibility/2006">
                  <mc:Choice Requires="c16r2">
                    <c16r2:formatcode2>[$-en-ZM,1]d\ mmm\ yyyy;@</c16r2:formatcode2>
                  </mc:Choice>
                  <mc:Fallback>
                    <c:formatCode>[$]d\ mmm\ yyyy;@</c:formatCode>
                  </mc:Fallback>
                </mc:AlternateContent>
                <c:ptCount val="76"/>
                <c:pt idx="0">
                  <c:v>45659</c:v>
                </c:pt>
                <c:pt idx="1">
                  <c:v>45660</c:v>
                </c:pt>
                <c:pt idx="2">
                  <c:v>45663</c:v>
                </c:pt>
                <c:pt idx="3">
                  <c:v>45665</c:v>
                </c:pt>
                <c:pt idx="4">
                  <c:v>45671</c:v>
                </c:pt>
                <c:pt idx="5">
                  <c:v>45674</c:v>
                </c:pt>
                <c:pt idx="6">
                  <c:v>45677</c:v>
                </c:pt>
                <c:pt idx="7">
                  <c:v>45679</c:v>
                </c:pt>
                <c:pt idx="8">
                  <c:v>45681</c:v>
                </c:pt>
                <c:pt idx="9">
                  <c:v>45684</c:v>
                </c:pt>
                <c:pt idx="10">
                  <c:v>45685</c:v>
                </c:pt>
                <c:pt idx="11">
                  <c:v>45686</c:v>
                </c:pt>
                <c:pt idx="12">
                  <c:v>45687</c:v>
                </c:pt>
                <c:pt idx="13">
                  <c:v>45688</c:v>
                </c:pt>
                <c:pt idx="14">
                  <c:v>45691</c:v>
                </c:pt>
                <c:pt idx="15">
                  <c:v>45692</c:v>
                </c:pt>
                <c:pt idx="16">
                  <c:v>45693</c:v>
                </c:pt>
                <c:pt idx="17">
                  <c:v>45694</c:v>
                </c:pt>
                <c:pt idx="18">
                  <c:v>45695</c:v>
                </c:pt>
                <c:pt idx="19">
                  <c:v>45698</c:v>
                </c:pt>
                <c:pt idx="20">
                  <c:v>45699</c:v>
                </c:pt>
                <c:pt idx="21">
                  <c:v>45707</c:v>
                </c:pt>
                <c:pt idx="22">
                  <c:v>45709</c:v>
                </c:pt>
                <c:pt idx="23">
                  <c:v>45712</c:v>
                </c:pt>
                <c:pt idx="24">
                  <c:v>45719</c:v>
                </c:pt>
                <c:pt idx="25">
                  <c:v>45729</c:v>
                </c:pt>
                <c:pt idx="26">
                  <c:v>45736</c:v>
                </c:pt>
                <c:pt idx="27">
                  <c:v>45755</c:v>
                </c:pt>
                <c:pt idx="28">
                  <c:v>45770</c:v>
                </c:pt>
                <c:pt idx="29">
                  <c:v>45777</c:v>
                </c:pt>
                <c:pt idx="30">
                  <c:v>45785</c:v>
                </c:pt>
                <c:pt idx="31">
                  <c:v>45792</c:v>
                </c:pt>
                <c:pt idx="32">
                  <c:v>45797</c:v>
                </c:pt>
                <c:pt idx="33">
                  <c:v>45810</c:v>
                </c:pt>
                <c:pt idx="34">
                  <c:v>45811</c:v>
                </c:pt>
                <c:pt idx="35">
                  <c:v>45817</c:v>
                </c:pt>
                <c:pt idx="36">
                  <c:v>45820</c:v>
                </c:pt>
                <c:pt idx="37">
                  <c:v>45825</c:v>
                </c:pt>
                <c:pt idx="38">
                  <c:v>45833</c:v>
                </c:pt>
                <c:pt idx="39">
                  <c:v>45834</c:v>
                </c:pt>
                <c:pt idx="40">
                  <c:v>45847</c:v>
                </c:pt>
                <c:pt idx="41">
                  <c:v>45854</c:v>
                </c:pt>
                <c:pt idx="42">
                  <c:v>45855</c:v>
                </c:pt>
                <c:pt idx="43">
                  <c:v>45859</c:v>
                </c:pt>
                <c:pt idx="44">
                  <c:v>45860</c:v>
                </c:pt>
                <c:pt idx="45">
                  <c:v>45861</c:v>
                </c:pt>
                <c:pt idx="46">
                  <c:v>45863</c:v>
                </c:pt>
                <c:pt idx="47">
                  <c:v>45868</c:v>
                </c:pt>
                <c:pt idx="48">
                  <c:v>45869</c:v>
                </c:pt>
                <c:pt idx="49">
                  <c:v>45875</c:v>
                </c:pt>
                <c:pt idx="50">
                  <c:v>45876</c:v>
                </c:pt>
                <c:pt idx="51">
                  <c:v>45881</c:v>
                </c:pt>
                <c:pt idx="52">
                  <c:v>45887</c:v>
                </c:pt>
                <c:pt idx="53">
                  <c:v>45888</c:v>
                </c:pt>
                <c:pt idx="54">
                  <c:v>45896</c:v>
                </c:pt>
                <c:pt idx="55">
                  <c:v>45897</c:v>
                </c:pt>
                <c:pt idx="56">
                  <c:v>45901</c:v>
                </c:pt>
                <c:pt idx="57">
                  <c:v>45904</c:v>
                </c:pt>
                <c:pt idx="58">
                  <c:v>45908</c:v>
                </c:pt>
                <c:pt idx="59">
                  <c:v>45909</c:v>
                </c:pt>
                <c:pt idx="60">
                  <c:v>45911</c:v>
                </c:pt>
                <c:pt idx="61">
                  <c:v>45912</c:v>
                </c:pt>
                <c:pt idx="62">
                  <c:v>45917</c:v>
                </c:pt>
                <c:pt idx="63">
                  <c:v>45918</c:v>
                </c:pt>
                <c:pt idx="64">
                  <c:v>45919</c:v>
                </c:pt>
                <c:pt idx="65">
                  <c:v>45922</c:v>
                </c:pt>
                <c:pt idx="66">
                  <c:v>45924</c:v>
                </c:pt>
                <c:pt idx="67">
                  <c:v>45925</c:v>
                </c:pt>
                <c:pt idx="68">
                  <c:v>45926</c:v>
                </c:pt>
                <c:pt idx="69">
                  <c:v>45929</c:v>
                </c:pt>
                <c:pt idx="70">
                  <c:v>45931</c:v>
                </c:pt>
                <c:pt idx="71">
                  <c:v>45933</c:v>
                </c:pt>
                <c:pt idx="72">
                  <c:v>45937</c:v>
                </c:pt>
                <c:pt idx="73">
                  <c:v>45939</c:v>
                </c:pt>
                <c:pt idx="74">
                  <c:v>45940</c:v>
                </c:pt>
                <c:pt idx="75">
                  <c:v>45943</c:v>
                </c:pt>
              </c:numCache>
            </c:numRef>
          </c:cat>
          <c:val>
            <c:numRef>
              <c:f>COMBINED!$D$220:$D$295</c:f>
              <c:numCache>
                <c:formatCode>_-[$$-409]* #,##0.00_ ;_-[$$-409]* \-#,##0.00\ ;_-[$$-409]* "-"??_ ;_-@_ </c:formatCode>
                <c:ptCount val="76"/>
                <c:pt idx="0">
                  <c:v>1.211122953202209</c:v>
                </c:pt>
                <c:pt idx="1">
                  <c:v>1.2428391105932615</c:v>
                </c:pt>
                <c:pt idx="2">
                  <c:v>1.2181085747170535</c:v>
                </c:pt>
                <c:pt idx="3">
                  <c:v>1.2055220688314214</c:v>
                </c:pt>
                <c:pt idx="4">
                  <c:v>1.171303074670571</c:v>
                </c:pt>
                <c:pt idx="5">
                  <c:v>1.2623810448630801</c:v>
                </c:pt>
                <c:pt idx="6">
                  <c:v>1.2601783637068631</c:v>
                </c:pt>
                <c:pt idx="7">
                  <c:v>1.2161256343962463</c:v>
                </c:pt>
                <c:pt idx="8">
                  <c:v>1.1745607333842629</c:v>
                </c:pt>
                <c:pt idx="9">
                  <c:v>1.2345679012345681</c:v>
                </c:pt>
                <c:pt idx="10">
                  <c:v>1.1707129833989061</c:v>
                </c:pt>
                <c:pt idx="11">
                  <c:v>1.1831473643709118</c:v>
                </c:pt>
                <c:pt idx="12">
                  <c:v>1.1631260213399981</c:v>
                </c:pt>
                <c:pt idx="13">
                  <c:v>1.1546233041470222</c:v>
                </c:pt>
                <c:pt idx="14">
                  <c:v>1.19719680747518</c:v>
                </c:pt>
                <c:pt idx="15">
                  <c:v>1.1611030478955007</c:v>
                </c:pt>
                <c:pt idx="16">
                  <c:v>1.1610055651506428</c:v>
                </c:pt>
                <c:pt idx="17">
                  <c:v>1.1872586872586872</c:v>
                </c:pt>
                <c:pt idx="18">
                  <c:v>1.146766888310687</c:v>
                </c:pt>
                <c:pt idx="19">
                  <c:v>1.1143410852713178</c:v>
                </c:pt>
                <c:pt idx="20">
                  <c:v>1.065478496706703</c:v>
                </c:pt>
                <c:pt idx="21">
                  <c:v>1.1405022043319915</c:v>
                </c:pt>
                <c:pt idx="22">
                  <c:v>1.175346392737697</c:v>
                </c:pt>
                <c:pt idx="23">
                  <c:v>1.1847888400535067</c:v>
                </c:pt>
                <c:pt idx="24">
                  <c:v>1.2040133779264215</c:v>
                </c:pt>
                <c:pt idx="25">
                  <c:v>1.1357340720221607</c:v>
                </c:pt>
                <c:pt idx="26">
                  <c:v>1.0615711252653928</c:v>
                </c:pt>
                <c:pt idx="27">
                  <c:v>1.095890410958904</c:v>
                </c:pt>
                <c:pt idx="28">
                  <c:v>1.0123239436619718</c:v>
                </c:pt>
                <c:pt idx="29">
                  <c:v>1.0727160819484745</c:v>
                </c:pt>
                <c:pt idx="30">
                  <c:v>1.0799327255023459</c:v>
                </c:pt>
                <c:pt idx="31">
                  <c:v>1.0907465355386678</c:v>
                </c:pt>
                <c:pt idx="32">
                  <c:v>1.0853126946001244</c:v>
                </c:pt>
                <c:pt idx="33">
                  <c:v>1.0683947806287766</c:v>
                </c:pt>
                <c:pt idx="34">
                  <c:v>1.0714913051115404</c:v>
                </c:pt>
                <c:pt idx="35">
                  <c:v>1.0692375109553023</c:v>
                </c:pt>
                <c:pt idx="36">
                  <c:v>1.0522684146972572</c:v>
                </c:pt>
                <c:pt idx="37">
                  <c:v>1.0546334716459198</c:v>
                </c:pt>
                <c:pt idx="38">
                  <c:v>1.0519055009484395</c:v>
                </c:pt>
                <c:pt idx="39">
                  <c:v>1.0431808465156049</c:v>
                </c:pt>
                <c:pt idx="40">
                  <c:v>1.0411332991978153</c:v>
                </c:pt>
                <c:pt idx="41">
                  <c:v>1.4825030167212552</c:v>
                </c:pt>
                <c:pt idx="42">
                  <c:v>1.5372657397011833</c:v>
                </c:pt>
                <c:pt idx="43">
                  <c:v>1.5085283277620638</c:v>
                </c:pt>
                <c:pt idx="44">
                  <c:v>1.538593042140354</c:v>
                </c:pt>
                <c:pt idx="45">
                  <c:v>1.4753539143783045</c:v>
                </c:pt>
                <c:pt idx="46">
                  <c:v>1.6291368133742747</c:v>
                </c:pt>
                <c:pt idx="47">
                  <c:v>1.726381538995402</c:v>
                </c:pt>
                <c:pt idx="48">
                  <c:v>1.7298619605102219</c:v>
                </c:pt>
                <c:pt idx="49">
                  <c:v>1.7580144777662874</c:v>
                </c:pt>
                <c:pt idx="50">
                  <c:v>1.5202267456841021</c:v>
                </c:pt>
                <c:pt idx="51">
                  <c:v>1.6198518007926932</c:v>
                </c:pt>
                <c:pt idx="52">
                  <c:v>1.7304891630257859</c:v>
                </c:pt>
                <c:pt idx="53">
                  <c:v>1.7976373908577301</c:v>
                </c:pt>
                <c:pt idx="54">
                  <c:v>2.1909773138963167</c:v>
                </c:pt>
                <c:pt idx="55">
                  <c:v>2.2267899965741695</c:v>
                </c:pt>
                <c:pt idx="56">
                  <c:v>2.2364489970123773</c:v>
                </c:pt>
                <c:pt idx="57">
                  <c:v>2.1293036833519361</c:v>
                </c:pt>
                <c:pt idx="58">
                  <c:v>2.131650750341064</c:v>
                </c:pt>
                <c:pt idx="59">
                  <c:v>1.975476839237057</c:v>
                </c:pt>
                <c:pt idx="60">
                  <c:v>1.9854514334617028</c:v>
                </c:pt>
                <c:pt idx="61">
                  <c:v>1.8603857313534735</c:v>
                </c:pt>
                <c:pt idx="62">
                  <c:v>1.8754752048660981</c:v>
                </c:pt>
                <c:pt idx="63">
                  <c:v>1.8784904383144359</c:v>
                </c:pt>
                <c:pt idx="64">
                  <c:v>1.8745739604635312</c:v>
                </c:pt>
                <c:pt idx="65">
                  <c:v>1.9522960699431287</c:v>
                </c:pt>
                <c:pt idx="66">
                  <c:v>1.9503095056389381</c:v>
                </c:pt>
                <c:pt idx="67">
                  <c:v>1.8740948973507114</c:v>
                </c:pt>
                <c:pt idx="68">
                  <c:v>1.9533927347498286</c:v>
                </c:pt>
                <c:pt idx="69">
                  <c:v>1.9619551309391794</c:v>
                </c:pt>
                <c:pt idx="70">
                  <c:v>1.9617877857386554</c:v>
                </c:pt>
                <c:pt idx="71">
                  <c:v>1.9601159025055392</c:v>
                </c:pt>
                <c:pt idx="72">
                  <c:v>1.9715412309274813</c:v>
                </c:pt>
                <c:pt idx="73">
                  <c:v>1.9292050641632936</c:v>
                </c:pt>
                <c:pt idx="74">
                  <c:v>1.9363762102351314</c:v>
                </c:pt>
                <c:pt idx="75">
                  <c:v>1.8843460973290691</c:v>
                </c:pt>
              </c:numCache>
            </c:numRef>
          </c:val>
          <c:smooth val="0"/>
          <c:extLst>
            <c:ext xmlns:c16="http://schemas.microsoft.com/office/drawing/2014/chart" uri="{C3380CC4-5D6E-409C-BE32-E72D297353CC}">
              <c16:uniqueId val="{00000003-69F0-46D8-9CFD-FE8EAD37C82B}"/>
            </c:ext>
          </c:extLst>
        </c:ser>
        <c:dLbls>
          <c:showLegendKey val="0"/>
          <c:showVal val="0"/>
          <c:showCatName val="0"/>
          <c:showSerName val="0"/>
          <c:showPercent val="0"/>
          <c:showBubbleSize val="0"/>
        </c:dLbls>
        <c:smooth val="0"/>
        <c:axId val="1895749184"/>
        <c:axId val="1895751104"/>
      </c:lineChart>
      <c:dateAx>
        <c:axId val="1895749184"/>
        <c:scaling>
          <c:orientation val="minMax"/>
        </c:scaling>
        <c:delete val="0"/>
        <c:axPos val="b"/>
        <c:numFmt formatCode="[$]d\ mmm\ yyyy;@" c16r2:formatcode2="[$-en-ZM,1]d\ mmm\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ptos" panose="020B0004020202020204" pitchFamily="34" charset="0"/>
                <a:ea typeface="+mn-ea"/>
                <a:cs typeface="+mn-cs"/>
              </a:defRPr>
            </a:pPr>
            <a:endParaRPr lang="en-ZM"/>
          </a:p>
        </c:txPr>
        <c:crossAx val="1895751104"/>
        <c:crosses val="autoZero"/>
        <c:auto val="1"/>
        <c:lblOffset val="100"/>
        <c:baseTimeUnit val="days"/>
      </c:dateAx>
      <c:valAx>
        <c:axId val="1895751104"/>
        <c:scaling>
          <c:orientation val="minMax"/>
        </c:scaling>
        <c:delete val="0"/>
        <c:axPos val="l"/>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89574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ZM"/>
    </a:p>
  </c:txPr>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Sheet1!$B$2:$B$45</c:f>
              <c:numCache>
                <c:formatCode>mmm\-yy</c:formatCode>
                <c:ptCount val="4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pt idx="27">
                  <c:v>44927</c:v>
                </c:pt>
                <c:pt idx="28">
                  <c:v>44958</c:v>
                </c:pt>
                <c:pt idx="29">
                  <c:v>44986</c:v>
                </c:pt>
                <c:pt idx="30">
                  <c:v>45017</c:v>
                </c:pt>
                <c:pt idx="31">
                  <c:v>45047</c:v>
                </c:pt>
                <c:pt idx="32">
                  <c:v>45078</c:v>
                </c:pt>
                <c:pt idx="33">
                  <c:v>45108</c:v>
                </c:pt>
                <c:pt idx="34">
                  <c:v>45139</c:v>
                </c:pt>
                <c:pt idx="35">
                  <c:v>45170</c:v>
                </c:pt>
                <c:pt idx="36">
                  <c:v>45200</c:v>
                </c:pt>
                <c:pt idx="37">
                  <c:v>45231</c:v>
                </c:pt>
                <c:pt idx="38">
                  <c:v>45261</c:v>
                </c:pt>
                <c:pt idx="39">
                  <c:v>45292</c:v>
                </c:pt>
                <c:pt idx="40">
                  <c:v>45323</c:v>
                </c:pt>
                <c:pt idx="41">
                  <c:v>45352</c:v>
                </c:pt>
                <c:pt idx="42">
                  <c:v>45383</c:v>
                </c:pt>
                <c:pt idx="43">
                  <c:v>45931</c:v>
                </c:pt>
              </c:numCache>
            </c:numRef>
          </c:cat>
          <c:val>
            <c:numRef>
              <c:f>Sheet1!$C$2:$C$45</c:f>
              <c:numCache>
                <c:formatCode>General</c:formatCode>
                <c:ptCount val="44"/>
                <c:pt idx="0">
                  <c:v>0.71945800000000004</c:v>
                </c:pt>
                <c:pt idx="1">
                  <c:v>0.71945800000000004</c:v>
                </c:pt>
                <c:pt idx="2">
                  <c:v>0.71945800000000004</c:v>
                </c:pt>
                <c:pt idx="3">
                  <c:v>0.71945800000000004</c:v>
                </c:pt>
                <c:pt idx="4">
                  <c:v>0.71945800000000004</c:v>
                </c:pt>
                <c:pt idx="5">
                  <c:v>0.71945800000000004</c:v>
                </c:pt>
                <c:pt idx="6">
                  <c:v>0.71945800000000004</c:v>
                </c:pt>
                <c:pt idx="7">
                  <c:v>1.65296</c:v>
                </c:pt>
                <c:pt idx="8">
                  <c:v>1.65296</c:v>
                </c:pt>
                <c:pt idx="9">
                  <c:v>1.65296</c:v>
                </c:pt>
                <c:pt idx="10">
                  <c:v>1.65296</c:v>
                </c:pt>
                <c:pt idx="11">
                  <c:v>1.65296</c:v>
                </c:pt>
                <c:pt idx="12">
                  <c:v>1.65296</c:v>
                </c:pt>
                <c:pt idx="13">
                  <c:v>1.65296</c:v>
                </c:pt>
                <c:pt idx="14">
                  <c:v>1.65296</c:v>
                </c:pt>
                <c:pt idx="15">
                  <c:v>1.65296</c:v>
                </c:pt>
                <c:pt idx="16">
                  <c:v>1.65296</c:v>
                </c:pt>
                <c:pt idx="17">
                  <c:v>1.65296</c:v>
                </c:pt>
                <c:pt idx="18">
                  <c:v>1.65296</c:v>
                </c:pt>
                <c:pt idx="19">
                  <c:v>1.65296</c:v>
                </c:pt>
                <c:pt idx="20">
                  <c:v>1.65296</c:v>
                </c:pt>
                <c:pt idx="21">
                  <c:v>1.65296</c:v>
                </c:pt>
                <c:pt idx="22">
                  <c:v>1.65296</c:v>
                </c:pt>
                <c:pt idx="23">
                  <c:v>1.65296</c:v>
                </c:pt>
                <c:pt idx="24">
                  <c:v>1.65296</c:v>
                </c:pt>
                <c:pt idx="25">
                  <c:v>1.65296</c:v>
                </c:pt>
                <c:pt idx="26">
                  <c:v>1.65296</c:v>
                </c:pt>
                <c:pt idx="27">
                  <c:v>1.65296</c:v>
                </c:pt>
                <c:pt idx="28">
                  <c:v>1.65296</c:v>
                </c:pt>
                <c:pt idx="29">
                  <c:v>1.65296</c:v>
                </c:pt>
                <c:pt idx="30">
                  <c:v>1.65296</c:v>
                </c:pt>
                <c:pt idx="31">
                  <c:v>1.65296</c:v>
                </c:pt>
                <c:pt idx="32">
                  <c:v>1.65296</c:v>
                </c:pt>
                <c:pt idx="33">
                  <c:v>1.65296</c:v>
                </c:pt>
                <c:pt idx="34">
                  <c:v>1.4283809999999999</c:v>
                </c:pt>
                <c:pt idx="35">
                  <c:v>1.65296</c:v>
                </c:pt>
                <c:pt idx="36">
                  <c:v>1.65296</c:v>
                </c:pt>
                <c:pt idx="37">
                  <c:v>1.65296</c:v>
                </c:pt>
                <c:pt idx="38">
                  <c:v>1.65296</c:v>
                </c:pt>
                <c:pt idx="39">
                  <c:v>1.65296</c:v>
                </c:pt>
                <c:pt idx="40">
                  <c:v>1.65296</c:v>
                </c:pt>
                <c:pt idx="41">
                  <c:v>1.5297810000000001</c:v>
                </c:pt>
                <c:pt idx="42">
                  <c:v>1.65296</c:v>
                </c:pt>
                <c:pt idx="43">
                  <c:v>1.65296</c:v>
                </c:pt>
              </c:numCache>
            </c:numRef>
          </c:val>
          <c:smooth val="0"/>
          <c:extLst>
            <c:ext xmlns:c16="http://schemas.microsoft.com/office/drawing/2014/chart" uri="{C3380CC4-5D6E-409C-BE32-E72D297353CC}">
              <c16:uniqueId val="{00000000-4A8B-4922-B321-F7B273CB5C06}"/>
            </c:ext>
          </c:extLst>
        </c:ser>
        <c:dLbls>
          <c:showLegendKey val="0"/>
          <c:showVal val="0"/>
          <c:showCatName val="0"/>
          <c:showSerName val="0"/>
          <c:showPercent val="0"/>
          <c:showBubbleSize val="0"/>
        </c:dLbls>
        <c:smooth val="0"/>
        <c:axId val="1315116719"/>
        <c:axId val="1870979935"/>
      </c:lineChart>
      <c:dateAx>
        <c:axId val="131511671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870979935"/>
        <c:crosses val="autoZero"/>
        <c:auto val="1"/>
        <c:lblOffset val="100"/>
        <c:baseTimeUnit val="months"/>
      </c:dateAx>
      <c:valAx>
        <c:axId val="1870979935"/>
        <c:scaling>
          <c:orientation val="minMax"/>
          <c:min val="0.60000000000000009"/>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3151167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ZM"/>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72201184205379E-2"/>
          <c:y val="3.8490072137495716E-2"/>
          <c:w val="0.93463847737744898"/>
          <c:h val="0.8465438924286911"/>
        </c:manualLayout>
      </c:layout>
      <c:lineChart>
        <c:grouping val="standard"/>
        <c:varyColors val="0"/>
        <c:ser>
          <c:idx val="1"/>
          <c:order val="0"/>
          <c:tx>
            <c:strRef>
              <c:f>COMBINED!$D$301</c:f>
              <c:strCache>
                <c:ptCount val="1"/>
                <c:pt idx="0">
                  <c:v>CPI INDEX</c:v>
                </c:pt>
              </c:strCache>
            </c:strRef>
          </c:tx>
          <c:spPr>
            <a:ln w="28575" cap="rnd">
              <a:solidFill>
                <a:srgbClr val="FF0000"/>
              </a:solidFill>
              <a:round/>
            </a:ln>
            <a:effectLst/>
          </c:spPr>
          <c:marker>
            <c:symbol val="none"/>
          </c:marker>
          <c:dLbls>
            <c:dLbl>
              <c:idx val="68"/>
              <c:layout>
                <c:manualLayout>
                  <c:x val="-2.0172599744708482E-2"/>
                  <c:y val="-2.4906466940349169E-2"/>
                </c:manualLayout>
              </c:layout>
              <c:tx>
                <c:rich>
                  <a:bodyPr/>
                  <a:lstStyle/>
                  <a:p>
                    <a:r>
                      <a:rPr lang="en-US"/>
                      <a:t>ZAMBIA</a:t>
                    </a:r>
                    <a:r>
                      <a:rPr lang="en-US" baseline="0"/>
                      <a:t> </a:t>
                    </a:r>
                    <a:r>
                      <a:rPr lang="en-US"/>
                      <a:t>CPI</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3C2-40FB-A875-C0DC5D0A1D4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COMBINED!$B$302:$B$370</c:f>
              <c:numCache>
                <c:formatCode>mmm\-yy</c:formatCode>
                <c:ptCount val="6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45930</c:v>
                </c:pt>
              </c:numCache>
            </c:numRef>
          </c:cat>
          <c:val>
            <c:numRef>
              <c:f>COMBINED!$D$302:$D$370</c:f>
              <c:numCache>
                <c:formatCode>#,##0.00</c:formatCode>
                <c:ptCount val="69"/>
                <c:pt idx="0">
                  <c:v>1</c:v>
                </c:pt>
                <c:pt idx="1">
                  <c:v>1.0194147211413749</c:v>
                </c:pt>
                <c:pt idx="2">
                  <c:v>1.032020103761349</c:v>
                </c:pt>
                <c:pt idx="3">
                  <c:v>1.054839494163424</c:v>
                </c:pt>
                <c:pt idx="4">
                  <c:v>1.0715791180285343</c:v>
                </c:pt>
                <c:pt idx="5">
                  <c:v>1.0738326848249027</c:v>
                </c:pt>
                <c:pt idx="6">
                  <c:v>1.0774562256809337</c:v>
                </c:pt>
                <c:pt idx="7">
                  <c:v>1.0824821660181583</c:v>
                </c:pt>
                <c:pt idx="8">
                  <c:v>1.0976410505836576</c:v>
                </c:pt>
                <c:pt idx="9">
                  <c:v>1.1113813229571985</c:v>
                </c:pt>
                <c:pt idx="10">
                  <c:v>1.1357409208819713</c:v>
                </c:pt>
                <c:pt idx="11">
                  <c:v>1.1715304798962387</c:v>
                </c:pt>
                <c:pt idx="12">
                  <c:v>1.2148520590142671</c:v>
                </c:pt>
                <c:pt idx="13">
                  <c:v>1.2456181095979246</c:v>
                </c:pt>
                <c:pt idx="14">
                  <c:v>1.2673589494163424</c:v>
                </c:pt>
                <c:pt idx="15">
                  <c:v>1.2946344033722439</c:v>
                </c:pt>
                <c:pt idx="16">
                  <c:v>1.3206172989623866</c:v>
                </c:pt>
                <c:pt idx="17">
                  <c:v>1.3380982490272375</c:v>
                </c:pt>
                <c:pt idx="18">
                  <c:v>1.3422215466926071</c:v>
                </c:pt>
                <c:pt idx="19">
                  <c:v>1.3470707684824903</c:v>
                </c:pt>
                <c:pt idx="20">
                  <c:v>1.3404981355382621</c:v>
                </c:pt>
                <c:pt idx="21">
                  <c:v>1.3461000324254215</c:v>
                </c:pt>
                <c:pt idx="22">
                  <c:v>1.3545533398184177</c:v>
                </c:pt>
                <c:pt idx="23">
                  <c:v>1.3631051394293126</c:v>
                </c:pt>
                <c:pt idx="24">
                  <c:v>1.3979434176394292</c:v>
                </c:pt>
                <c:pt idx="25">
                  <c:v>1.4222515402075226</c:v>
                </c:pt>
                <c:pt idx="26">
                  <c:v>1.4332628080415046</c:v>
                </c:pt>
                <c:pt idx="27">
                  <c:v>1.4430038099870299</c:v>
                </c:pt>
                <c:pt idx="28">
                  <c:v>1.455247649156939</c:v>
                </c:pt>
                <c:pt idx="29">
                  <c:v>1.4684938391699092</c:v>
                </c:pt>
                <c:pt idx="30">
                  <c:v>1.4749918936446176</c:v>
                </c:pt>
                <c:pt idx="31">
                  <c:v>1.4788829442282749</c:v>
                </c:pt>
                <c:pt idx="32">
                  <c:v>1.4736948767833982</c:v>
                </c:pt>
                <c:pt idx="33">
                  <c:v>1.4764105058365757</c:v>
                </c:pt>
                <c:pt idx="34">
                  <c:v>1.4866650453955903</c:v>
                </c:pt>
                <c:pt idx="35">
                  <c:v>1.4980544747081712</c:v>
                </c:pt>
                <c:pt idx="36">
                  <c:v>1.5290612840466926</c:v>
                </c:pt>
                <c:pt idx="37">
                  <c:v>1.558852140077821</c:v>
                </c:pt>
                <c:pt idx="38">
                  <c:v>1.5751053826199741</c:v>
                </c:pt>
                <c:pt idx="39">
                  <c:v>1.5897373540856032</c:v>
                </c:pt>
                <c:pt idx="40">
                  <c:v>1.5991407263294424</c:v>
                </c:pt>
                <c:pt idx="41">
                  <c:v>1.6119892996108949</c:v>
                </c:pt>
                <c:pt idx="42">
                  <c:v>1.6263375486381324</c:v>
                </c:pt>
                <c:pt idx="43">
                  <c:v>1.6393077172503243</c:v>
                </c:pt>
                <c:pt idx="44">
                  <c:v>1.6501297016861221</c:v>
                </c:pt>
                <c:pt idx="45">
                  <c:v>1.662694552529183</c:v>
                </c:pt>
                <c:pt idx="46">
                  <c:v>1.6779750324254217</c:v>
                </c:pt>
                <c:pt idx="47">
                  <c:v>1.6943498702983137</c:v>
                </c:pt>
                <c:pt idx="48">
                  <c:v>1.7304231517509727</c:v>
                </c:pt>
                <c:pt idx="49">
                  <c:v>1.7691715304798963</c:v>
                </c:pt>
                <c:pt idx="50">
                  <c:v>1.7915450713359273</c:v>
                </c:pt>
                <c:pt idx="51">
                  <c:v>1.809257457846952</c:v>
                </c:pt>
                <c:pt idx="52">
                  <c:v>1.8341439688715953</c:v>
                </c:pt>
                <c:pt idx="53">
                  <c:v>1.8576118677042801</c:v>
                </c:pt>
                <c:pt idx="54">
                  <c:v>1.8762564850843062</c:v>
                </c:pt>
                <c:pt idx="55">
                  <c:v>1.8925907911802853</c:v>
                </c:pt>
                <c:pt idx="56">
                  <c:v>1.9073848897535668</c:v>
                </c:pt>
                <c:pt idx="57">
                  <c:v>1.9233949416342413</c:v>
                </c:pt>
                <c:pt idx="58">
                  <c:v>1.9541990920881971</c:v>
                </c:pt>
                <c:pt idx="59">
                  <c:v>1.9781128404669261</c:v>
                </c:pt>
                <c:pt idx="60">
                  <c:v>2.0191715304798965</c:v>
                </c:pt>
                <c:pt idx="61">
                  <c:v>2.0669990272373542</c:v>
                </c:pt>
                <c:pt idx="62">
                  <c:v>2.0879134241245136</c:v>
                </c:pt>
                <c:pt idx="63">
                  <c:v>2.1079361219195851</c:v>
                </c:pt>
                <c:pt idx="64">
                  <c:v>2.1149886511024643</c:v>
                </c:pt>
                <c:pt idx="65">
                  <c:v>2.1190418287937742</c:v>
                </c:pt>
                <c:pt idx="66">
                  <c:v>2.120987354085603</c:v>
                </c:pt>
                <c:pt idx="67">
                  <c:v>2.1317688067444878</c:v>
                </c:pt>
                <c:pt idx="68">
                  <c:v>2.1423476005188067</c:v>
                </c:pt>
              </c:numCache>
            </c:numRef>
          </c:val>
          <c:smooth val="0"/>
          <c:extLst>
            <c:ext xmlns:c16="http://schemas.microsoft.com/office/drawing/2014/chart" uri="{C3380CC4-5D6E-409C-BE32-E72D297353CC}">
              <c16:uniqueId val="{00000001-D3C2-40FB-A875-C0DC5D0A1D4F}"/>
            </c:ext>
          </c:extLst>
        </c:ser>
        <c:ser>
          <c:idx val="3"/>
          <c:order val="1"/>
          <c:tx>
            <c:strRef>
              <c:f>COMBINED!$F$301</c:f>
              <c:strCache>
                <c:ptCount val="1"/>
                <c:pt idx="0">
                  <c:v>USD EXCHANGE RATE</c:v>
                </c:pt>
              </c:strCache>
            </c:strRef>
          </c:tx>
          <c:spPr>
            <a:ln w="28575" cap="rnd">
              <a:solidFill>
                <a:schemeClr val="tx1"/>
              </a:solidFill>
              <a:round/>
            </a:ln>
            <a:effectLst/>
          </c:spPr>
          <c:marker>
            <c:symbol val="none"/>
          </c:marker>
          <c:dLbls>
            <c:dLbl>
              <c:idx val="68"/>
              <c:layout>
                <c:manualLayout>
                  <c:x val="-8.8843048052477738E-3"/>
                  <c:y val="6.689460872908803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3C2-40FB-A875-C0DC5D0A1D4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COMBINED!$B$302:$B$370</c:f>
              <c:numCache>
                <c:formatCode>mmm\-yy</c:formatCode>
                <c:ptCount val="6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45930</c:v>
                </c:pt>
              </c:numCache>
            </c:numRef>
          </c:cat>
          <c:val>
            <c:numRef>
              <c:f>COMBINED!$F$302:$F$370</c:f>
              <c:numCache>
                <c:formatCode>#,##0.00</c:formatCode>
                <c:ptCount val="69"/>
                <c:pt idx="0">
                  <c:v>1</c:v>
                </c:pt>
                <c:pt idx="1">
                  <c:v>1.0182309250506414</c:v>
                </c:pt>
                <c:pt idx="2">
                  <c:v>1.2248480756245781</c:v>
                </c:pt>
                <c:pt idx="3">
                  <c:v>1.2586090479405807</c:v>
                </c:pt>
                <c:pt idx="4">
                  <c:v>1.2376772451046589</c:v>
                </c:pt>
                <c:pt idx="5">
                  <c:v>1.2268737339635383</c:v>
                </c:pt>
                <c:pt idx="6">
                  <c:v>1.2349763673193788</c:v>
                </c:pt>
                <c:pt idx="7">
                  <c:v>1.3187035786630654</c:v>
                </c:pt>
                <c:pt idx="8">
                  <c:v>1.3531397704253882</c:v>
                </c:pt>
                <c:pt idx="9">
                  <c:v>1.3801485482781906</c:v>
                </c:pt>
                <c:pt idx="10">
                  <c:v>1.4199864956110737</c:v>
                </c:pt>
                <c:pt idx="11">
                  <c:v>1.4307900067521946</c:v>
                </c:pt>
                <c:pt idx="12">
                  <c:v>1.4476704929101958</c:v>
                </c:pt>
                <c:pt idx="13">
                  <c:v>1.4740040513166777</c:v>
                </c:pt>
                <c:pt idx="14">
                  <c:v>1.4935854152599595</c:v>
                </c:pt>
                <c:pt idx="15">
                  <c:v>1.5077650236326805</c:v>
                </c:pt>
                <c:pt idx="16">
                  <c:v>1.5219446320054018</c:v>
                </c:pt>
                <c:pt idx="17">
                  <c:v>1.5307224848075625</c:v>
                </c:pt>
                <c:pt idx="18">
                  <c:v>1.2991222147197838</c:v>
                </c:pt>
                <c:pt idx="19">
                  <c:v>1.0776502363268063</c:v>
                </c:pt>
                <c:pt idx="20">
                  <c:v>1.1350438892640107</c:v>
                </c:pt>
                <c:pt idx="21">
                  <c:v>1.1674544226873733</c:v>
                </c:pt>
                <c:pt idx="22">
                  <c:v>1.2039162727886561</c:v>
                </c:pt>
                <c:pt idx="23">
                  <c:v>1.1269412559081702</c:v>
                </c:pt>
                <c:pt idx="24">
                  <c:v>1.2207967589466575</c:v>
                </c:pt>
                <c:pt idx="25">
                  <c:v>1.2012153950033759</c:v>
                </c:pt>
                <c:pt idx="26">
                  <c:v>1.2194463200540173</c:v>
                </c:pt>
                <c:pt idx="27">
                  <c:v>1.1519243754220121</c:v>
                </c:pt>
                <c:pt idx="28">
                  <c:v>1.1681296421336935</c:v>
                </c:pt>
                <c:pt idx="29">
                  <c:v>1.1465226198514518</c:v>
                </c:pt>
                <c:pt idx="30">
                  <c:v>1.1068745779878462</c:v>
                </c:pt>
                <c:pt idx="31">
                  <c:v>1.0738169592617601</c:v>
                </c:pt>
                <c:pt idx="32">
                  <c:v>1.0664106459599372</c:v>
                </c:pt>
                <c:pt idx="33">
                  <c:v>1.0938555030384873</c:v>
                </c:pt>
                <c:pt idx="34">
                  <c:v>1.1532748143146521</c:v>
                </c:pt>
                <c:pt idx="35">
                  <c:v>1.2221471978392979</c:v>
                </c:pt>
                <c:pt idx="36">
                  <c:v>1.2866779203241054</c:v>
                </c:pt>
                <c:pt idx="37">
                  <c:v>1.3418365968939905</c:v>
                </c:pt>
                <c:pt idx="38">
                  <c:v>1.4403376097231599</c:v>
                </c:pt>
                <c:pt idx="39">
                  <c:v>1.1988926401080351</c:v>
                </c:pt>
                <c:pt idx="40">
                  <c:v>1.319500337609723</c:v>
                </c:pt>
                <c:pt idx="41">
                  <c:v>1.1876097231600269</c:v>
                </c:pt>
                <c:pt idx="42">
                  <c:v>1.2721134368669818</c:v>
                </c:pt>
                <c:pt idx="43">
                  <c:v>1.3652937204591491</c:v>
                </c:pt>
                <c:pt idx="44">
                  <c:v>1.4206617150573935</c:v>
                </c:pt>
                <c:pt idx="45">
                  <c:v>1.4922349763673195</c:v>
                </c:pt>
                <c:pt idx="46">
                  <c:v>1.6076975016880484</c:v>
                </c:pt>
                <c:pt idx="47">
                  <c:v>1.7380148548278189</c:v>
                </c:pt>
                <c:pt idx="48">
                  <c:v>1.8332207967589464</c:v>
                </c:pt>
                <c:pt idx="49">
                  <c:v>1.5867656988521268</c:v>
                </c:pt>
                <c:pt idx="50">
                  <c:v>1.6833220796758945</c:v>
                </c:pt>
                <c:pt idx="51">
                  <c:v>1.8062120189061444</c:v>
                </c:pt>
                <c:pt idx="52">
                  <c:v>1.7704253882511816</c:v>
                </c:pt>
                <c:pt idx="53">
                  <c:v>1.6691424713031735</c:v>
                </c:pt>
                <c:pt idx="54">
                  <c:v>1.7683997299122216</c:v>
                </c:pt>
                <c:pt idx="55">
                  <c:v>1.763673193787981</c:v>
                </c:pt>
                <c:pt idx="56">
                  <c:v>1.7900067521944631</c:v>
                </c:pt>
                <c:pt idx="57">
                  <c:v>1.7954085077650235</c:v>
                </c:pt>
                <c:pt idx="58">
                  <c:v>1.8480756245779879</c:v>
                </c:pt>
                <c:pt idx="59">
                  <c:v>1.8845374746792707</c:v>
                </c:pt>
                <c:pt idx="60">
                  <c:v>1.8946657663740714</c:v>
                </c:pt>
                <c:pt idx="61">
                  <c:v>1.9284267386900742</c:v>
                </c:pt>
                <c:pt idx="62">
                  <c:v>1.9066576637407158</c:v>
                </c:pt>
                <c:pt idx="63">
                  <c:v>1.889264010803511</c:v>
                </c:pt>
                <c:pt idx="64">
                  <c:v>1.7987981093855503</c:v>
                </c:pt>
                <c:pt idx="65">
                  <c:v>1.6096961512491559</c:v>
                </c:pt>
                <c:pt idx="66">
                  <c:v>1.5536529372045913</c:v>
                </c:pt>
                <c:pt idx="67">
                  <c:v>1.5938487508440242</c:v>
                </c:pt>
                <c:pt idx="68">
                  <c:v>1.6133018230925051</c:v>
                </c:pt>
              </c:numCache>
            </c:numRef>
          </c:val>
          <c:smooth val="0"/>
          <c:extLst>
            <c:ext xmlns:c16="http://schemas.microsoft.com/office/drawing/2014/chart" uri="{C3380CC4-5D6E-409C-BE32-E72D297353CC}">
              <c16:uniqueId val="{00000003-D3C2-40FB-A875-C0DC5D0A1D4F}"/>
            </c:ext>
          </c:extLst>
        </c:ser>
        <c:ser>
          <c:idx val="5"/>
          <c:order val="2"/>
          <c:tx>
            <c:strRef>
              <c:f>COMBINED!$H$301</c:f>
              <c:strCache>
                <c:ptCount val="1"/>
                <c:pt idx="0">
                  <c:v>ZCCM-IH INDEX</c:v>
                </c:pt>
              </c:strCache>
            </c:strRef>
          </c:tx>
          <c:spPr>
            <a:ln w="28575" cap="rnd">
              <a:solidFill>
                <a:schemeClr val="accent2"/>
              </a:solidFill>
              <a:round/>
            </a:ln>
            <a:effectLst/>
          </c:spPr>
          <c:marker>
            <c:symbol val="none"/>
          </c:marker>
          <c:dLbls>
            <c:dLbl>
              <c:idx val="68"/>
              <c:layout>
                <c:manualLayout>
                  <c:x val="-8.3567439221067324E-4"/>
                  <c:y val="0.28959909738434092"/>
                </c:manualLayout>
              </c:layout>
              <c:tx>
                <c:rich>
                  <a:bodyPr/>
                  <a:lstStyle/>
                  <a:p>
                    <a:r>
                      <a:rPr lang="en-US"/>
                      <a:t>ZCCM-IH</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C2-40FB-A875-C0DC5D0A1D4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COMBINED!$B$302:$B$370</c:f>
              <c:numCache>
                <c:formatCode>mmm\-yy</c:formatCode>
                <c:ptCount val="6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45930</c:v>
                </c:pt>
              </c:numCache>
            </c:numRef>
          </c:cat>
          <c:val>
            <c:numRef>
              <c:f>COMBINED!$H$302:$H$370</c:f>
              <c:numCache>
                <c:formatCode>#,##0.00</c:formatCode>
                <c:ptCount val="69"/>
                <c:pt idx="0">
                  <c:v>1</c:v>
                </c:pt>
                <c:pt idx="1">
                  <c:v>1</c:v>
                </c:pt>
                <c:pt idx="2">
                  <c:v>1</c:v>
                </c:pt>
                <c:pt idx="3">
                  <c:v>1</c:v>
                </c:pt>
                <c:pt idx="4">
                  <c:v>1.0003511235955056</c:v>
                </c:pt>
                <c:pt idx="5">
                  <c:v>1.0003511235955056</c:v>
                </c:pt>
                <c:pt idx="6">
                  <c:v>1.0003511235955056</c:v>
                </c:pt>
                <c:pt idx="7">
                  <c:v>1.0003511235955056</c:v>
                </c:pt>
                <c:pt idx="8">
                  <c:v>1.0003511235955056</c:v>
                </c:pt>
                <c:pt idx="9">
                  <c:v>1.36938202247191</c:v>
                </c:pt>
                <c:pt idx="10">
                  <c:v>1.3623595505617976</c:v>
                </c:pt>
                <c:pt idx="11">
                  <c:v>1.3623595505617976</c:v>
                </c:pt>
                <c:pt idx="12">
                  <c:v>1.3623595505617976</c:v>
                </c:pt>
                <c:pt idx="13">
                  <c:v>1.3623595505617976</c:v>
                </c:pt>
                <c:pt idx="14">
                  <c:v>1.3623595505617976</c:v>
                </c:pt>
                <c:pt idx="15">
                  <c:v>1.3623595505617976</c:v>
                </c:pt>
                <c:pt idx="16">
                  <c:v>1.3342696629213482</c:v>
                </c:pt>
                <c:pt idx="17">
                  <c:v>1.3342696629213482</c:v>
                </c:pt>
                <c:pt idx="18">
                  <c:v>1.3342696629213482</c:v>
                </c:pt>
                <c:pt idx="19">
                  <c:v>1.3339185393258428</c:v>
                </c:pt>
                <c:pt idx="20">
                  <c:v>1.333567415730337</c:v>
                </c:pt>
                <c:pt idx="21">
                  <c:v>1.333567415730337</c:v>
                </c:pt>
                <c:pt idx="22">
                  <c:v>1.333567415730337</c:v>
                </c:pt>
                <c:pt idx="23">
                  <c:v>1.333567415730337</c:v>
                </c:pt>
                <c:pt idx="24">
                  <c:v>1.333567415730337</c:v>
                </c:pt>
                <c:pt idx="25">
                  <c:v>1.333567415730337</c:v>
                </c:pt>
                <c:pt idx="26">
                  <c:v>1.333567415730337</c:v>
                </c:pt>
                <c:pt idx="27">
                  <c:v>1.333567415730337</c:v>
                </c:pt>
                <c:pt idx="28">
                  <c:v>1.333567415730337</c:v>
                </c:pt>
                <c:pt idx="29">
                  <c:v>1.333567415730337</c:v>
                </c:pt>
                <c:pt idx="30">
                  <c:v>1.333567415730337</c:v>
                </c:pt>
                <c:pt idx="31">
                  <c:v>1.333567415730337</c:v>
                </c:pt>
                <c:pt idx="32">
                  <c:v>1.333567415730337</c:v>
                </c:pt>
                <c:pt idx="33">
                  <c:v>1.333567415730337</c:v>
                </c:pt>
                <c:pt idx="34">
                  <c:v>1.333567415730337</c:v>
                </c:pt>
                <c:pt idx="35">
                  <c:v>1.333567415730337</c:v>
                </c:pt>
                <c:pt idx="36">
                  <c:v>1.333567415730337</c:v>
                </c:pt>
                <c:pt idx="37">
                  <c:v>1.333567415730337</c:v>
                </c:pt>
                <c:pt idx="38">
                  <c:v>1.333567415730337</c:v>
                </c:pt>
                <c:pt idx="39">
                  <c:v>1.333567415730337</c:v>
                </c:pt>
                <c:pt idx="40">
                  <c:v>1.333567415730337</c:v>
                </c:pt>
                <c:pt idx="41">
                  <c:v>1.333567415730337</c:v>
                </c:pt>
                <c:pt idx="42">
                  <c:v>1.333567415730337</c:v>
                </c:pt>
                <c:pt idx="43">
                  <c:v>1.333567415730337</c:v>
                </c:pt>
                <c:pt idx="44">
                  <c:v>1.4747191011235954</c:v>
                </c:pt>
                <c:pt idx="45">
                  <c:v>1.4747191011235954</c:v>
                </c:pt>
                <c:pt idx="46">
                  <c:v>1.4747191011235954</c:v>
                </c:pt>
                <c:pt idx="47">
                  <c:v>1.4747191011235954</c:v>
                </c:pt>
                <c:pt idx="48">
                  <c:v>1.4747191011235954</c:v>
                </c:pt>
                <c:pt idx="49">
                  <c:v>1.6502808988764044</c:v>
                </c:pt>
                <c:pt idx="50">
                  <c:v>1.6688904494382022</c:v>
                </c:pt>
                <c:pt idx="51">
                  <c:v>1.6695926966292134</c:v>
                </c:pt>
                <c:pt idx="52">
                  <c:v>1.6853932584269662</c:v>
                </c:pt>
                <c:pt idx="53">
                  <c:v>1.896067415730337</c:v>
                </c:pt>
                <c:pt idx="54">
                  <c:v>2.2471910112359552</c:v>
                </c:pt>
                <c:pt idx="55">
                  <c:v>1.896067415730337</c:v>
                </c:pt>
                <c:pt idx="56">
                  <c:v>2.2471910112359552</c:v>
                </c:pt>
                <c:pt idx="57">
                  <c:v>2.2823033707865168</c:v>
                </c:pt>
                <c:pt idx="58">
                  <c:v>2.2823033707865168</c:v>
                </c:pt>
                <c:pt idx="59">
                  <c:v>2.2823033707865168</c:v>
                </c:pt>
                <c:pt idx="60">
                  <c:v>2.2823033707865168</c:v>
                </c:pt>
                <c:pt idx="61">
                  <c:v>2.2823033707865168</c:v>
                </c:pt>
                <c:pt idx="62">
                  <c:v>2.457865168539326</c:v>
                </c:pt>
                <c:pt idx="63">
                  <c:v>2.8089887640449436</c:v>
                </c:pt>
                <c:pt idx="64">
                  <c:v>3.5112359550561796</c:v>
                </c:pt>
                <c:pt idx="65">
                  <c:v>3.5463483146067416</c:v>
                </c:pt>
                <c:pt idx="66">
                  <c:v>4.5646067415730336</c:v>
                </c:pt>
                <c:pt idx="67">
                  <c:v>4.5646067415730336</c:v>
                </c:pt>
                <c:pt idx="68">
                  <c:v>5.6885533707865168</c:v>
                </c:pt>
              </c:numCache>
            </c:numRef>
          </c:val>
          <c:smooth val="0"/>
          <c:extLst>
            <c:ext xmlns:c16="http://schemas.microsoft.com/office/drawing/2014/chart" uri="{C3380CC4-5D6E-409C-BE32-E72D297353CC}">
              <c16:uniqueId val="{00000005-D3C2-40FB-A875-C0DC5D0A1D4F}"/>
            </c:ext>
          </c:extLst>
        </c:ser>
        <c:ser>
          <c:idx val="7"/>
          <c:order val="3"/>
          <c:tx>
            <c:strRef>
              <c:f>COMBINED!$J$301</c:f>
              <c:strCache>
                <c:ptCount val="1"/>
                <c:pt idx="0">
                  <c:v>LuSE ALL SHARE INDEX</c:v>
                </c:pt>
              </c:strCache>
            </c:strRef>
          </c:tx>
          <c:spPr>
            <a:ln w="28575" cap="rnd">
              <a:solidFill>
                <a:schemeClr val="accent5"/>
              </a:solidFill>
              <a:round/>
            </a:ln>
            <a:effectLst/>
          </c:spPr>
          <c:marker>
            <c:symbol val="none"/>
          </c:marker>
          <c:dLbls>
            <c:dLbl>
              <c:idx val="68"/>
              <c:layout>
                <c:manualLayout>
                  <c:x val="-4.8015875905356345E-2"/>
                  <c:y val="8.1351093160754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D3C2-40FB-A875-C0DC5D0A1D4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ZM"/>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COMBINED!$B$302:$B$370</c:f>
              <c:numCache>
                <c:formatCode>mmm\-yy</c:formatCode>
                <c:ptCount val="6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45930</c:v>
                </c:pt>
              </c:numCache>
            </c:numRef>
          </c:cat>
          <c:val>
            <c:numRef>
              <c:f>COMBINED!$J$302:$J$370</c:f>
              <c:numCache>
                <c:formatCode>#,##0.00</c:formatCode>
                <c:ptCount val="69"/>
                <c:pt idx="0">
                  <c:v>1</c:v>
                </c:pt>
                <c:pt idx="1">
                  <c:v>0.99975067857764466</c:v>
                </c:pt>
                <c:pt idx="2">
                  <c:v>0.99559924168654179</c:v>
                </c:pt>
                <c:pt idx="3">
                  <c:v>0.97592166603160269</c:v>
                </c:pt>
                <c:pt idx="4">
                  <c:v>0.9465605404159434</c:v>
                </c:pt>
                <c:pt idx="5">
                  <c:v>0.92191770511391169</c:v>
                </c:pt>
                <c:pt idx="6">
                  <c:v>0.86683883957342522</c:v>
                </c:pt>
                <c:pt idx="7">
                  <c:v>0.9037642830597854</c:v>
                </c:pt>
                <c:pt idx="8">
                  <c:v>0.89934000385742574</c:v>
                </c:pt>
                <c:pt idx="9">
                  <c:v>0.89591065825559679</c:v>
                </c:pt>
                <c:pt idx="10">
                  <c:v>0.917098274978008</c:v>
                </c:pt>
                <c:pt idx="11">
                  <c:v>0.92021479275744789</c:v>
                </c:pt>
                <c:pt idx="12">
                  <c:v>0.91837545924535591</c:v>
                </c:pt>
                <c:pt idx="13">
                  <c:v>0.92021479275744789</c:v>
                </c:pt>
                <c:pt idx="14">
                  <c:v>0.94579140734886658</c:v>
                </c:pt>
                <c:pt idx="15">
                  <c:v>0.96654623971549147</c:v>
                </c:pt>
                <c:pt idx="16">
                  <c:v>0.99882630764381852</c:v>
                </c:pt>
                <c:pt idx="17">
                  <c:v>1.0847340022674137</c:v>
                </c:pt>
                <c:pt idx="18">
                  <c:v>1.1013468060984961</c:v>
                </c:pt>
                <c:pt idx="19">
                  <c:v>1.1085700710801263</c:v>
                </c:pt>
                <c:pt idx="20">
                  <c:v>1.160189013863212</c:v>
                </c:pt>
                <c:pt idx="21">
                  <c:v>1.1533538435484554</c:v>
                </c:pt>
                <c:pt idx="22">
                  <c:v>1.2598752452052668</c:v>
                </c:pt>
                <c:pt idx="23">
                  <c:v>1.4252906005823773</c:v>
                </c:pt>
                <c:pt idx="24">
                  <c:v>1.4144992167543997</c:v>
                </c:pt>
                <c:pt idx="25">
                  <c:v>1.5226553201898607</c:v>
                </c:pt>
                <c:pt idx="26">
                  <c:v>1.6105928675256496</c:v>
                </c:pt>
                <c:pt idx="27">
                  <c:v>1.628666318557511</c:v>
                </c:pt>
                <c:pt idx="28">
                  <c:v>1.5991922926751247</c:v>
                </c:pt>
                <c:pt idx="29">
                  <c:v>1.6121499503709245</c:v>
                </c:pt>
                <c:pt idx="30">
                  <c:v>1.6205092742864937</c:v>
                </c:pt>
                <c:pt idx="31">
                  <c:v>1.650540745235844</c:v>
                </c:pt>
                <c:pt idx="32">
                  <c:v>1.7270071550544037</c:v>
                </c:pt>
                <c:pt idx="33">
                  <c:v>1.7270730135433279</c:v>
                </c:pt>
                <c:pt idx="34">
                  <c:v>1.7134379542471669</c:v>
                </c:pt>
                <c:pt idx="35">
                  <c:v>1.7259134337204871</c:v>
                </c:pt>
                <c:pt idx="36">
                  <c:v>1.6976789586832066</c:v>
                </c:pt>
                <c:pt idx="37">
                  <c:v>1.7051750659760934</c:v>
                </c:pt>
                <c:pt idx="38">
                  <c:v>1.8435907929832485</c:v>
                </c:pt>
                <c:pt idx="39">
                  <c:v>1.8860930392281385</c:v>
                </c:pt>
                <c:pt idx="40">
                  <c:v>1.938610479967259</c:v>
                </c:pt>
                <c:pt idx="41">
                  <c:v>1.937853107344633</c:v>
                </c:pt>
                <c:pt idx="42">
                  <c:v>1.966772040248945</c:v>
                </c:pt>
                <c:pt idx="43">
                  <c:v>2.0474063515808387</c:v>
                </c:pt>
                <c:pt idx="44">
                  <c:v>2.1905709460571932</c:v>
                </c:pt>
                <c:pt idx="45">
                  <c:v>2.3334744586667422</c:v>
                </c:pt>
                <c:pt idx="46">
                  <c:v>2.5638051153229187</c:v>
                </c:pt>
                <c:pt idx="47">
                  <c:v>2.546884187847227</c:v>
                </c:pt>
                <c:pt idx="48">
                  <c:v>2.627685497490321</c:v>
                </c:pt>
                <c:pt idx="49">
                  <c:v>2.8393993705810128</c:v>
                </c:pt>
                <c:pt idx="50">
                  <c:v>2.9878655734157507</c:v>
                </c:pt>
                <c:pt idx="51">
                  <c:v>3.0231586672123512</c:v>
                </c:pt>
                <c:pt idx="52">
                  <c:v>3.0809636037765138</c:v>
                </c:pt>
                <c:pt idx="53">
                  <c:v>3.2632528448515128</c:v>
                </c:pt>
                <c:pt idx="54">
                  <c:v>3.4055753915051961</c:v>
                </c:pt>
                <c:pt idx="55">
                  <c:v>3.562537339411131</c:v>
                </c:pt>
                <c:pt idx="56">
                  <c:v>3.7571397658260302</c:v>
                </c:pt>
                <c:pt idx="57">
                  <c:v>3.7741100871684146</c:v>
                </c:pt>
                <c:pt idx="58">
                  <c:v>3.7250149357644524</c:v>
                </c:pt>
                <c:pt idx="59">
                  <c:v>3.7126664690911997</c:v>
                </c:pt>
                <c:pt idx="60">
                  <c:v>3.6137987646829148</c:v>
                </c:pt>
                <c:pt idx="61">
                  <c:v>3.6259896414005279</c:v>
                </c:pt>
                <c:pt idx="62">
                  <c:v>3.8524558160101989</c:v>
                </c:pt>
                <c:pt idx="63">
                  <c:v>3.9160539475107838</c:v>
                </c:pt>
                <c:pt idx="64">
                  <c:v>4.4239287411149837</c:v>
                </c:pt>
                <c:pt idx="65">
                  <c:v>4.7547194663580727</c:v>
                </c:pt>
                <c:pt idx="66">
                  <c:v>4.9490349379283742</c:v>
                </c:pt>
                <c:pt idx="67">
                  <c:v>5.6856268552101117</c:v>
                </c:pt>
                <c:pt idx="68">
                  <c:v>5.937234507966525</c:v>
                </c:pt>
              </c:numCache>
            </c:numRef>
          </c:val>
          <c:smooth val="0"/>
          <c:extLst>
            <c:ext xmlns:c16="http://schemas.microsoft.com/office/drawing/2014/chart" uri="{C3380CC4-5D6E-409C-BE32-E72D297353CC}">
              <c16:uniqueId val="{00000007-D3C2-40FB-A875-C0DC5D0A1D4F}"/>
            </c:ext>
          </c:extLst>
        </c:ser>
        <c:dLbls>
          <c:showLegendKey val="0"/>
          <c:showVal val="0"/>
          <c:showCatName val="0"/>
          <c:showSerName val="0"/>
          <c:showPercent val="0"/>
          <c:showBubbleSize val="0"/>
        </c:dLbls>
        <c:smooth val="0"/>
        <c:axId val="143555360"/>
        <c:axId val="143553440"/>
      </c:lineChart>
      <c:dateAx>
        <c:axId val="1435553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43553440"/>
        <c:crosses val="autoZero"/>
        <c:auto val="1"/>
        <c:lblOffset val="100"/>
        <c:baseTimeUnit val="months"/>
      </c:dateAx>
      <c:valAx>
        <c:axId val="14355344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ZM"/>
          </a:p>
        </c:txPr>
        <c:crossAx val="14355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ZM"/>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64423491396628E-2"/>
          <c:y val="8.6329473898029654E-2"/>
          <c:w val="0.90520535466953889"/>
          <c:h val="0.74057716795301587"/>
        </c:manualLayout>
      </c:layout>
      <c:barChart>
        <c:barDir val="col"/>
        <c:grouping val="clustered"/>
        <c:varyColors val="0"/>
        <c:ser>
          <c:idx val="0"/>
          <c:order val="0"/>
          <c:tx>
            <c:strRef>
              <c:f>COMBINED!$C$390</c:f>
              <c:strCache>
                <c:ptCount val="1"/>
                <c:pt idx="0">
                  <c:v>EURONEXT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COMBINED!$B$391:$B$399</c:f>
              <c:numCache>
                <c:formatCode>mmm\-yy</c:formatCode>
                <c:ptCount val="9"/>
                <c:pt idx="0">
                  <c:v>45658</c:v>
                </c:pt>
                <c:pt idx="1">
                  <c:v>45689</c:v>
                </c:pt>
                <c:pt idx="2">
                  <c:v>45717</c:v>
                </c:pt>
                <c:pt idx="3">
                  <c:v>45748</c:v>
                </c:pt>
                <c:pt idx="4">
                  <c:v>45778</c:v>
                </c:pt>
                <c:pt idx="5">
                  <c:v>45809</c:v>
                </c:pt>
                <c:pt idx="6">
                  <c:v>45839</c:v>
                </c:pt>
                <c:pt idx="7">
                  <c:v>45870</c:v>
                </c:pt>
                <c:pt idx="8">
                  <c:v>45901</c:v>
                </c:pt>
              </c:numCache>
            </c:numRef>
          </c:cat>
          <c:val>
            <c:numRef>
              <c:f>COMBINED!$C$391:$C$399</c:f>
              <c:numCache>
                <c:formatCode>#,##0</c:formatCode>
                <c:ptCount val="9"/>
                <c:pt idx="0">
                  <c:v>82577</c:v>
                </c:pt>
                <c:pt idx="1">
                  <c:v>116075</c:v>
                </c:pt>
                <c:pt idx="2">
                  <c:v>136782</c:v>
                </c:pt>
                <c:pt idx="3">
                  <c:v>34870</c:v>
                </c:pt>
                <c:pt idx="4">
                  <c:v>0</c:v>
                </c:pt>
                <c:pt idx="5">
                  <c:v>0</c:v>
                </c:pt>
                <c:pt idx="6">
                  <c:v>227063</c:v>
                </c:pt>
                <c:pt idx="7">
                  <c:v>180040</c:v>
                </c:pt>
                <c:pt idx="8">
                  <c:v>92161</c:v>
                </c:pt>
              </c:numCache>
            </c:numRef>
          </c:val>
          <c:extLst>
            <c:ext xmlns:c16="http://schemas.microsoft.com/office/drawing/2014/chart" uri="{C3380CC4-5D6E-409C-BE32-E72D297353CC}">
              <c16:uniqueId val="{00000000-7BE1-47B1-9C98-707518CBBCA7}"/>
            </c:ext>
          </c:extLst>
        </c:ser>
        <c:ser>
          <c:idx val="1"/>
          <c:order val="1"/>
          <c:tx>
            <c:strRef>
              <c:f>COMBINED!$D$390</c:f>
              <c:strCache>
                <c:ptCount val="1"/>
                <c:pt idx="0">
                  <c:v>LUSE</c:v>
                </c:pt>
              </c:strCache>
            </c:strRef>
          </c:tx>
          <c:spPr>
            <a:solidFill>
              <a:schemeClr val="accent1"/>
            </a:solidFill>
            <a:ln>
              <a:solidFill>
                <a:schemeClr val="accent5"/>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COMBINED!$B$391:$B$399</c:f>
              <c:numCache>
                <c:formatCode>mmm\-yy</c:formatCode>
                <c:ptCount val="9"/>
                <c:pt idx="0">
                  <c:v>45658</c:v>
                </c:pt>
                <c:pt idx="1">
                  <c:v>45689</c:v>
                </c:pt>
                <c:pt idx="2">
                  <c:v>45717</c:v>
                </c:pt>
                <c:pt idx="3">
                  <c:v>45748</c:v>
                </c:pt>
                <c:pt idx="4">
                  <c:v>45778</c:v>
                </c:pt>
                <c:pt idx="5">
                  <c:v>45809</c:v>
                </c:pt>
                <c:pt idx="6">
                  <c:v>45839</c:v>
                </c:pt>
                <c:pt idx="7">
                  <c:v>45870</c:v>
                </c:pt>
                <c:pt idx="8">
                  <c:v>45901</c:v>
                </c:pt>
              </c:numCache>
            </c:numRef>
          </c:cat>
          <c:val>
            <c:numRef>
              <c:f>COMBINED!$D$391:$D$399</c:f>
              <c:numCache>
                <c:formatCode>#,##0</c:formatCode>
                <c:ptCount val="9"/>
                <c:pt idx="0">
                  <c:v>201838</c:v>
                </c:pt>
                <c:pt idx="1">
                  <c:v>52242</c:v>
                </c:pt>
                <c:pt idx="2">
                  <c:v>718</c:v>
                </c:pt>
                <c:pt idx="3">
                  <c:v>614</c:v>
                </c:pt>
                <c:pt idx="4">
                  <c:v>562</c:v>
                </c:pt>
                <c:pt idx="5">
                  <c:v>1055</c:v>
                </c:pt>
                <c:pt idx="6">
                  <c:v>1080</c:v>
                </c:pt>
                <c:pt idx="7">
                  <c:v>1308</c:v>
                </c:pt>
                <c:pt idx="8">
                  <c:v>42863</c:v>
                </c:pt>
              </c:numCache>
            </c:numRef>
          </c:val>
          <c:extLst>
            <c:ext xmlns:c16="http://schemas.microsoft.com/office/drawing/2014/chart" uri="{C3380CC4-5D6E-409C-BE32-E72D297353CC}">
              <c16:uniqueId val="{00000001-7BE1-47B1-9C98-707518CBBCA7}"/>
            </c:ext>
          </c:extLst>
        </c:ser>
        <c:dLbls>
          <c:showLegendKey val="0"/>
          <c:showVal val="0"/>
          <c:showCatName val="0"/>
          <c:showSerName val="0"/>
          <c:showPercent val="0"/>
          <c:showBubbleSize val="0"/>
        </c:dLbls>
        <c:gapWidth val="219"/>
        <c:overlap val="-27"/>
        <c:axId val="1641461696"/>
        <c:axId val="1641453536"/>
      </c:barChart>
      <c:dateAx>
        <c:axId val="164146169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mn-cs"/>
              </a:defRPr>
            </a:pPr>
            <a:endParaRPr lang="en-ZM"/>
          </a:p>
        </c:txPr>
        <c:crossAx val="1641453536"/>
        <c:crosses val="autoZero"/>
        <c:auto val="1"/>
        <c:lblOffset val="100"/>
        <c:baseTimeUnit val="months"/>
      </c:dateAx>
      <c:valAx>
        <c:axId val="16414535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n-ZM"/>
          </a:p>
        </c:txPr>
        <c:crossAx val="1641461696"/>
        <c:crosses val="autoZero"/>
        <c:crossBetween val="between"/>
      </c:valAx>
      <c:spPr>
        <a:noFill/>
        <a:ln>
          <a:noFill/>
        </a:ln>
        <a:effectLst/>
      </c:spPr>
    </c:plotArea>
    <c:legend>
      <c:legendPos val="b"/>
      <c:layout>
        <c:manualLayout>
          <c:xMode val="edge"/>
          <c:yMode val="edge"/>
          <c:x val="0.35088161008165236"/>
          <c:y val="0.93456857496773305"/>
          <c:w val="0.35568651805652823"/>
          <c:h val="4.8929774867250503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mn-cs"/>
            </a:defRPr>
          </a:pPr>
          <a:endParaRPr lang="en-ZM"/>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Century Gothic" panose="020B0502020202020204" pitchFamily="34" charset="0"/>
        </a:defRPr>
      </a:pPr>
      <a:endParaRPr lang="en-ZM"/>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5_67EDD74E.xml><?xml version="1.0" encoding="utf-8"?>
<p188:cmLst xmlns:a="http://schemas.openxmlformats.org/drawingml/2006/main" xmlns:r="http://schemas.openxmlformats.org/officeDocument/2006/relationships" xmlns:p188="http://schemas.microsoft.com/office/powerpoint/2018/8/main">
  <p188:cm id="{685E39BB-9395-4809-A39B-DC4B9EF20A71}" authorId="{567AF089-BEA8-85A3-3144-B0D15B6F425B}" created="2025-10-23T14:13:43.495">
    <ac:txMkLst xmlns:ac="http://schemas.microsoft.com/office/drawing/2013/main/command">
      <pc:docMk xmlns:pc="http://schemas.microsoft.com/office/powerpoint/2013/main/command"/>
      <pc:sldMk xmlns:pc="http://schemas.microsoft.com/office/powerpoint/2013/main/command" cId="1743640398" sldId="341"/>
      <ac:spMk id="49" creationId="{D39AEA95-84B5-B883-D003-8A09A74A8B7B}"/>
      <ac:txMk cp="0" len="37">
        <ac:context len="38" hash="3436972513"/>
      </ac:txMk>
    </ac:txMkLst>
    <p188:pos x="8636000" y="231913"/>
    <p188:txBody>
      <a:bodyPr/>
      <a:lstStyle/>
      <a:p>
        <a:r>
          <a:rPr lang="en-GB"/>
          <a:t>[@Chilandu Sakala: ZCCM-IH [Chief Financial Officer]] TO ASSIST (2020-2024)</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947D7-C7EC-4269-B2AD-842DFE5B153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A3DC622-3D21-4AC9-994F-2040A313621F}">
      <dgm:prSet custT="1"/>
      <dgm:spPr/>
      <dgm:t>
        <a:bodyPr/>
        <a:lstStyle/>
        <a:p>
          <a:r>
            <a:rPr lang="en-US" sz="2800">
              <a:latin typeface="Century Gothic" panose="020B0502020202020204" pitchFamily="34" charset="0"/>
            </a:rPr>
            <a:t>1. STRATEGIC INVESTMENT DEVELOPMENT  </a:t>
          </a:r>
        </a:p>
      </dgm:t>
    </dgm:pt>
    <dgm:pt modelId="{A17509BB-A859-4078-A178-F78C9996F728}" type="parTrans" cxnId="{306A682D-8505-4825-866E-AC08C5D12C9B}">
      <dgm:prSet/>
      <dgm:spPr/>
      <dgm:t>
        <a:bodyPr/>
        <a:lstStyle/>
        <a:p>
          <a:endParaRPr lang="en-US" sz="2800">
            <a:latin typeface="Century Gothic" panose="020B0502020202020204" pitchFamily="34" charset="0"/>
          </a:endParaRPr>
        </a:p>
      </dgm:t>
    </dgm:pt>
    <dgm:pt modelId="{2783FFB8-5147-4621-B7B7-986B88CE3225}" type="sibTrans" cxnId="{306A682D-8505-4825-866E-AC08C5D12C9B}">
      <dgm:prSet/>
      <dgm:spPr/>
      <dgm:t>
        <a:bodyPr/>
        <a:lstStyle/>
        <a:p>
          <a:endParaRPr lang="en-US" sz="2800">
            <a:latin typeface="Century Gothic" panose="020B0502020202020204" pitchFamily="34" charset="0"/>
          </a:endParaRPr>
        </a:p>
      </dgm:t>
    </dgm:pt>
    <dgm:pt modelId="{0BCEDFD0-0D55-46D9-BAC2-23981B14D8F6}">
      <dgm:prSet custT="1"/>
      <dgm:spPr/>
      <dgm:t>
        <a:bodyPr/>
        <a:lstStyle/>
        <a:p>
          <a:r>
            <a:rPr lang="en-US" sz="2800">
              <a:latin typeface="Century Gothic" panose="020B0502020202020204" pitchFamily="34" charset="0"/>
            </a:rPr>
            <a:t>2. FINANCIAL PERFORMANCE HIGHLIGHTS HY2025</a:t>
          </a:r>
        </a:p>
      </dgm:t>
    </dgm:pt>
    <dgm:pt modelId="{E239D0CF-200B-4F9B-BD1B-F32BE36E2ECF}" type="parTrans" cxnId="{F988A34E-D5D4-44FD-97ED-BA178C73C21E}">
      <dgm:prSet/>
      <dgm:spPr/>
      <dgm:t>
        <a:bodyPr/>
        <a:lstStyle/>
        <a:p>
          <a:endParaRPr lang="en-US" sz="2800">
            <a:latin typeface="Century Gothic" panose="020B0502020202020204" pitchFamily="34" charset="0"/>
          </a:endParaRPr>
        </a:p>
      </dgm:t>
    </dgm:pt>
    <dgm:pt modelId="{A16D642B-2AEA-46B4-87C3-CFBA18CE4BBD}" type="sibTrans" cxnId="{F988A34E-D5D4-44FD-97ED-BA178C73C21E}">
      <dgm:prSet/>
      <dgm:spPr/>
      <dgm:t>
        <a:bodyPr/>
        <a:lstStyle/>
        <a:p>
          <a:endParaRPr lang="en-US" sz="2800">
            <a:latin typeface="Century Gothic" panose="020B0502020202020204" pitchFamily="34" charset="0"/>
          </a:endParaRPr>
        </a:p>
      </dgm:t>
    </dgm:pt>
    <dgm:pt modelId="{C0BE6E87-8BC9-475F-88AB-88280B43FFF5}">
      <dgm:prSet custT="1"/>
      <dgm:spPr/>
      <dgm:t>
        <a:bodyPr/>
        <a:lstStyle/>
        <a:p>
          <a:r>
            <a:rPr lang="en-US" sz="2800">
              <a:latin typeface="Century Gothic" panose="020B0502020202020204" pitchFamily="34" charset="0"/>
            </a:rPr>
            <a:t>3. STRATEGIC OUTLOOK</a:t>
          </a:r>
        </a:p>
      </dgm:t>
    </dgm:pt>
    <dgm:pt modelId="{969D5B02-D6BB-436A-BD5F-100D2D05E0D5}" type="parTrans" cxnId="{0D2FD6A4-D6A7-440C-8ADF-09B9754FDFD8}">
      <dgm:prSet/>
      <dgm:spPr/>
      <dgm:t>
        <a:bodyPr/>
        <a:lstStyle/>
        <a:p>
          <a:endParaRPr lang="en-US" sz="2800">
            <a:latin typeface="Century Gothic" panose="020B0502020202020204" pitchFamily="34" charset="0"/>
          </a:endParaRPr>
        </a:p>
      </dgm:t>
    </dgm:pt>
    <dgm:pt modelId="{8CBDDE03-456F-412A-A089-5D886B83ED59}" type="sibTrans" cxnId="{0D2FD6A4-D6A7-440C-8ADF-09B9754FDFD8}">
      <dgm:prSet/>
      <dgm:spPr/>
      <dgm:t>
        <a:bodyPr/>
        <a:lstStyle/>
        <a:p>
          <a:endParaRPr lang="en-US" sz="2800">
            <a:latin typeface="Century Gothic" panose="020B0502020202020204" pitchFamily="34" charset="0"/>
          </a:endParaRPr>
        </a:p>
      </dgm:t>
    </dgm:pt>
    <dgm:pt modelId="{6C7BB64D-5AC5-4138-9AD1-179ABE8499FE}">
      <dgm:prSet custT="1"/>
      <dgm:spPr/>
      <dgm:t>
        <a:bodyPr/>
        <a:lstStyle/>
        <a:p>
          <a:r>
            <a:rPr lang="en-US" sz="2800">
              <a:latin typeface="Century Gothic" panose="020B0502020202020204" pitchFamily="34" charset="0"/>
            </a:rPr>
            <a:t>4. CORPORATE ACTIONS</a:t>
          </a:r>
        </a:p>
      </dgm:t>
    </dgm:pt>
    <dgm:pt modelId="{039AD8AF-EA58-498F-BCBC-176777A3E6DF}" type="parTrans" cxnId="{BC2FE542-AF8D-475E-93E1-09A2A8912C7B}">
      <dgm:prSet/>
      <dgm:spPr/>
      <dgm:t>
        <a:bodyPr/>
        <a:lstStyle/>
        <a:p>
          <a:endParaRPr lang="en-US" sz="2800">
            <a:latin typeface="Century Gothic" panose="020B0502020202020204" pitchFamily="34" charset="0"/>
          </a:endParaRPr>
        </a:p>
      </dgm:t>
    </dgm:pt>
    <dgm:pt modelId="{F1BBBF6D-97C7-4DA9-99DA-040E1F364CBD}" type="sibTrans" cxnId="{BC2FE542-AF8D-475E-93E1-09A2A8912C7B}">
      <dgm:prSet/>
      <dgm:spPr/>
      <dgm:t>
        <a:bodyPr/>
        <a:lstStyle/>
        <a:p>
          <a:endParaRPr lang="en-US" sz="2800">
            <a:latin typeface="Century Gothic" panose="020B0502020202020204" pitchFamily="34" charset="0"/>
          </a:endParaRPr>
        </a:p>
      </dgm:t>
    </dgm:pt>
    <dgm:pt modelId="{D88BF0A0-07BD-4578-BA8E-BA03A2EC0240}">
      <dgm:prSet custT="1"/>
      <dgm:spPr/>
      <dgm:t>
        <a:bodyPr/>
        <a:lstStyle/>
        <a:p>
          <a:r>
            <a:rPr lang="en-US" sz="2800">
              <a:solidFill>
                <a:schemeClr val="tx1"/>
              </a:solidFill>
              <a:latin typeface="Century Gothic" panose="020B0502020202020204" pitchFamily="34" charset="0"/>
            </a:rPr>
            <a:t>6. QUESTIONS AND ANSWERS</a:t>
          </a:r>
        </a:p>
      </dgm:t>
    </dgm:pt>
    <dgm:pt modelId="{526A780E-849E-400B-9C98-0BB59AE1E0F5}" type="parTrans" cxnId="{A3666ADB-637B-48EB-849D-C4C431122C73}">
      <dgm:prSet/>
      <dgm:spPr/>
      <dgm:t>
        <a:bodyPr/>
        <a:lstStyle/>
        <a:p>
          <a:endParaRPr lang="en-US" sz="2800">
            <a:latin typeface="Century Gothic" panose="020B0502020202020204" pitchFamily="34" charset="0"/>
          </a:endParaRPr>
        </a:p>
      </dgm:t>
    </dgm:pt>
    <dgm:pt modelId="{DE8F0D64-A3CE-461B-BBDB-0F786183A5D1}" type="sibTrans" cxnId="{A3666ADB-637B-48EB-849D-C4C431122C73}">
      <dgm:prSet/>
      <dgm:spPr/>
      <dgm:t>
        <a:bodyPr/>
        <a:lstStyle/>
        <a:p>
          <a:endParaRPr lang="en-US" sz="2800">
            <a:latin typeface="Century Gothic" panose="020B0502020202020204" pitchFamily="34" charset="0"/>
          </a:endParaRPr>
        </a:p>
      </dgm:t>
    </dgm:pt>
    <dgm:pt modelId="{6318A467-B882-4F75-8153-96F13E0E445C}">
      <dgm:prSet custT="1"/>
      <dgm:spPr/>
      <dgm:t>
        <a:bodyPr/>
        <a:lstStyle/>
        <a:p>
          <a:endParaRPr lang="en-ZM" sz="2800">
            <a:latin typeface="Century Gothic" panose="020B0502020202020204" pitchFamily="34" charset="0"/>
          </a:endParaRPr>
        </a:p>
      </dgm:t>
    </dgm:pt>
    <dgm:pt modelId="{3E1EF594-1FE3-4868-AE23-18B7AA238EFA}" type="parTrans" cxnId="{D15E424C-F307-4139-98A9-9003951E206F}">
      <dgm:prSet/>
      <dgm:spPr/>
      <dgm:t>
        <a:bodyPr/>
        <a:lstStyle/>
        <a:p>
          <a:endParaRPr lang="en-ZM" sz="2800">
            <a:latin typeface="Century Gothic" panose="020B0502020202020204" pitchFamily="34" charset="0"/>
          </a:endParaRPr>
        </a:p>
      </dgm:t>
    </dgm:pt>
    <dgm:pt modelId="{C95B662F-6056-47ED-B9F1-9C7C20E81676}" type="sibTrans" cxnId="{D15E424C-F307-4139-98A9-9003951E206F}">
      <dgm:prSet/>
      <dgm:spPr/>
      <dgm:t>
        <a:bodyPr/>
        <a:lstStyle/>
        <a:p>
          <a:endParaRPr lang="en-ZM" sz="2800">
            <a:latin typeface="Century Gothic" panose="020B0502020202020204" pitchFamily="34" charset="0"/>
          </a:endParaRPr>
        </a:p>
      </dgm:t>
    </dgm:pt>
    <dgm:pt modelId="{A6200E3A-4CEA-4072-A27E-A44C4A1F953E}">
      <dgm:prSet custT="1"/>
      <dgm:spPr/>
      <dgm:t>
        <a:bodyPr/>
        <a:lstStyle/>
        <a:p>
          <a:endParaRPr lang="en-US" sz="2800">
            <a:solidFill>
              <a:schemeClr val="tx1"/>
            </a:solidFill>
            <a:latin typeface="Century Gothic" panose="020B0502020202020204" pitchFamily="34" charset="0"/>
          </a:endParaRPr>
        </a:p>
      </dgm:t>
    </dgm:pt>
    <dgm:pt modelId="{75350FCC-AB5F-4C41-BDC0-276BFB712AC7}" type="parTrans" cxnId="{A42AB59B-3AE6-496C-A2DF-910D7E4B9FD8}">
      <dgm:prSet/>
      <dgm:spPr/>
      <dgm:t>
        <a:bodyPr/>
        <a:lstStyle/>
        <a:p>
          <a:endParaRPr lang="en-ZM"/>
        </a:p>
      </dgm:t>
    </dgm:pt>
    <dgm:pt modelId="{9A2BAA1E-873F-4EBA-B45C-F28BD7D2CE97}" type="sibTrans" cxnId="{A42AB59B-3AE6-496C-A2DF-910D7E4B9FD8}">
      <dgm:prSet/>
      <dgm:spPr/>
      <dgm:t>
        <a:bodyPr/>
        <a:lstStyle/>
        <a:p>
          <a:endParaRPr lang="en-ZM"/>
        </a:p>
      </dgm:t>
    </dgm:pt>
    <dgm:pt modelId="{6AB9FDC9-4C84-4A8F-A7E4-32C3076DA431}">
      <dgm:prSet custT="1"/>
      <dgm:spPr/>
      <dgm:t>
        <a:bodyPr/>
        <a:lstStyle/>
        <a:p>
          <a:r>
            <a:rPr lang="en-US" sz="2800">
              <a:latin typeface="Century Gothic" panose="020B0502020202020204" pitchFamily="34" charset="0"/>
            </a:rPr>
            <a:t>5. STOCK MARKET PERFORMANCE</a:t>
          </a:r>
        </a:p>
      </dgm:t>
    </dgm:pt>
    <dgm:pt modelId="{871BD2AB-07CB-496C-8308-B7B5B4493707}" type="parTrans" cxnId="{F83716C4-74AA-4053-BB02-6C670FED9CA6}">
      <dgm:prSet/>
      <dgm:spPr/>
      <dgm:t>
        <a:bodyPr/>
        <a:lstStyle/>
        <a:p>
          <a:endParaRPr lang="en-ZM"/>
        </a:p>
      </dgm:t>
    </dgm:pt>
    <dgm:pt modelId="{6A2CE1EB-A5AA-4B07-97F7-8A727D5748FC}" type="sibTrans" cxnId="{F83716C4-74AA-4053-BB02-6C670FED9CA6}">
      <dgm:prSet/>
      <dgm:spPr/>
      <dgm:t>
        <a:bodyPr/>
        <a:lstStyle/>
        <a:p>
          <a:endParaRPr lang="en-ZM"/>
        </a:p>
      </dgm:t>
    </dgm:pt>
    <dgm:pt modelId="{25A3AD52-F8FE-41E9-ADAB-DEBA90B97450}" type="pres">
      <dgm:prSet presAssocID="{524947D7-C7EC-4269-B2AD-842DFE5B1532}" presName="vert0" presStyleCnt="0">
        <dgm:presLayoutVars>
          <dgm:dir/>
          <dgm:animOne val="branch"/>
          <dgm:animLvl val="lvl"/>
        </dgm:presLayoutVars>
      </dgm:prSet>
      <dgm:spPr/>
    </dgm:pt>
    <dgm:pt modelId="{3E2B7783-F5AF-4463-95A4-3438A52CB166}" type="pres">
      <dgm:prSet presAssocID="{2A3DC622-3D21-4AC9-994F-2040A313621F}" presName="thickLine" presStyleLbl="alignNode1" presStyleIdx="0" presStyleCnt="8"/>
      <dgm:spPr/>
    </dgm:pt>
    <dgm:pt modelId="{752C431D-8981-4CB2-B351-1D05596B3C4C}" type="pres">
      <dgm:prSet presAssocID="{2A3DC622-3D21-4AC9-994F-2040A313621F}" presName="horz1" presStyleCnt="0"/>
      <dgm:spPr/>
    </dgm:pt>
    <dgm:pt modelId="{80E4745C-8986-4A38-A2AF-49537BCAB6D3}" type="pres">
      <dgm:prSet presAssocID="{2A3DC622-3D21-4AC9-994F-2040A313621F}" presName="tx1" presStyleLbl="revTx" presStyleIdx="0" presStyleCnt="8"/>
      <dgm:spPr/>
    </dgm:pt>
    <dgm:pt modelId="{3A3DDC39-AAB4-4701-BCBA-52E74FC0BC5F}" type="pres">
      <dgm:prSet presAssocID="{2A3DC622-3D21-4AC9-994F-2040A313621F}" presName="vert1" presStyleCnt="0"/>
      <dgm:spPr/>
    </dgm:pt>
    <dgm:pt modelId="{E0DF115B-7270-4C04-9FE7-C38348B50444}" type="pres">
      <dgm:prSet presAssocID="{0BCEDFD0-0D55-46D9-BAC2-23981B14D8F6}" presName="thickLine" presStyleLbl="alignNode1" presStyleIdx="1" presStyleCnt="8"/>
      <dgm:spPr/>
    </dgm:pt>
    <dgm:pt modelId="{F519AF7D-A996-468F-BDD9-8F3B4AC64146}" type="pres">
      <dgm:prSet presAssocID="{0BCEDFD0-0D55-46D9-BAC2-23981B14D8F6}" presName="horz1" presStyleCnt="0"/>
      <dgm:spPr/>
    </dgm:pt>
    <dgm:pt modelId="{E585F487-D056-43AE-A046-6F952E945C68}" type="pres">
      <dgm:prSet presAssocID="{0BCEDFD0-0D55-46D9-BAC2-23981B14D8F6}" presName="tx1" presStyleLbl="revTx" presStyleIdx="1" presStyleCnt="8"/>
      <dgm:spPr/>
    </dgm:pt>
    <dgm:pt modelId="{B9F2E378-D90F-4F1C-8358-6914D04B825C}" type="pres">
      <dgm:prSet presAssocID="{0BCEDFD0-0D55-46D9-BAC2-23981B14D8F6}" presName="vert1" presStyleCnt="0"/>
      <dgm:spPr/>
    </dgm:pt>
    <dgm:pt modelId="{C48D898A-466A-4DEE-B10F-CAA0B42E917E}" type="pres">
      <dgm:prSet presAssocID="{C0BE6E87-8BC9-475F-88AB-88280B43FFF5}" presName="thickLine" presStyleLbl="alignNode1" presStyleIdx="2" presStyleCnt="8"/>
      <dgm:spPr/>
    </dgm:pt>
    <dgm:pt modelId="{69DB07E2-5E40-4F60-8F7E-B6CB481A58B8}" type="pres">
      <dgm:prSet presAssocID="{C0BE6E87-8BC9-475F-88AB-88280B43FFF5}" presName="horz1" presStyleCnt="0"/>
      <dgm:spPr/>
    </dgm:pt>
    <dgm:pt modelId="{F25F81CB-0105-4B8A-906D-D2A108388D17}" type="pres">
      <dgm:prSet presAssocID="{C0BE6E87-8BC9-475F-88AB-88280B43FFF5}" presName="tx1" presStyleLbl="revTx" presStyleIdx="2" presStyleCnt="8"/>
      <dgm:spPr/>
    </dgm:pt>
    <dgm:pt modelId="{58A82E14-E705-4ADE-8D1B-9B771C2DB5A6}" type="pres">
      <dgm:prSet presAssocID="{C0BE6E87-8BC9-475F-88AB-88280B43FFF5}" presName="vert1" presStyleCnt="0"/>
      <dgm:spPr/>
    </dgm:pt>
    <dgm:pt modelId="{9E67762D-C257-4D61-9BF2-1704AE8EDD66}" type="pres">
      <dgm:prSet presAssocID="{6C7BB64D-5AC5-4138-9AD1-179ABE8499FE}" presName="thickLine" presStyleLbl="alignNode1" presStyleIdx="3" presStyleCnt="8"/>
      <dgm:spPr/>
    </dgm:pt>
    <dgm:pt modelId="{4F1CEA32-FBCC-400A-8F2F-BB52F68442CD}" type="pres">
      <dgm:prSet presAssocID="{6C7BB64D-5AC5-4138-9AD1-179ABE8499FE}" presName="horz1" presStyleCnt="0"/>
      <dgm:spPr/>
    </dgm:pt>
    <dgm:pt modelId="{8800A99D-78F8-4211-BC30-E71EBC051E56}" type="pres">
      <dgm:prSet presAssocID="{6C7BB64D-5AC5-4138-9AD1-179ABE8499FE}" presName="tx1" presStyleLbl="revTx" presStyleIdx="3" presStyleCnt="8"/>
      <dgm:spPr/>
    </dgm:pt>
    <dgm:pt modelId="{E556B464-DA01-4A21-BF03-613A799EAD63}" type="pres">
      <dgm:prSet presAssocID="{6C7BB64D-5AC5-4138-9AD1-179ABE8499FE}" presName="vert1" presStyleCnt="0"/>
      <dgm:spPr/>
    </dgm:pt>
    <dgm:pt modelId="{F85BC6CE-8699-40DE-9442-D41330B99F2F}" type="pres">
      <dgm:prSet presAssocID="{6AB9FDC9-4C84-4A8F-A7E4-32C3076DA431}" presName="thickLine" presStyleLbl="alignNode1" presStyleIdx="4" presStyleCnt="8"/>
      <dgm:spPr/>
    </dgm:pt>
    <dgm:pt modelId="{925D88DC-BEC6-49B6-ACC8-5CDBD5C4FB0F}" type="pres">
      <dgm:prSet presAssocID="{6AB9FDC9-4C84-4A8F-A7E4-32C3076DA431}" presName="horz1" presStyleCnt="0"/>
      <dgm:spPr/>
    </dgm:pt>
    <dgm:pt modelId="{103413AB-9CB3-4E49-9B15-8DAFAF914749}" type="pres">
      <dgm:prSet presAssocID="{6AB9FDC9-4C84-4A8F-A7E4-32C3076DA431}" presName="tx1" presStyleLbl="revTx" presStyleIdx="4" presStyleCnt="8"/>
      <dgm:spPr/>
    </dgm:pt>
    <dgm:pt modelId="{D79183C7-8BA1-46A6-B18F-550A59A1EFC9}" type="pres">
      <dgm:prSet presAssocID="{6AB9FDC9-4C84-4A8F-A7E4-32C3076DA431}" presName="vert1" presStyleCnt="0"/>
      <dgm:spPr/>
    </dgm:pt>
    <dgm:pt modelId="{6BFCEB9F-B78D-4B87-8C56-E6EC92E86E84}" type="pres">
      <dgm:prSet presAssocID="{D88BF0A0-07BD-4578-BA8E-BA03A2EC0240}" presName="thickLine" presStyleLbl="alignNode1" presStyleIdx="5" presStyleCnt="8"/>
      <dgm:spPr/>
    </dgm:pt>
    <dgm:pt modelId="{31FB8494-79E8-4DDB-BBD0-7CD61CF9A7A1}" type="pres">
      <dgm:prSet presAssocID="{D88BF0A0-07BD-4578-BA8E-BA03A2EC0240}" presName="horz1" presStyleCnt="0"/>
      <dgm:spPr/>
    </dgm:pt>
    <dgm:pt modelId="{48665D70-8E0B-4E1C-B51A-0516EAF8FD9B}" type="pres">
      <dgm:prSet presAssocID="{D88BF0A0-07BD-4578-BA8E-BA03A2EC0240}" presName="tx1" presStyleLbl="revTx" presStyleIdx="5" presStyleCnt="8"/>
      <dgm:spPr/>
    </dgm:pt>
    <dgm:pt modelId="{68030BC6-D827-4544-A7E7-A81155045AC6}" type="pres">
      <dgm:prSet presAssocID="{D88BF0A0-07BD-4578-BA8E-BA03A2EC0240}" presName="vert1" presStyleCnt="0"/>
      <dgm:spPr/>
    </dgm:pt>
    <dgm:pt modelId="{E716F764-9DC5-4381-B2A1-005B45B74151}" type="pres">
      <dgm:prSet presAssocID="{A6200E3A-4CEA-4072-A27E-A44C4A1F953E}" presName="thickLine" presStyleLbl="alignNode1" presStyleIdx="6" presStyleCnt="8"/>
      <dgm:spPr/>
    </dgm:pt>
    <dgm:pt modelId="{D62A7B2D-13D4-4F9E-A8AD-E0F9DFE8E2D8}" type="pres">
      <dgm:prSet presAssocID="{A6200E3A-4CEA-4072-A27E-A44C4A1F953E}" presName="horz1" presStyleCnt="0"/>
      <dgm:spPr/>
    </dgm:pt>
    <dgm:pt modelId="{F616FE3D-7CE2-449D-8447-C686C131C938}" type="pres">
      <dgm:prSet presAssocID="{A6200E3A-4CEA-4072-A27E-A44C4A1F953E}" presName="tx1" presStyleLbl="revTx" presStyleIdx="6" presStyleCnt="8"/>
      <dgm:spPr/>
    </dgm:pt>
    <dgm:pt modelId="{069264CA-C00B-4E48-814B-EA5933F81116}" type="pres">
      <dgm:prSet presAssocID="{A6200E3A-4CEA-4072-A27E-A44C4A1F953E}" presName="vert1" presStyleCnt="0"/>
      <dgm:spPr/>
    </dgm:pt>
    <dgm:pt modelId="{894B79D5-D5E3-4FEA-81DC-F278E9154969}" type="pres">
      <dgm:prSet presAssocID="{6318A467-B882-4F75-8153-96F13E0E445C}" presName="thickLine" presStyleLbl="alignNode1" presStyleIdx="7" presStyleCnt="8"/>
      <dgm:spPr/>
    </dgm:pt>
    <dgm:pt modelId="{4990B022-B295-4D69-9FC0-F21B1F99F76C}" type="pres">
      <dgm:prSet presAssocID="{6318A467-B882-4F75-8153-96F13E0E445C}" presName="horz1" presStyleCnt="0"/>
      <dgm:spPr/>
    </dgm:pt>
    <dgm:pt modelId="{45DB2725-5567-4CA9-8FAD-A43EC8267CD2}" type="pres">
      <dgm:prSet presAssocID="{6318A467-B882-4F75-8153-96F13E0E445C}" presName="tx1" presStyleLbl="revTx" presStyleIdx="7" presStyleCnt="8"/>
      <dgm:spPr/>
    </dgm:pt>
    <dgm:pt modelId="{6F2EA6C3-5BB3-4EAE-85AE-40732E0DD0DF}" type="pres">
      <dgm:prSet presAssocID="{6318A467-B882-4F75-8153-96F13E0E445C}" presName="vert1" presStyleCnt="0"/>
      <dgm:spPr/>
    </dgm:pt>
  </dgm:ptLst>
  <dgm:cxnLst>
    <dgm:cxn modelId="{B1C84517-713A-44D1-8C41-3CFB41FC57A4}" type="presOf" srcId="{6318A467-B882-4F75-8153-96F13E0E445C}" destId="{45DB2725-5567-4CA9-8FAD-A43EC8267CD2}" srcOrd="0" destOrd="0" presId="urn:microsoft.com/office/officeart/2008/layout/LinedList"/>
    <dgm:cxn modelId="{18673A24-88F8-47BC-8C87-045C13686767}" type="presOf" srcId="{C0BE6E87-8BC9-475F-88AB-88280B43FFF5}" destId="{F25F81CB-0105-4B8A-906D-D2A108388D17}" srcOrd="0" destOrd="0" presId="urn:microsoft.com/office/officeart/2008/layout/LinedList"/>
    <dgm:cxn modelId="{306A682D-8505-4825-866E-AC08C5D12C9B}" srcId="{524947D7-C7EC-4269-B2AD-842DFE5B1532}" destId="{2A3DC622-3D21-4AC9-994F-2040A313621F}" srcOrd="0" destOrd="0" parTransId="{A17509BB-A859-4078-A178-F78C9996F728}" sibTransId="{2783FFB8-5147-4621-B7B7-986B88CE3225}"/>
    <dgm:cxn modelId="{06ADFA2E-01CA-453B-8DB9-6B49479D683A}" type="presOf" srcId="{6C7BB64D-5AC5-4138-9AD1-179ABE8499FE}" destId="{8800A99D-78F8-4211-BC30-E71EBC051E56}" srcOrd="0" destOrd="0" presId="urn:microsoft.com/office/officeart/2008/layout/LinedList"/>
    <dgm:cxn modelId="{ACDEB539-64FA-4A44-834B-B232007B2AF3}" type="presOf" srcId="{0BCEDFD0-0D55-46D9-BAC2-23981B14D8F6}" destId="{E585F487-D056-43AE-A046-6F952E945C68}" srcOrd="0" destOrd="0" presId="urn:microsoft.com/office/officeart/2008/layout/LinedList"/>
    <dgm:cxn modelId="{BC2FE542-AF8D-475E-93E1-09A2A8912C7B}" srcId="{524947D7-C7EC-4269-B2AD-842DFE5B1532}" destId="{6C7BB64D-5AC5-4138-9AD1-179ABE8499FE}" srcOrd="3" destOrd="0" parTransId="{039AD8AF-EA58-498F-BCBC-176777A3E6DF}" sibTransId="{F1BBBF6D-97C7-4DA9-99DA-040E1F364CBD}"/>
    <dgm:cxn modelId="{98FF6468-70B9-45AF-9FEF-F0B0348E09D1}" type="presOf" srcId="{6AB9FDC9-4C84-4A8F-A7E4-32C3076DA431}" destId="{103413AB-9CB3-4E49-9B15-8DAFAF914749}" srcOrd="0" destOrd="0" presId="urn:microsoft.com/office/officeart/2008/layout/LinedList"/>
    <dgm:cxn modelId="{D15E424C-F307-4139-98A9-9003951E206F}" srcId="{524947D7-C7EC-4269-B2AD-842DFE5B1532}" destId="{6318A467-B882-4F75-8153-96F13E0E445C}" srcOrd="7" destOrd="0" parTransId="{3E1EF594-1FE3-4868-AE23-18B7AA238EFA}" sibTransId="{C95B662F-6056-47ED-B9F1-9C7C20E81676}"/>
    <dgm:cxn modelId="{F988A34E-D5D4-44FD-97ED-BA178C73C21E}" srcId="{524947D7-C7EC-4269-B2AD-842DFE5B1532}" destId="{0BCEDFD0-0D55-46D9-BAC2-23981B14D8F6}" srcOrd="1" destOrd="0" parTransId="{E239D0CF-200B-4F9B-BD1B-F32BE36E2ECF}" sibTransId="{A16D642B-2AEA-46B4-87C3-CFBA18CE4BBD}"/>
    <dgm:cxn modelId="{9706F678-3C6F-4A97-BC16-D61425C5945F}" type="presOf" srcId="{524947D7-C7EC-4269-B2AD-842DFE5B1532}" destId="{25A3AD52-F8FE-41E9-ADAB-DEBA90B97450}" srcOrd="0" destOrd="0" presId="urn:microsoft.com/office/officeart/2008/layout/LinedList"/>
    <dgm:cxn modelId="{CEC0A592-4074-47C7-B390-914CC7FCACCF}" type="presOf" srcId="{D88BF0A0-07BD-4578-BA8E-BA03A2EC0240}" destId="{48665D70-8E0B-4E1C-B51A-0516EAF8FD9B}" srcOrd="0" destOrd="0" presId="urn:microsoft.com/office/officeart/2008/layout/LinedList"/>
    <dgm:cxn modelId="{A42AB59B-3AE6-496C-A2DF-910D7E4B9FD8}" srcId="{524947D7-C7EC-4269-B2AD-842DFE5B1532}" destId="{A6200E3A-4CEA-4072-A27E-A44C4A1F953E}" srcOrd="6" destOrd="0" parTransId="{75350FCC-AB5F-4C41-BDC0-276BFB712AC7}" sibTransId="{9A2BAA1E-873F-4EBA-B45C-F28BD7D2CE97}"/>
    <dgm:cxn modelId="{0D2FD6A4-D6A7-440C-8ADF-09B9754FDFD8}" srcId="{524947D7-C7EC-4269-B2AD-842DFE5B1532}" destId="{C0BE6E87-8BC9-475F-88AB-88280B43FFF5}" srcOrd="2" destOrd="0" parTransId="{969D5B02-D6BB-436A-BD5F-100D2D05E0D5}" sibTransId="{8CBDDE03-456F-412A-A089-5D886B83ED59}"/>
    <dgm:cxn modelId="{0F9DBEBA-CFE2-4283-8511-04D55F5EAF79}" type="presOf" srcId="{2A3DC622-3D21-4AC9-994F-2040A313621F}" destId="{80E4745C-8986-4A38-A2AF-49537BCAB6D3}" srcOrd="0" destOrd="0" presId="urn:microsoft.com/office/officeart/2008/layout/LinedList"/>
    <dgm:cxn modelId="{F83716C4-74AA-4053-BB02-6C670FED9CA6}" srcId="{524947D7-C7EC-4269-B2AD-842DFE5B1532}" destId="{6AB9FDC9-4C84-4A8F-A7E4-32C3076DA431}" srcOrd="4" destOrd="0" parTransId="{871BD2AB-07CB-496C-8308-B7B5B4493707}" sibTransId="{6A2CE1EB-A5AA-4B07-97F7-8A727D5748FC}"/>
    <dgm:cxn modelId="{417331D6-3D81-4AD3-A573-805A33125A68}" type="presOf" srcId="{A6200E3A-4CEA-4072-A27E-A44C4A1F953E}" destId="{F616FE3D-7CE2-449D-8447-C686C131C938}" srcOrd="0" destOrd="0" presId="urn:microsoft.com/office/officeart/2008/layout/LinedList"/>
    <dgm:cxn modelId="{A3666ADB-637B-48EB-849D-C4C431122C73}" srcId="{524947D7-C7EC-4269-B2AD-842DFE5B1532}" destId="{D88BF0A0-07BD-4578-BA8E-BA03A2EC0240}" srcOrd="5" destOrd="0" parTransId="{526A780E-849E-400B-9C98-0BB59AE1E0F5}" sibTransId="{DE8F0D64-A3CE-461B-BBDB-0F786183A5D1}"/>
    <dgm:cxn modelId="{00448AE9-18A4-48DB-B602-E6363F5F5470}" type="presParOf" srcId="{25A3AD52-F8FE-41E9-ADAB-DEBA90B97450}" destId="{3E2B7783-F5AF-4463-95A4-3438A52CB166}" srcOrd="0" destOrd="0" presId="urn:microsoft.com/office/officeart/2008/layout/LinedList"/>
    <dgm:cxn modelId="{16BE734C-9CE7-4569-817A-6903B32BE76B}" type="presParOf" srcId="{25A3AD52-F8FE-41E9-ADAB-DEBA90B97450}" destId="{752C431D-8981-4CB2-B351-1D05596B3C4C}" srcOrd="1" destOrd="0" presId="urn:microsoft.com/office/officeart/2008/layout/LinedList"/>
    <dgm:cxn modelId="{57F32107-430D-4A53-AE0B-E2E925ED9593}" type="presParOf" srcId="{752C431D-8981-4CB2-B351-1D05596B3C4C}" destId="{80E4745C-8986-4A38-A2AF-49537BCAB6D3}" srcOrd="0" destOrd="0" presId="urn:microsoft.com/office/officeart/2008/layout/LinedList"/>
    <dgm:cxn modelId="{0FDDADAA-680A-49A3-8ED8-1BF03F8C8CF1}" type="presParOf" srcId="{752C431D-8981-4CB2-B351-1D05596B3C4C}" destId="{3A3DDC39-AAB4-4701-BCBA-52E74FC0BC5F}" srcOrd="1" destOrd="0" presId="urn:microsoft.com/office/officeart/2008/layout/LinedList"/>
    <dgm:cxn modelId="{7900B844-F06C-4B96-87F2-A73E8CF7EFD7}" type="presParOf" srcId="{25A3AD52-F8FE-41E9-ADAB-DEBA90B97450}" destId="{E0DF115B-7270-4C04-9FE7-C38348B50444}" srcOrd="2" destOrd="0" presId="urn:microsoft.com/office/officeart/2008/layout/LinedList"/>
    <dgm:cxn modelId="{F351C364-70C0-4B98-84A1-EE24350E1A31}" type="presParOf" srcId="{25A3AD52-F8FE-41E9-ADAB-DEBA90B97450}" destId="{F519AF7D-A996-468F-BDD9-8F3B4AC64146}" srcOrd="3" destOrd="0" presId="urn:microsoft.com/office/officeart/2008/layout/LinedList"/>
    <dgm:cxn modelId="{635873FA-7666-4051-812E-E6119A692860}" type="presParOf" srcId="{F519AF7D-A996-468F-BDD9-8F3B4AC64146}" destId="{E585F487-D056-43AE-A046-6F952E945C68}" srcOrd="0" destOrd="0" presId="urn:microsoft.com/office/officeart/2008/layout/LinedList"/>
    <dgm:cxn modelId="{80C150DA-9106-42C7-AC6B-A62A1D49AD29}" type="presParOf" srcId="{F519AF7D-A996-468F-BDD9-8F3B4AC64146}" destId="{B9F2E378-D90F-4F1C-8358-6914D04B825C}" srcOrd="1" destOrd="0" presId="urn:microsoft.com/office/officeart/2008/layout/LinedList"/>
    <dgm:cxn modelId="{02BA8E40-26D5-4748-AC74-37DEC431E565}" type="presParOf" srcId="{25A3AD52-F8FE-41E9-ADAB-DEBA90B97450}" destId="{C48D898A-466A-4DEE-B10F-CAA0B42E917E}" srcOrd="4" destOrd="0" presId="urn:microsoft.com/office/officeart/2008/layout/LinedList"/>
    <dgm:cxn modelId="{6F4D0876-034A-4D45-9886-24A7CDBE0EBB}" type="presParOf" srcId="{25A3AD52-F8FE-41E9-ADAB-DEBA90B97450}" destId="{69DB07E2-5E40-4F60-8F7E-B6CB481A58B8}" srcOrd="5" destOrd="0" presId="urn:microsoft.com/office/officeart/2008/layout/LinedList"/>
    <dgm:cxn modelId="{3DD6E07D-F24A-4E07-8A22-ECA5E9E43FFB}" type="presParOf" srcId="{69DB07E2-5E40-4F60-8F7E-B6CB481A58B8}" destId="{F25F81CB-0105-4B8A-906D-D2A108388D17}" srcOrd="0" destOrd="0" presId="urn:microsoft.com/office/officeart/2008/layout/LinedList"/>
    <dgm:cxn modelId="{73FE691F-1611-4AD4-A52D-9AD9DB1D7A29}" type="presParOf" srcId="{69DB07E2-5E40-4F60-8F7E-B6CB481A58B8}" destId="{58A82E14-E705-4ADE-8D1B-9B771C2DB5A6}" srcOrd="1" destOrd="0" presId="urn:microsoft.com/office/officeart/2008/layout/LinedList"/>
    <dgm:cxn modelId="{EF71A996-5DEC-49F3-94E5-92CCA32BC00E}" type="presParOf" srcId="{25A3AD52-F8FE-41E9-ADAB-DEBA90B97450}" destId="{9E67762D-C257-4D61-9BF2-1704AE8EDD66}" srcOrd="6" destOrd="0" presId="urn:microsoft.com/office/officeart/2008/layout/LinedList"/>
    <dgm:cxn modelId="{797C0674-5C51-4753-998A-0DE917607FE7}" type="presParOf" srcId="{25A3AD52-F8FE-41E9-ADAB-DEBA90B97450}" destId="{4F1CEA32-FBCC-400A-8F2F-BB52F68442CD}" srcOrd="7" destOrd="0" presId="urn:microsoft.com/office/officeart/2008/layout/LinedList"/>
    <dgm:cxn modelId="{548D6392-3C32-4BB7-9DA2-EF6361903E1B}" type="presParOf" srcId="{4F1CEA32-FBCC-400A-8F2F-BB52F68442CD}" destId="{8800A99D-78F8-4211-BC30-E71EBC051E56}" srcOrd="0" destOrd="0" presId="urn:microsoft.com/office/officeart/2008/layout/LinedList"/>
    <dgm:cxn modelId="{9D4CD4C2-CF4F-4BFC-B6E1-8011ABF9CE8F}" type="presParOf" srcId="{4F1CEA32-FBCC-400A-8F2F-BB52F68442CD}" destId="{E556B464-DA01-4A21-BF03-613A799EAD63}" srcOrd="1" destOrd="0" presId="urn:microsoft.com/office/officeart/2008/layout/LinedList"/>
    <dgm:cxn modelId="{15A5BAA0-C4C4-4DE6-80A3-448CD624DD4B}" type="presParOf" srcId="{25A3AD52-F8FE-41E9-ADAB-DEBA90B97450}" destId="{F85BC6CE-8699-40DE-9442-D41330B99F2F}" srcOrd="8" destOrd="0" presId="urn:microsoft.com/office/officeart/2008/layout/LinedList"/>
    <dgm:cxn modelId="{F3D79851-6F9E-4662-85E2-C8811268F750}" type="presParOf" srcId="{25A3AD52-F8FE-41E9-ADAB-DEBA90B97450}" destId="{925D88DC-BEC6-49B6-ACC8-5CDBD5C4FB0F}" srcOrd="9" destOrd="0" presId="urn:microsoft.com/office/officeart/2008/layout/LinedList"/>
    <dgm:cxn modelId="{2BA91F85-2F55-420C-A017-6E76F83156C0}" type="presParOf" srcId="{925D88DC-BEC6-49B6-ACC8-5CDBD5C4FB0F}" destId="{103413AB-9CB3-4E49-9B15-8DAFAF914749}" srcOrd="0" destOrd="0" presId="urn:microsoft.com/office/officeart/2008/layout/LinedList"/>
    <dgm:cxn modelId="{19FD6158-C066-4941-9FBA-F4CD7EE754AF}" type="presParOf" srcId="{925D88DC-BEC6-49B6-ACC8-5CDBD5C4FB0F}" destId="{D79183C7-8BA1-46A6-B18F-550A59A1EFC9}" srcOrd="1" destOrd="0" presId="urn:microsoft.com/office/officeart/2008/layout/LinedList"/>
    <dgm:cxn modelId="{CCD16DAB-E664-4324-BFA3-0F0E293A17E9}" type="presParOf" srcId="{25A3AD52-F8FE-41E9-ADAB-DEBA90B97450}" destId="{6BFCEB9F-B78D-4B87-8C56-E6EC92E86E84}" srcOrd="10" destOrd="0" presId="urn:microsoft.com/office/officeart/2008/layout/LinedList"/>
    <dgm:cxn modelId="{26237A2D-168C-4206-875B-870762DC0C07}" type="presParOf" srcId="{25A3AD52-F8FE-41E9-ADAB-DEBA90B97450}" destId="{31FB8494-79E8-4DDB-BBD0-7CD61CF9A7A1}" srcOrd="11" destOrd="0" presId="urn:microsoft.com/office/officeart/2008/layout/LinedList"/>
    <dgm:cxn modelId="{2377A690-91A4-472A-9E4E-79555ED44C25}" type="presParOf" srcId="{31FB8494-79E8-4DDB-BBD0-7CD61CF9A7A1}" destId="{48665D70-8E0B-4E1C-B51A-0516EAF8FD9B}" srcOrd="0" destOrd="0" presId="urn:microsoft.com/office/officeart/2008/layout/LinedList"/>
    <dgm:cxn modelId="{A5CAFEF1-B530-4770-B288-857125E3B0A0}" type="presParOf" srcId="{31FB8494-79E8-4DDB-BBD0-7CD61CF9A7A1}" destId="{68030BC6-D827-4544-A7E7-A81155045AC6}" srcOrd="1" destOrd="0" presId="urn:microsoft.com/office/officeart/2008/layout/LinedList"/>
    <dgm:cxn modelId="{97FFE5B0-830A-4D62-97E1-F480D17F0145}" type="presParOf" srcId="{25A3AD52-F8FE-41E9-ADAB-DEBA90B97450}" destId="{E716F764-9DC5-4381-B2A1-005B45B74151}" srcOrd="12" destOrd="0" presId="urn:microsoft.com/office/officeart/2008/layout/LinedList"/>
    <dgm:cxn modelId="{6582D33F-3F01-49B7-A588-37A46068433F}" type="presParOf" srcId="{25A3AD52-F8FE-41E9-ADAB-DEBA90B97450}" destId="{D62A7B2D-13D4-4F9E-A8AD-E0F9DFE8E2D8}" srcOrd="13" destOrd="0" presId="urn:microsoft.com/office/officeart/2008/layout/LinedList"/>
    <dgm:cxn modelId="{26BB17CF-3CB5-4BE2-8C6B-A1398DE22A52}" type="presParOf" srcId="{D62A7B2D-13D4-4F9E-A8AD-E0F9DFE8E2D8}" destId="{F616FE3D-7CE2-449D-8447-C686C131C938}" srcOrd="0" destOrd="0" presId="urn:microsoft.com/office/officeart/2008/layout/LinedList"/>
    <dgm:cxn modelId="{6C4E68E1-3954-4CEB-A6F5-6D392E7AFF61}" type="presParOf" srcId="{D62A7B2D-13D4-4F9E-A8AD-E0F9DFE8E2D8}" destId="{069264CA-C00B-4E48-814B-EA5933F81116}" srcOrd="1" destOrd="0" presId="urn:microsoft.com/office/officeart/2008/layout/LinedList"/>
    <dgm:cxn modelId="{5534377F-7FC1-43BF-A153-72F1F0CF48F7}" type="presParOf" srcId="{25A3AD52-F8FE-41E9-ADAB-DEBA90B97450}" destId="{894B79D5-D5E3-4FEA-81DC-F278E9154969}" srcOrd="14" destOrd="0" presId="urn:microsoft.com/office/officeart/2008/layout/LinedList"/>
    <dgm:cxn modelId="{7AA53E03-6863-4307-8EC6-D27C1A0DF23E}" type="presParOf" srcId="{25A3AD52-F8FE-41E9-ADAB-DEBA90B97450}" destId="{4990B022-B295-4D69-9FC0-F21B1F99F76C}" srcOrd="15" destOrd="0" presId="urn:microsoft.com/office/officeart/2008/layout/LinedList"/>
    <dgm:cxn modelId="{DD14532C-79E7-46A6-A2CC-004F78E380B8}" type="presParOf" srcId="{4990B022-B295-4D69-9FC0-F21B1F99F76C}" destId="{45DB2725-5567-4CA9-8FAD-A43EC8267CD2}" srcOrd="0" destOrd="0" presId="urn:microsoft.com/office/officeart/2008/layout/LinedList"/>
    <dgm:cxn modelId="{59FFCD08-3538-402A-B6E6-58F478B36C6A}" type="presParOf" srcId="{4990B022-B295-4D69-9FC0-F21B1F99F76C}" destId="{6F2EA6C3-5BB3-4EAE-85AE-40732E0DD0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422DE-3E1F-4F09-989D-BDAAA48405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04C81CF-25B9-483A-BEC8-45D71E6BC816}">
      <dgm:prSet custT="1"/>
      <dgm:spPr>
        <a:solidFill>
          <a:schemeClr val="accent2">
            <a:lumMod val="75000"/>
          </a:schemeClr>
        </a:solidFill>
      </dgm:spPr>
      <dgm:t>
        <a:bodyPr/>
        <a:lstStyle/>
        <a:p>
          <a:r>
            <a:rPr lang="en-US" sz="1600">
              <a:latin typeface="Century Gothic"/>
            </a:rPr>
            <a:t>Amendment of Articles of Association</a:t>
          </a:r>
        </a:p>
      </dgm:t>
    </dgm:pt>
    <dgm:pt modelId="{D350C6F9-8A6B-4404-A451-1133DC7ED37C}" type="parTrans" cxnId="{98F6C183-00EE-4BCC-B9CC-9D2E78B86353}">
      <dgm:prSet/>
      <dgm:spPr/>
      <dgm:t>
        <a:bodyPr/>
        <a:lstStyle/>
        <a:p>
          <a:endParaRPr lang="en-US" sz="1800"/>
        </a:p>
      </dgm:t>
    </dgm:pt>
    <dgm:pt modelId="{12D6F73D-739F-44A2-AD78-FBF4E9038683}" type="sibTrans" cxnId="{98F6C183-00EE-4BCC-B9CC-9D2E78B86353}">
      <dgm:prSet custT="1"/>
      <dgm:spPr>
        <a:solidFill>
          <a:schemeClr val="accent2">
            <a:lumMod val="50000"/>
          </a:schemeClr>
        </a:solidFill>
      </dgm:spPr>
      <dgm:t>
        <a:bodyPr/>
        <a:lstStyle/>
        <a:p>
          <a:endParaRPr lang="en-US" sz="1800"/>
        </a:p>
      </dgm:t>
    </dgm:pt>
    <dgm:pt modelId="{F709B037-6A43-4948-9D08-CF3A9EA36435}">
      <dgm:prSet custT="1"/>
      <dgm:spPr>
        <a:solidFill>
          <a:schemeClr val="bg1">
            <a:lumMod val="50000"/>
          </a:schemeClr>
        </a:solidFill>
      </dgm:spPr>
      <dgm:t>
        <a:bodyPr/>
        <a:lstStyle/>
        <a:p>
          <a:pPr rtl="0"/>
          <a:r>
            <a:rPr lang="en-GB" sz="1600">
              <a:latin typeface="Century Gothic"/>
            </a:rPr>
            <a:t>Commencement of Optimisation Implementation Steps </a:t>
          </a:r>
          <a:endParaRPr lang="en-US" sz="1600">
            <a:latin typeface="Century Gothic"/>
          </a:endParaRPr>
        </a:p>
      </dgm:t>
    </dgm:pt>
    <dgm:pt modelId="{A7AF8A42-DB57-4B76-BB7F-4D45B985769A}" type="parTrans" cxnId="{678F9F9E-B1ED-47B9-BA70-EF18CA436F64}">
      <dgm:prSet/>
      <dgm:spPr/>
      <dgm:t>
        <a:bodyPr/>
        <a:lstStyle/>
        <a:p>
          <a:endParaRPr lang="en-US" sz="1800"/>
        </a:p>
      </dgm:t>
    </dgm:pt>
    <dgm:pt modelId="{826645BD-4F75-4DB6-A3F9-1405BDC8A272}" type="sibTrans" cxnId="{678F9F9E-B1ED-47B9-BA70-EF18CA436F64}">
      <dgm:prSet custT="1"/>
      <dgm:spPr>
        <a:solidFill>
          <a:schemeClr val="accent2">
            <a:lumMod val="50000"/>
          </a:schemeClr>
        </a:solidFill>
      </dgm:spPr>
      <dgm:t>
        <a:bodyPr/>
        <a:lstStyle/>
        <a:p>
          <a:endParaRPr lang="en-US" sz="1800"/>
        </a:p>
      </dgm:t>
    </dgm:pt>
    <dgm:pt modelId="{8AA49A25-5708-4ABB-B92F-28C9D0EB2227}">
      <dgm:prSet custT="1"/>
      <dgm:spPr>
        <a:solidFill>
          <a:schemeClr val="accent2">
            <a:lumMod val="75000"/>
          </a:schemeClr>
        </a:solidFill>
      </dgm:spPr>
      <dgm:t>
        <a:bodyPr/>
        <a:lstStyle/>
        <a:p>
          <a:r>
            <a:rPr lang="en-GB" sz="1600">
              <a:latin typeface="Century Gothic"/>
            </a:rPr>
            <a:t>Board presentation of  Corporate Action proposal to the  Shareholders for review and approval via an EGM</a:t>
          </a:r>
          <a:endParaRPr lang="en-US" sz="1600">
            <a:latin typeface="Century Gothic"/>
          </a:endParaRPr>
        </a:p>
      </dgm:t>
    </dgm:pt>
    <dgm:pt modelId="{C9AB03FE-367A-4DE8-936D-C3141385917C}" type="parTrans" cxnId="{1D092C4F-0AA0-4D11-BBC9-3889E3FEB658}">
      <dgm:prSet/>
      <dgm:spPr/>
      <dgm:t>
        <a:bodyPr/>
        <a:lstStyle/>
        <a:p>
          <a:endParaRPr lang="en-US" sz="1800"/>
        </a:p>
      </dgm:t>
    </dgm:pt>
    <dgm:pt modelId="{29AA86E0-3CD7-4942-B6CC-1E23EDF594C2}" type="sibTrans" cxnId="{1D092C4F-0AA0-4D11-BBC9-3889E3FEB658}">
      <dgm:prSet custT="1"/>
      <dgm:spPr>
        <a:solidFill>
          <a:schemeClr val="accent2">
            <a:lumMod val="50000"/>
          </a:schemeClr>
        </a:solidFill>
      </dgm:spPr>
      <dgm:t>
        <a:bodyPr/>
        <a:lstStyle/>
        <a:p>
          <a:endParaRPr lang="en-US" sz="1800"/>
        </a:p>
      </dgm:t>
    </dgm:pt>
    <dgm:pt modelId="{6D717AF2-33D9-4CC6-82A5-F5B3CC672419}">
      <dgm:prSet custT="1"/>
      <dgm:spPr>
        <a:solidFill>
          <a:schemeClr val="bg1">
            <a:lumMod val="50000"/>
          </a:schemeClr>
        </a:solidFill>
      </dgm:spPr>
      <dgm:t>
        <a:bodyPr/>
        <a:lstStyle/>
        <a:p>
          <a:r>
            <a:rPr lang="en-GB" sz="1600">
              <a:latin typeface="Century Gothic"/>
            </a:rPr>
            <a:t>Implementation of what shareholders will approve</a:t>
          </a:r>
          <a:endParaRPr lang="en-US" sz="1600">
            <a:latin typeface="Century Gothic"/>
          </a:endParaRPr>
        </a:p>
      </dgm:t>
    </dgm:pt>
    <dgm:pt modelId="{6B841D87-7762-431A-A530-B34B2CF08A1F}" type="parTrans" cxnId="{E27BB37F-5976-4051-A65B-C26A147557FE}">
      <dgm:prSet/>
      <dgm:spPr/>
      <dgm:t>
        <a:bodyPr/>
        <a:lstStyle/>
        <a:p>
          <a:endParaRPr lang="en-US" sz="1800"/>
        </a:p>
      </dgm:t>
    </dgm:pt>
    <dgm:pt modelId="{9BD38224-37A6-425C-A881-8B3F376BCA5B}" type="sibTrans" cxnId="{E27BB37F-5976-4051-A65B-C26A147557FE}">
      <dgm:prSet/>
      <dgm:spPr/>
      <dgm:t>
        <a:bodyPr/>
        <a:lstStyle/>
        <a:p>
          <a:endParaRPr lang="en-US" sz="1800"/>
        </a:p>
      </dgm:t>
    </dgm:pt>
    <dgm:pt modelId="{FB262A0C-2F70-4653-AB62-67B931DFA44D}" type="pres">
      <dgm:prSet presAssocID="{5B5422DE-3E1F-4F09-989D-BDAAA484059D}" presName="diagram" presStyleCnt="0">
        <dgm:presLayoutVars>
          <dgm:dir/>
          <dgm:resizeHandles val="exact"/>
        </dgm:presLayoutVars>
      </dgm:prSet>
      <dgm:spPr/>
    </dgm:pt>
    <dgm:pt modelId="{5B1A87C8-2683-4B2A-89B1-D92868635839}" type="pres">
      <dgm:prSet presAssocID="{D04C81CF-25B9-483A-BEC8-45D71E6BC816}" presName="node" presStyleLbl="node1" presStyleIdx="0" presStyleCnt="4" custScaleX="118691" custScaleY="244768">
        <dgm:presLayoutVars>
          <dgm:bulletEnabled val="1"/>
        </dgm:presLayoutVars>
      </dgm:prSet>
      <dgm:spPr/>
    </dgm:pt>
    <dgm:pt modelId="{EAB292A5-F018-4DB6-9C75-C85C0D0C58CF}" type="pres">
      <dgm:prSet presAssocID="{12D6F73D-739F-44A2-AD78-FBF4E9038683}" presName="sibTrans" presStyleLbl="sibTrans2D1" presStyleIdx="0" presStyleCnt="3" custLinFactNeighborX="-28387"/>
      <dgm:spPr/>
    </dgm:pt>
    <dgm:pt modelId="{7D6430AD-21A4-41A0-8D10-700318288CBE}" type="pres">
      <dgm:prSet presAssocID="{12D6F73D-739F-44A2-AD78-FBF4E9038683}" presName="connectorText" presStyleLbl="sibTrans2D1" presStyleIdx="0" presStyleCnt="3"/>
      <dgm:spPr/>
    </dgm:pt>
    <dgm:pt modelId="{EE8254A7-9E32-4D72-A75D-DAA7CFC1760B}" type="pres">
      <dgm:prSet presAssocID="{F709B037-6A43-4948-9D08-CF3A9EA36435}" presName="node" presStyleLbl="node1" presStyleIdx="1" presStyleCnt="4" custScaleX="144035" custScaleY="237075">
        <dgm:presLayoutVars>
          <dgm:bulletEnabled val="1"/>
        </dgm:presLayoutVars>
      </dgm:prSet>
      <dgm:spPr/>
    </dgm:pt>
    <dgm:pt modelId="{24FFD915-5E3A-4803-9990-F677356F3C48}" type="pres">
      <dgm:prSet presAssocID="{826645BD-4F75-4DB6-A3F9-1405BDC8A272}" presName="sibTrans" presStyleLbl="sibTrans2D1" presStyleIdx="1" presStyleCnt="3"/>
      <dgm:spPr/>
    </dgm:pt>
    <dgm:pt modelId="{A955DF63-322A-4AB6-86A2-8A6A65BA65ED}" type="pres">
      <dgm:prSet presAssocID="{826645BD-4F75-4DB6-A3F9-1405BDC8A272}" presName="connectorText" presStyleLbl="sibTrans2D1" presStyleIdx="1" presStyleCnt="3"/>
      <dgm:spPr/>
    </dgm:pt>
    <dgm:pt modelId="{33DA0702-8C4B-45CE-A4DA-4587D2791FD7}" type="pres">
      <dgm:prSet presAssocID="{8AA49A25-5708-4ABB-B92F-28C9D0EB2227}" presName="node" presStyleLbl="node1" presStyleIdx="2" presStyleCnt="4" custScaleX="136833" custScaleY="228090">
        <dgm:presLayoutVars>
          <dgm:bulletEnabled val="1"/>
        </dgm:presLayoutVars>
      </dgm:prSet>
      <dgm:spPr/>
    </dgm:pt>
    <dgm:pt modelId="{A2CE2C32-713A-46B9-B91E-AAC32BE60AC2}" type="pres">
      <dgm:prSet presAssocID="{29AA86E0-3CD7-4942-B6CC-1E23EDF594C2}" presName="sibTrans" presStyleLbl="sibTrans2D1" presStyleIdx="2" presStyleCnt="3"/>
      <dgm:spPr/>
    </dgm:pt>
    <dgm:pt modelId="{3BA6A712-3E42-449E-A708-3BDAB38D758C}" type="pres">
      <dgm:prSet presAssocID="{29AA86E0-3CD7-4942-B6CC-1E23EDF594C2}" presName="connectorText" presStyleLbl="sibTrans2D1" presStyleIdx="2" presStyleCnt="3"/>
      <dgm:spPr/>
    </dgm:pt>
    <dgm:pt modelId="{41E03FE8-8BC0-4A6F-9FD7-E53E5680EF4C}" type="pres">
      <dgm:prSet presAssocID="{6D717AF2-33D9-4CC6-82A5-F5B3CC672419}" presName="node" presStyleLbl="node1" presStyleIdx="3" presStyleCnt="4" custScaleX="133241" custScaleY="218530">
        <dgm:presLayoutVars>
          <dgm:bulletEnabled val="1"/>
        </dgm:presLayoutVars>
      </dgm:prSet>
      <dgm:spPr/>
    </dgm:pt>
  </dgm:ptLst>
  <dgm:cxnLst>
    <dgm:cxn modelId="{0CEE5926-A278-4102-A3C3-C62228DAEF86}" type="presOf" srcId="{826645BD-4F75-4DB6-A3F9-1405BDC8A272}" destId="{24FFD915-5E3A-4803-9990-F677356F3C48}" srcOrd="0" destOrd="0" presId="urn:microsoft.com/office/officeart/2005/8/layout/process5"/>
    <dgm:cxn modelId="{B9A86C47-8C17-40C1-B35B-80B96159D4AB}" type="presOf" srcId="{6D717AF2-33D9-4CC6-82A5-F5B3CC672419}" destId="{41E03FE8-8BC0-4A6F-9FD7-E53E5680EF4C}" srcOrd="0" destOrd="0" presId="urn:microsoft.com/office/officeart/2005/8/layout/process5"/>
    <dgm:cxn modelId="{B710EA6D-2313-4377-9FD8-F45951B1FBD3}" type="presOf" srcId="{12D6F73D-739F-44A2-AD78-FBF4E9038683}" destId="{7D6430AD-21A4-41A0-8D10-700318288CBE}" srcOrd="1" destOrd="0" presId="urn:microsoft.com/office/officeart/2005/8/layout/process5"/>
    <dgm:cxn modelId="{1D092C4F-0AA0-4D11-BBC9-3889E3FEB658}" srcId="{5B5422DE-3E1F-4F09-989D-BDAAA484059D}" destId="{8AA49A25-5708-4ABB-B92F-28C9D0EB2227}" srcOrd="2" destOrd="0" parTransId="{C9AB03FE-367A-4DE8-936D-C3141385917C}" sibTransId="{29AA86E0-3CD7-4942-B6CC-1E23EDF594C2}"/>
    <dgm:cxn modelId="{4079E370-B9B5-47ED-8040-DD35851EF589}" type="presOf" srcId="{D04C81CF-25B9-483A-BEC8-45D71E6BC816}" destId="{5B1A87C8-2683-4B2A-89B1-D92868635839}" srcOrd="0" destOrd="0" presId="urn:microsoft.com/office/officeart/2005/8/layout/process5"/>
    <dgm:cxn modelId="{E7806073-D2DA-4EE7-81FF-21133F484958}" type="presOf" srcId="{29AA86E0-3CD7-4942-B6CC-1E23EDF594C2}" destId="{A2CE2C32-713A-46B9-B91E-AAC32BE60AC2}" srcOrd="0" destOrd="0" presId="urn:microsoft.com/office/officeart/2005/8/layout/process5"/>
    <dgm:cxn modelId="{E27BB37F-5976-4051-A65B-C26A147557FE}" srcId="{5B5422DE-3E1F-4F09-989D-BDAAA484059D}" destId="{6D717AF2-33D9-4CC6-82A5-F5B3CC672419}" srcOrd="3" destOrd="0" parTransId="{6B841D87-7762-431A-A530-B34B2CF08A1F}" sibTransId="{9BD38224-37A6-425C-A881-8B3F376BCA5B}"/>
    <dgm:cxn modelId="{98F6C183-00EE-4BCC-B9CC-9D2E78B86353}" srcId="{5B5422DE-3E1F-4F09-989D-BDAAA484059D}" destId="{D04C81CF-25B9-483A-BEC8-45D71E6BC816}" srcOrd="0" destOrd="0" parTransId="{D350C6F9-8A6B-4404-A451-1133DC7ED37C}" sibTransId="{12D6F73D-739F-44A2-AD78-FBF4E9038683}"/>
    <dgm:cxn modelId="{18D28F8A-1E8B-4B76-8CEF-AFCC23D54526}" type="presOf" srcId="{12D6F73D-739F-44A2-AD78-FBF4E9038683}" destId="{EAB292A5-F018-4DB6-9C75-C85C0D0C58CF}" srcOrd="0" destOrd="0" presId="urn:microsoft.com/office/officeart/2005/8/layout/process5"/>
    <dgm:cxn modelId="{5DF6289B-8684-478D-923A-B9377844AC38}" type="presOf" srcId="{8AA49A25-5708-4ABB-B92F-28C9D0EB2227}" destId="{33DA0702-8C4B-45CE-A4DA-4587D2791FD7}" srcOrd="0" destOrd="0" presId="urn:microsoft.com/office/officeart/2005/8/layout/process5"/>
    <dgm:cxn modelId="{678F9F9E-B1ED-47B9-BA70-EF18CA436F64}" srcId="{5B5422DE-3E1F-4F09-989D-BDAAA484059D}" destId="{F709B037-6A43-4948-9D08-CF3A9EA36435}" srcOrd="1" destOrd="0" parTransId="{A7AF8A42-DB57-4B76-BB7F-4D45B985769A}" sibTransId="{826645BD-4F75-4DB6-A3F9-1405BDC8A272}"/>
    <dgm:cxn modelId="{848F17A9-108A-4F3B-85EB-694C67FA3CE4}" type="presOf" srcId="{29AA86E0-3CD7-4942-B6CC-1E23EDF594C2}" destId="{3BA6A712-3E42-449E-A708-3BDAB38D758C}" srcOrd="1" destOrd="0" presId="urn:microsoft.com/office/officeart/2005/8/layout/process5"/>
    <dgm:cxn modelId="{91238EB6-1D9E-4FF1-9FED-B3868A200E88}" type="presOf" srcId="{826645BD-4F75-4DB6-A3F9-1405BDC8A272}" destId="{A955DF63-322A-4AB6-86A2-8A6A65BA65ED}" srcOrd="1" destOrd="0" presId="urn:microsoft.com/office/officeart/2005/8/layout/process5"/>
    <dgm:cxn modelId="{3F7C63DB-C8AC-4116-995A-98D5B3A7C230}" type="presOf" srcId="{5B5422DE-3E1F-4F09-989D-BDAAA484059D}" destId="{FB262A0C-2F70-4653-AB62-67B931DFA44D}" srcOrd="0" destOrd="0" presId="urn:microsoft.com/office/officeart/2005/8/layout/process5"/>
    <dgm:cxn modelId="{8BFFFDE7-3635-454D-8EF6-CC5B760D921F}" type="presOf" srcId="{F709B037-6A43-4948-9D08-CF3A9EA36435}" destId="{EE8254A7-9E32-4D72-A75D-DAA7CFC1760B}" srcOrd="0" destOrd="0" presId="urn:microsoft.com/office/officeart/2005/8/layout/process5"/>
    <dgm:cxn modelId="{C75B8F81-56A5-42ED-9D11-B082B0243ECF}" type="presParOf" srcId="{FB262A0C-2F70-4653-AB62-67B931DFA44D}" destId="{5B1A87C8-2683-4B2A-89B1-D92868635839}" srcOrd="0" destOrd="0" presId="urn:microsoft.com/office/officeart/2005/8/layout/process5"/>
    <dgm:cxn modelId="{925690DF-C47A-4E08-8723-2150FC8C1CF7}" type="presParOf" srcId="{FB262A0C-2F70-4653-AB62-67B931DFA44D}" destId="{EAB292A5-F018-4DB6-9C75-C85C0D0C58CF}" srcOrd="1" destOrd="0" presId="urn:microsoft.com/office/officeart/2005/8/layout/process5"/>
    <dgm:cxn modelId="{D5122D6B-E439-48CF-B6F4-61973C4FFA29}" type="presParOf" srcId="{EAB292A5-F018-4DB6-9C75-C85C0D0C58CF}" destId="{7D6430AD-21A4-41A0-8D10-700318288CBE}" srcOrd="0" destOrd="0" presId="urn:microsoft.com/office/officeart/2005/8/layout/process5"/>
    <dgm:cxn modelId="{4E0C9DB0-4195-437E-A72A-4607908801C9}" type="presParOf" srcId="{FB262A0C-2F70-4653-AB62-67B931DFA44D}" destId="{EE8254A7-9E32-4D72-A75D-DAA7CFC1760B}" srcOrd="2" destOrd="0" presId="urn:microsoft.com/office/officeart/2005/8/layout/process5"/>
    <dgm:cxn modelId="{56652264-8CD0-4E5F-AB8D-24CE2BF4D326}" type="presParOf" srcId="{FB262A0C-2F70-4653-AB62-67B931DFA44D}" destId="{24FFD915-5E3A-4803-9990-F677356F3C48}" srcOrd="3" destOrd="0" presId="urn:microsoft.com/office/officeart/2005/8/layout/process5"/>
    <dgm:cxn modelId="{87F4C1B8-45A6-4822-B2D3-0768EA41C34A}" type="presParOf" srcId="{24FFD915-5E3A-4803-9990-F677356F3C48}" destId="{A955DF63-322A-4AB6-86A2-8A6A65BA65ED}" srcOrd="0" destOrd="0" presId="urn:microsoft.com/office/officeart/2005/8/layout/process5"/>
    <dgm:cxn modelId="{4000B358-E7CB-4E73-BAA3-DE858FE665F5}" type="presParOf" srcId="{FB262A0C-2F70-4653-AB62-67B931DFA44D}" destId="{33DA0702-8C4B-45CE-A4DA-4587D2791FD7}" srcOrd="4" destOrd="0" presId="urn:microsoft.com/office/officeart/2005/8/layout/process5"/>
    <dgm:cxn modelId="{7B936702-0C26-41F4-A6D6-90116432A573}" type="presParOf" srcId="{FB262A0C-2F70-4653-AB62-67B931DFA44D}" destId="{A2CE2C32-713A-46B9-B91E-AAC32BE60AC2}" srcOrd="5" destOrd="0" presId="urn:microsoft.com/office/officeart/2005/8/layout/process5"/>
    <dgm:cxn modelId="{BF304023-4B60-45F8-985E-B1C60349E945}" type="presParOf" srcId="{A2CE2C32-713A-46B9-B91E-AAC32BE60AC2}" destId="{3BA6A712-3E42-449E-A708-3BDAB38D758C}" srcOrd="0" destOrd="0" presId="urn:microsoft.com/office/officeart/2005/8/layout/process5"/>
    <dgm:cxn modelId="{151EE933-9F72-4D05-894E-F3521CBF10F4}" type="presParOf" srcId="{FB262A0C-2F70-4653-AB62-67B931DFA44D}" destId="{41E03FE8-8BC0-4A6F-9FD7-E53E5680EF4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B7783-F5AF-4463-95A4-3438A52CB166}">
      <dsp:nvSpPr>
        <dsp:cNvPr id="0" name=""/>
        <dsp:cNvSpPr/>
      </dsp:nvSpPr>
      <dsp:spPr>
        <a:xfrm>
          <a:off x="0" y="0"/>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4745C-8986-4A38-A2AF-49537BCAB6D3}">
      <dsp:nvSpPr>
        <dsp:cNvPr id="0" name=""/>
        <dsp:cNvSpPr/>
      </dsp:nvSpPr>
      <dsp:spPr>
        <a:xfrm>
          <a:off x="0" y="0"/>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entury Gothic" panose="020B0502020202020204" pitchFamily="34" charset="0"/>
            </a:rPr>
            <a:t>1. STRATEGIC INVESTMENT DEVELOPMENT  </a:t>
          </a:r>
        </a:p>
      </dsp:txBody>
      <dsp:txXfrm>
        <a:off x="0" y="0"/>
        <a:ext cx="10106297" cy="543917"/>
      </dsp:txXfrm>
    </dsp:sp>
    <dsp:sp modelId="{E0DF115B-7270-4C04-9FE7-C38348B50444}">
      <dsp:nvSpPr>
        <dsp:cNvPr id="0" name=""/>
        <dsp:cNvSpPr/>
      </dsp:nvSpPr>
      <dsp:spPr>
        <a:xfrm>
          <a:off x="0" y="543917"/>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5F487-D056-43AE-A046-6F952E945C68}">
      <dsp:nvSpPr>
        <dsp:cNvPr id="0" name=""/>
        <dsp:cNvSpPr/>
      </dsp:nvSpPr>
      <dsp:spPr>
        <a:xfrm>
          <a:off x="0" y="543917"/>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entury Gothic" panose="020B0502020202020204" pitchFamily="34" charset="0"/>
            </a:rPr>
            <a:t>2. FINANCIAL PERFORMANCE HIGHLIGHTS HY2025</a:t>
          </a:r>
        </a:p>
      </dsp:txBody>
      <dsp:txXfrm>
        <a:off x="0" y="543917"/>
        <a:ext cx="10106297" cy="543917"/>
      </dsp:txXfrm>
    </dsp:sp>
    <dsp:sp modelId="{C48D898A-466A-4DEE-B10F-CAA0B42E917E}">
      <dsp:nvSpPr>
        <dsp:cNvPr id="0" name=""/>
        <dsp:cNvSpPr/>
      </dsp:nvSpPr>
      <dsp:spPr>
        <a:xfrm>
          <a:off x="0" y="1087834"/>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F81CB-0105-4B8A-906D-D2A108388D17}">
      <dsp:nvSpPr>
        <dsp:cNvPr id="0" name=""/>
        <dsp:cNvSpPr/>
      </dsp:nvSpPr>
      <dsp:spPr>
        <a:xfrm>
          <a:off x="0" y="1087834"/>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entury Gothic" panose="020B0502020202020204" pitchFamily="34" charset="0"/>
            </a:rPr>
            <a:t>3. STRATEGIC OUTLOOK</a:t>
          </a:r>
        </a:p>
      </dsp:txBody>
      <dsp:txXfrm>
        <a:off x="0" y="1087834"/>
        <a:ext cx="10106297" cy="543917"/>
      </dsp:txXfrm>
    </dsp:sp>
    <dsp:sp modelId="{9E67762D-C257-4D61-9BF2-1704AE8EDD66}">
      <dsp:nvSpPr>
        <dsp:cNvPr id="0" name=""/>
        <dsp:cNvSpPr/>
      </dsp:nvSpPr>
      <dsp:spPr>
        <a:xfrm>
          <a:off x="0" y="1631751"/>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0A99D-78F8-4211-BC30-E71EBC051E56}">
      <dsp:nvSpPr>
        <dsp:cNvPr id="0" name=""/>
        <dsp:cNvSpPr/>
      </dsp:nvSpPr>
      <dsp:spPr>
        <a:xfrm>
          <a:off x="0" y="1631751"/>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entury Gothic" panose="020B0502020202020204" pitchFamily="34" charset="0"/>
            </a:rPr>
            <a:t>4. CORPORATE ACTIONS</a:t>
          </a:r>
        </a:p>
      </dsp:txBody>
      <dsp:txXfrm>
        <a:off x="0" y="1631751"/>
        <a:ext cx="10106297" cy="543917"/>
      </dsp:txXfrm>
    </dsp:sp>
    <dsp:sp modelId="{F85BC6CE-8699-40DE-9442-D41330B99F2F}">
      <dsp:nvSpPr>
        <dsp:cNvPr id="0" name=""/>
        <dsp:cNvSpPr/>
      </dsp:nvSpPr>
      <dsp:spPr>
        <a:xfrm>
          <a:off x="0" y="2175669"/>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413AB-9CB3-4E49-9B15-8DAFAF914749}">
      <dsp:nvSpPr>
        <dsp:cNvPr id="0" name=""/>
        <dsp:cNvSpPr/>
      </dsp:nvSpPr>
      <dsp:spPr>
        <a:xfrm>
          <a:off x="0" y="2175669"/>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entury Gothic" panose="020B0502020202020204" pitchFamily="34" charset="0"/>
            </a:rPr>
            <a:t>5. STOCK MARKET PERFORMANCE</a:t>
          </a:r>
        </a:p>
      </dsp:txBody>
      <dsp:txXfrm>
        <a:off x="0" y="2175669"/>
        <a:ext cx="10106297" cy="543917"/>
      </dsp:txXfrm>
    </dsp:sp>
    <dsp:sp modelId="{6BFCEB9F-B78D-4B87-8C56-E6EC92E86E84}">
      <dsp:nvSpPr>
        <dsp:cNvPr id="0" name=""/>
        <dsp:cNvSpPr/>
      </dsp:nvSpPr>
      <dsp:spPr>
        <a:xfrm>
          <a:off x="0" y="2719586"/>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65D70-8E0B-4E1C-B51A-0516EAF8FD9B}">
      <dsp:nvSpPr>
        <dsp:cNvPr id="0" name=""/>
        <dsp:cNvSpPr/>
      </dsp:nvSpPr>
      <dsp:spPr>
        <a:xfrm>
          <a:off x="0" y="2719586"/>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Century Gothic" panose="020B0502020202020204" pitchFamily="34" charset="0"/>
            </a:rPr>
            <a:t>6. QUESTIONS AND ANSWERS</a:t>
          </a:r>
        </a:p>
      </dsp:txBody>
      <dsp:txXfrm>
        <a:off x="0" y="2719586"/>
        <a:ext cx="10106297" cy="543917"/>
      </dsp:txXfrm>
    </dsp:sp>
    <dsp:sp modelId="{E716F764-9DC5-4381-B2A1-005B45B74151}">
      <dsp:nvSpPr>
        <dsp:cNvPr id="0" name=""/>
        <dsp:cNvSpPr/>
      </dsp:nvSpPr>
      <dsp:spPr>
        <a:xfrm>
          <a:off x="0" y="3263503"/>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6FE3D-7CE2-449D-8447-C686C131C938}">
      <dsp:nvSpPr>
        <dsp:cNvPr id="0" name=""/>
        <dsp:cNvSpPr/>
      </dsp:nvSpPr>
      <dsp:spPr>
        <a:xfrm>
          <a:off x="0" y="3263503"/>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solidFill>
              <a:schemeClr val="tx1"/>
            </a:solidFill>
            <a:latin typeface="Century Gothic" panose="020B0502020202020204" pitchFamily="34" charset="0"/>
          </a:endParaRPr>
        </a:p>
      </dsp:txBody>
      <dsp:txXfrm>
        <a:off x="0" y="3263503"/>
        <a:ext cx="10106297" cy="543917"/>
      </dsp:txXfrm>
    </dsp:sp>
    <dsp:sp modelId="{894B79D5-D5E3-4FEA-81DC-F278E9154969}">
      <dsp:nvSpPr>
        <dsp:cNvPr id="0" name=""/>
        <dsp:cNvSpPr/>
      </dsp:nvSpPr>
      <dsp:spPr>
        <a:xfrm>
          <a:off x="0" y="3807420"/>
          <a:ext cx="101062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B2725-5567-4CA9-8FAD-A43EC8267CD2}">
      <dsp:nvSpPr>
        <dsp:cNvPr id="0" name=""/>
        <dsp:cNvSpPr/>
      </dsp:nvSpPr>
      <dsp:spPr>
        <a:xfrm>
          <a:off x="0" y="3807420"/>
          <a:ext cx="10106297"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ZM" sz="2800" kern="1200">
            <a:latin typeface="Century Gothic" panose="020B0502020202020204" pitchFamily="34" charset="0"/>
          </a:endParaRPr>
        </a:p>
      </dsp:txBody>
      <dsp:txXfrm>
        <a:off x="0" y="3807420"/>
        <a:ext cx="10106297"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A87C8-2683-4B2A-89B1-D92868635839}">
      <dsp:nvSpPr>
        <dsp:cNvPr id="0" name=""/>
        <dsp:cNvSpPr/>
      </dsp:nvSpPr>
      <dsp:spPr>
        <a:xfrm>
          <a:off x="4062" y="740499"/>
          <a:ext cx="2053827" cy="254127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a:rPr>
            <a:t>Amendment of Articles of Association</a:t>
          </a:r>
        </a:p>
      </dsp:txBody>
      <dsp:txXfrm>
        <a:off x="64217" y="800654"/>
        <a:ext cx="1933517" cy="2420967"/>
      </dsp:txXfrm>
    </dsp:sp>
    <dsp:sp modelId="{EAB292A5-F018-4DB6-9C75-C85C0D0C58CF}">
      <dsp:nvSpPr>
        <dsp:cNvPr id="0" name=""/>
        <dsp:cNvSpPr/>
      </dsp:nvSpPr>
      <dsp:spPr>
        <a:xfrm>
          <a:off x="2106028" y="1796569"/>
          <a:ext cx="366844" cy="429138"/>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106028" y="1882397"/>
        <a:ext cx="256791" cy="257482"/>
      </dsp:txXfrm>
    </dsp:sp>
    <dsp:sp modelId="{EE8254A7-9E32-4D72-A75D-DAA7CFC1760B}">
      <dsp:nvSpPr>
        <dsp:cNvPr id="0" name=""/>
        <dsp:cNvSpPr/>
      </dsp:nvSpPr>
      <dsp:spPr>
        <a:xfrm>
          <a:off x="2750049" y="780435"/>
          <a:ext cx="2492379" cy="2461405"/>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Century Gothic"/>
            </a:rPr>
            <a:t>Commencement of Optimisation Implementation Steps </a:t>
          </a:r>
          <a:endParaRPr lang="en-US" sz="1600" kern="1200">
            <a:latin typeface="Century Gothic"/>
          </a:endParaRPr>
        </a:p>
      </dsp:txBody>
      <dsp:txXfrm>
        <a:off x="2822141" y="852527"/>
        <a:ext cx="2348195" cy="2317221"/>
      </dsp:txXfrm>
    </dsp:sp>
    <dsp:sp modelId="{24FFD915-5E3A-4803-9990-F677356F3C48}">
      <dsp:nvSpPr>
        <dsp:cNvPr id="0" name=""/>
        <dsp:cNvSpPr/>
      </dsp:nvSpPr>
      <dsp:spPr>
        <a:xfrm>
          <a:off x="5394704" y="1796569"/>
          <a:ext cx="366844" cy="429138"/>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94704" y="1882397"/>
        <a:ext cx="256791" cy="257482"/>
      </dsp:txXfrm>
    </dsp:sp>
    <dsp:sp modelId="{33DA0702-8C4B-45CE-A4DA-4587D2791FD7}">
      <dsp:nvSpPr>
        <dsp:cNvPr id="0" name=""/>
        <dsp:cNvSpPr/>
      </dsp:nvSpPr>
      <dsp:spPr>
        <a:xfrm>
          <a:off x="5934588" y="827078"/>
          <a:ext cx="2367756" cy="236811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Century Gothic"/>
            </a:rPr>
            <a:t>Board presentation of  Corporate Action proposal to the  Shareholders for review and approval via an EGM</a:t>
          </a:r>
          <a:endParaRPr lang="en-US" sz="1600" kern="1200">
            <a:latin typeface="Century Gothic"/>
          </a:endParaRPr>
        </a:p>
      </dsp:txBody>
      <dsp:txXfrm>
        <a:off x="6003937" y="896427"/>
        <a:ext cx="2229058" cy="2229421"/>
      </dsp:txXfrm>
    </dsp:sp>
    <dsp:sp modelId="{A2CE2C32-713A-46B9-B91E-AAC32BE60AC2}">
      <dsp:nvSpPr>
        <dsp:cNvPr id="0" name=""/>
        <dsp:cNvSpPr/>
      </dsp:nvSpPr>
      <dsp:spPr>
        <a:xfrm>
          <a:off x="8454620" y="1796569"/>
          <a:ext cx="366844" cy="429138"/>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454620" y="1882397"/>
        <a:ext cx="256791" cy="257482"/>
      </dsp:txXfrm>
    </dsp:sp>
    <dsp:sp modelId="{41E03FE8-8BC0-4A6F-9FD7-E53E5680EF4C}">
      <dsp:nvSpPr>
        <dsp:cNvPr id="0" name=""/>
        <dsp:cNvSpPr/>
      </dsp:nvSpPr>
      <dsp:spPr>
        <a:xfrm>
          <a:off x="8994504" y="876706"/>
          <a:ext cx="2305600" cy="226886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Century Gothic"/>
            </a:rPr>
            <a:t>Implementation of what shareholders will approve</a:t>
          </a:r>
          <a:endParaRPr lang="en-US" sz="1600" kern="1200">
            <a:latin typeface="Century Gothic"/>
          </a:endParaRPr>
        </a:p>
      </dsp:txBody>
      <dsp:txXfrm>
        <a:off x="9060957" y="943159"/>
        <a:ext cx="2172694" cy="21359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0.09931</cdr:x>
      <cdr:y>0.02099</cdr:y>
    </cdr:from>
    <cdr:to>
      <cdr:x>0.09931</cdr:x>
      <cdr:y>0.86887</cdr:y>
    </cdr:to>
    <cdr:cxnSp macro="">
      <cdr:nvCxnSpPr>
        <cdr:cNvPr id="2" name="Straight Connector 1">
          <a:extLst xmlns:a="http://schemas.openxmlformats.org/drawingml/2006/main">
            <a:ext uri="{FF2B5EF4-FFF2-40B4-BE49-F238E27FC236}">
              <a16:creationId xmlns:a16="http://schemas.microsoft.com/office/drawing/2014/main" id="{B75B3BD4-B77D-2286-FF70-EB75B71C445F}"/>
            </a:ext>
          </a:extLst>
        </cdr:cNvPr>
        <cdr:cNvCxnSpPr/>
      </cdr:nvCxnSpPr>
      <cdr:spPr>
        <a:xfrm xmlns:a="http://schemas.openxmlformats.org/drawingml/2006/main">
          <a:off x="834493" y="103950"/>
          <a:ext cx="0" cy="4199540"/>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0.30508</cdr:x>
      <cdr:y>0.02509</cdr:y>
    </cdr:from>
    <cdr:to>
      <cdr:x>0.30508</cdr:x>
      <cdr:y>0.87169</cdr:y>
    </cdr:to>
    <cdr:cxnSp macro="">
      <cdr:nvCxnSpPr>
        <cdr:cNvPr id="7" name="Straight Connector 6">
          <a:extLst xmlns:a="http://schemas.openxmlformats.org/drawingml/2006/main">
            <a:ext uri="{FF2B5EF4-FFF2-40B4-BE49-F238E27FC236}">
              <a16:creationId xmlns:a16="http://schemas.microsoft.com/office/drawing/2014/main" id="{50AACDCE-7FB1-F758-441C-3C300121D67C}"/>
            </a:ext>
          </a:extLst>
        </cdr:cNvPr>
        <cdr:cNvCxnSpPr/>
      </cdr:nvCxnSpPr>
      <cdr:spPr>
        <a:xfrm xmlns:a="http://schemas.openxmlformats.org/drawingml/2006/main">
          <a:off x="2563547" y="124246"/>
          <a:ext cx="0" cy="4193224"/>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0.55197</cdr:x>
      <cdr:y>0.02509</cdr:y>
    </cdr:from>
    <cdr:to>
      <cdr:x>0.55197</cdr:x>
      <cdr:y>0.87479</cdr:y>
    </cdr:to>
    <cdr:cxnSp macro="">
      <cdr:nvCxnSpPr>
        <cdr:cNvPr id="10" name="Straight Connector 9">
          <a:extLst xmlns:a="http://schemas.openxmlformats.org/drawingml/2006/main">
            <a:ext uri="{FF2B5EF4-FFF2-40B4-BE49-F238E27FC236}">
              <a16:creationId xmlns:a16="http://schemas.microsoft.com/office/drawing/2014/main" id="{3B976E6C-4CAC-208A-CF1C-0A58E6DB01B1}"/>
            </a:ext>
          </a:extLst>
        </cdr:cNvPr>
        <cdr:cNvCxnSpPr/>
      </cdr:nvCxnSpPr>
      <cdr:spPr>
        <a:xfrm xmlns:a="http://schemas.openxmlformats.org/drawingml/2006/main">
          <a:off x="4638132" y="124246"/>
          <a:ext cx="0" cy="4208578"/>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0.94731</cdr:x>
      <cdr:y>0.02509</cdr:y>
    </cdr:from>
    <cdr:to>
      <cdr:x>0.94731</cdr:x>
      <cdr:y>0.87511</cdr:y>
    </cdr:to>
    <cdr:cxnSp macro="">
      <cdr:nvCxnSpPr>
        <cdr:cNvPr id="11" name="Straight Connector 10">
          <a:extLst xmlns:a="http://schemas.openxmlformats.org/drawingml/2006/main">
            <a:ext uri="{FF2B5EF4-FFF2-40B4-BE49-F238E27FC236}">
              <a16:creationId xmlns:a16="http://schemas.microsoft.com/office/drawing/2014/main" id="{FBA20A8D-7B58-1777-B1DD-1D35857A5163}"/>
            </a:ext>
          </a:extLst>
        </cdr:cNvPr>
        <cdr:cNvCxnSpPr/>
      </cdr:nvCxnSpPr>
      <cdr:spPr>
        <a:xfrm xmlns:a="http://schemas.openxmlformats.org/drawingml/2006/main">
          <a:off x="7960122" y="124246"/>
          <a:ext cx="0" cy="4210163"/>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0.78331</cdr:x>
      <cdr:y>0.02509</cdr:y>
    </cdr:from>
    <cdr:to>
      <cdr:x>0.78331</cdr:x>
      <cdr:y>0.87652</cdr:y>
    </cdr:to>
    <cdr:cxnSp macro="">
      <cdr:nvCxnSpPr>
        <cdr:cNvPr id="12" name="Straight Connector 11">
          <a:extLst xmlns:a="http://schemas.openxmlformats.org/drawingml/2006/main">
            <a:ext uri="{FF2B5EF4-FFF2-40B4-BE49-F238E27FC236}">
              <a16:creationId xmlns:a16="http://schemas.microsoft.com/office/drawing/2014/main" id="{57F2DF27-476C-B15F-2B0C-0E85DCF87C48}"/>
            </a:ext>
          </a:extLst>
        </cdr:cNvPr>
        <cdr:cNvCxnSpPr/>
      </cdr:nvCxnSpPr>
      <cdr:spPr>
        <a:xfrm xmlns:a="http://schemas.openxmlformats.org/drawingml/2006/main">
          <a:off x="6582051" y="124246"/>
          <a:ext cx="0" cy="4217147"/>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0.79298</cdr:x>
      <cdr:y>0.02207</cdr:y>
    </cdr:from>
    <cdr:to>
      <cdr:x>0.79298</cdr:x>
      <cdr:y>0.8586</cdr:y>
    </cdr:to>
    <cdr:cxnSp macro="">
      <cdr:nvCxnSpPr>
        <cdr:cNvPr id="2" name="Straight Connector 1">
          <a:extLst xmlns:a="http://schemas.openxmlformats.org/drawingml/2006/main">
            <a:ext uri="{FF2B5EF4-FFF2-40B4-BE49-F238E27FC236}">
              <a16:creationId xmlns:a16="http://schemas.microsoft.com/office/drawing/2014/main" id="{84DCB8C9-DA3D-6F36-8BF4-90AC48BD3657}"/>
            </a:ext>
          </a:extLst>
        </cdr:cNvPr>
        <cdr:cNvCxnSpPr/>
      </cdr:nvCxnSpPr>
      <cdr:spPr>
        <a:xfrm xmlns:a="http://schemas.openxmlformats.org/drawingml/2006/main">
          <a:off x="6941195" y="111275"/>
          <a:ext cx="0" cy="4217123"/>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0.48075</cdr:x>
      <cdr:y>0.02409</cdr:y>
    </cdr:from>
    <cdr:to>
      <cdr:x>0.48075</cdr:x>
      <cdr:y>0.86062</cdr:y>
    </cdr:to>
    <cdr:cxnSp macro="">
      <cdr:nvCxnSpPr>
        <cdr:cNvPr id="3" name="Straight Connector 2">
          <a:extLst xmlns:a="http://schemas.openxmlformats.org/drawingml/2006/main">
            <a:ext uri="{FF2B5EF4-FFF2-40B4-BE49-F238E27FC236}">
              <a16:creationId xmlns:a16="http://schemas.microsoft.com/office/drawing/2014/main" id="{862A3358-7A5F-D0CF-54E7-07A3CDFA5A50}"/>
            </a:ext>
          </a:extLst>
        </cdr:cNvPr>
        <cdr:cNvCxnSpPr/>
      </cdr:nvCxnSpPr>
      <cdr:spPr>
        <a:xfrm xmlns:a="http://schemas.openxmlformats.org/drawingml/2006/main">
          <a:off x="4208155" y="121435"/>
          <a:ext cx="0" cy="4217123"/>
        </a:xfrm>
        <a:prstGeom xmlns:a="http://schemas.openxmlformats.org/drawingml/2006/main" prst="line">
          <a:avLst/>
        </a:prstGeom>
        <a:ln xmlns:a="http://schemas.openxmlformats.org/drawingml/2006/main" w="19050">
          <a:solidFill>
            <a:srgbClr val="00B050"/>
          </a:solidFill>
          <a:prstDash val="soli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Relationships xmlns="http://schemas.openxmlformats.org/package/2006/relationships"><Relationship Target="../theme/theme4.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49237F-9BE7-3847-ABA1-ECFEA4EECD2F}" type="datetimeFigureOut">
              <a:rPr lang="en-US" smtClean="0"/>
              <a:t>10/29/2025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5FCBCC-E1DF-AD4F-9B3E-7CC8A2F8FEA9}" type="slidenum">
              <a:rPr lang="en-US" smtClean="0"/>
              <a:t>‹#›</a:t>
            </a:fld>
            <a:endParaRPr lang="en-US"/>
          </a:p>
        </p:txBody>
      </p:sp>
    </p:spTree>
    <p:extLst>
      <p:ext uri="{BB962C8B-B14F-4D97-AF65-F5344CB8AC3E}">
        <p14:creationId xmlns:p14="http://schemas.microsoft.com/office/powerpoint/2010/main" val="349427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atin typeface="Century Gothic" panose="020B0502020202020204" pitchFamily="34" charset="0"/>
              </a:rPr>
              <a:t>The ZCCM-IH Board chairperson, the Vice Board Chairperson, and other ZCCM-IH Board Directors present, all ZCCM-IH shareholders present, allow me to simply say all protocol observed.  Good morning.</a:t>
            </a:r>
          </a:p>
          <a:p>
            <a:pPr algn="just"/>
            <a:endParaRPr lang="en-US">
              <a:latin typeface="Century Gothic" panose="020B0502020202020204" pitchFamily="34" charset="0"/>
            </a:endParaRPr>
          </a:p>
          <a:p>
            <a:pPr algn="just"/>
            <a:r>
              <a:rPr lang="en-US">
                <a:latin typeface="Century Gothic" panose="020B0502020202020204" pitchFamily="34" charset="0"/>
              </a:rPr>
              <a:t>I shall be presenting the key developments experienced by the company during the recent months </a:t>
            </a:r>
            <a:endParaRPr lang="en-ZM">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1</a:t>
            </a:fld>
            <a:endParaRPr lang="en-US"/>
          </a:p>
        </p:txBody>
      </p:sp>
    </p:spTree>
    <p:extLst>
      <p:ext uri="{BB962C8B-B14F-4D97-AF65-F5344CB8AC3E}">
        <p14:creationId xmlns:p14="http://schemas.microsoft.com/office/powerpoint/2010/main" val="136962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 Ladies and Gentlemen , this slide illustrates our six-year financial journey from 2019 to 2024.</a:t>
            </a:r>
          </a:p>
          <a:p>
            <a:r>
              <a:rPr lang="en-GB" dirty="0"/>
              <a:t>Over the past six years, ZCCM-IH has undergone a clear transformation. Between 2020 and 2023, performance was weighed down by legacy asset impairments, the Glencore loan, and limited liquidity, with 2023 marking the lowest point as the Group recorded negative equity.  However, 2024 became a turning point, driven by the Mopani Strategic Equity Partner transaction, which delivered exceptional gains and a record EPS of ZMW 247.80. Although 2025 half-year results show a modest loss of ZMW 852.86 million due to the absence of that one-off gain, underlying operations are stabilizing, and the balance sheet remains strong with equity above ZMW 52 billion. NAV per share continues to rise, reaching ZMW 411 in 2025 HY, reflecting renewed investor confidence and shareholder value creation.</a:t>
            </a:r>
            <a:endParaRPr lang="en-GB" dirty="0">
              <a:ea typeface="Calibri"/>
              <a:cs typeface="Calibri"/>
            </a:endParaRPr>
          </a:p>
          <a:p>
            <a:endParaRPr lang="en-ZM" dirty="0">
              <a:ea typeface="Calibri"/>
              <a:cs typeface="Calibri"/>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10</a:t>
            </a:fld>
            <a:endParaRPr lang="en-US"/>
          </a:p>
        </p:txBody>
      </p:sp>
    </p:spTree>
    <p:extLst>
      <p:ext uri="{BB962C8B-B14F-4D97-AF65-F5344CB8AC3E}">
        <p14:creationId xmlns:p14="http://schemas.microsoft.com/office/powerpoint/2010/main" val="397979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231775"/>
            <a:ext cx="5580063" cy="3138488"/>
          </a:xfrm>
        </p:spPr>
      </p:sp>
      <p:sp>
        <p:nvSpPr>
          <p:cNvPr id="3" name="Notes Placeholder 2"/>
          <p:cNvSpPr>
            <a:spLocks noGrp="1"/>
          </p:cNvSpPr>
          <p:nvPr>
            <p:ph type="body" idx="1"/>
          </p:nvPr>
        </p:nvSpPr>
        <p:spPr>
          <a:xfrm>
            <a:off x="701040" y="3369945"/>
            <a:ext cx="5608320" cy="5426774"/>
          </a:xfrm>
        </p:spPr>
        <p:txBody>
          <a:bodyPr/>
          <a:lstStyle/>
          <a:p>
            <a:pPr marL="171450" indent="-171450" algn="just">
              <a:buFont typeface="Arial"/>
              <a:buChar char="•"/>
            </a:pPr>
            <a:r>
              <a:rPr lang="en-US" dirty="0"/>
              <a:t>The Group recorded a half-year loss of ZMW 852.86 million compared to a 2024 profit of ZMW 39.85 billion  mainly because the exceptional Mopani gain was not repeated.</a:t>
            </a:r>
          </a:p>
          <a:p>
            <a:pPr marL="171450" indent="-171450" algn="just">
              <a:buFont typeface="Arial"/>
              <a:buChar char="•"/>
            </a:pPr>
            <a:r>
              <a:rPr lang="en-US" dirty="0"/>
              <a:t>Mopani and KCM underperformed but are now focused on ramping up production and building sustainable income.</a:t>
            </a:r>
            <a:endParaRPr lang="en-US" dirty="0">
              <a:ea typeface="Calibri"/>
              <a:cs typeface="Calibri"/>
            </a:endParaRPr>
          </a:p>
          <a:p>
            <a:pPr marL="171450" indent="-171450" algn="just">
              <a:buFont typeface="Arial"/>
              <a:buChar char="•"/>
            </a:pPr>
            <a:r>
              <a:rPr lang="en-US" dirty="0"/>
              <a:t>The Kwacha’s appreciation reduced USD earnings and asset values.</a:t>
            </a:r>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11</a:t>
            </a:fld>
            <a:endParaRPr lang="en-US"/>
          </a:p>
        </p:txBody>
      </p:sp>
    </p:spTree>
    <p:extLst>
      <p:ext uri="{BB962C8B-B14F-4D97-AF65-F5344CB8AC3E}">
        <p14:creationId xmlns:p14="http://schemas.microsoft.com/office/powerpoint/2010/main" val="250698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965" indent="-354965" algn="just">
              <a:buFont typeface="Arial" panose="05000000000000000000" pitchFamily="2" charset="2"/>
              <a:buChar char="•"/>
            </a:pPr>
            <a:r>
              <a:rPr lang="en-GB"/>
              <a:t>Say : This slide is showing the Group level financial position results, the 3% decrease in Group total assets is mainly due to the decrease trade and other receivables, and short-term deposits. The appreciation of the Kwacha and the revaluation of foreign-currency denominated assets also contributed to the decrease in the total assets. The Group total assets decreased from </a:t>
            </a:r>
            <a:r>
              <a:rPr lang="en-GB" b="1"/>
              <a:t>ZMW57.29 billion (US$ 2.05 billion) </a:t>
            </a:r>
            <a:r>
              <a:rPr lang="en-GB"/>
              <a:t> in 2024 to </a:t>
            </a:r>
            <a:r>
              <a:rPr lang="en-GB" b="1"/>
              <a:t>ZMW55.83 billion (US$ 2.33 billion).</a:t>
            </a:r>
          </a:p>
          <a:p>
            <a:pPr marL="354965" indent="-354965" algn="just">
              <a:buFont typeface="Wingdings,Sans-Serif" panose="05000000000000000000" pitchFamily="2" charset="2"/>
              <a:buChar char="q"/>
            </a:pPr>
            <a:endParaRPr lang="en-GB">
              <a:ea typeface="Calibri"/>
              <a:cs typeface="Calibri"/>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12</a:t>
            </a:fld>
            <a:endParaRPr lang="en-US"/>
          </a:p>
        </p:txBody>
      </p:sp>
    </p:spTree>
    <p:extLst>
      <p:ext uri="{BB962C8B-B14F-4D97-AF65-F5344CB8AC3E}">
        <p14:creationId xmlns:p14="http://schemas.microsoft.com/office/powerpoint/2010/main" val="320211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DFF34-4466-F004-6B96-9C645907A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51412-A75B-FC85-0BA2-18EB95113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FA76B-A38C-58B3-2485-19DBBA057BCE}"/>
              </a:ext>
            </a:extLst>
          </p:cNvPr>
          <p:cNvSpPr txBox="1">
            <a:spLocks noGrp="1"/>
          </p:cNvSpPr>
          <p:nvPr>
            <p:ph type="body" sz="quarter" idx="1"/>
          </p:nvPr>
        </p:nvSpPr>
        <p:spPr/>
        <p:txBody>
          <a:bodyPr/>
          <a:lstStyle/>
          <a:p>
            <a:pPr>
              <a:buFont typeface="Arial"/>
              <a:buChar char="•"/>
              <a:defRPr/>
            </a:pPr>
            <a:r>
              <a:rPr lang="en-US" dirty="0"/>
              <a:t>This slide provides an analysis of ZCCM-IH’s investments in associates performance .  At Group level, the share of profit declined from </a:t>
            </a:r>
            <a:r>
              <a:rPr lang="en-US" b="1" dirty="0"/>
              <a:t>ZMW 3.33 billion in 2024</a:t>
            </a:r>
            <a:r>
              <a:rPr lang="en-US" dirty="0"/>
              <a:t> to a </a:t>
            </a:r>
            <a:r>
              <a:rPr lang="en-US" b="1" dirty="0"/>
              <a:t>loss of ZMW 2.7 billion in the first half of 2025</a:t>
            </a:r>
            <a:r>
              <a:rPr lang="en-US" dirty="0"/>
              <a:t>.  Losses from </a:t>
            </a:r>
            <a:r>
              <a:rPr lang="en-US" b="1" dirty="0"/>
              <a:t>KCM, Mopani, and </a:t>
            </a:r>
            <a:r>
              <a:rPr lang="en-US" b="1" dirty="0" err="1"/>
              <a:t>Lubambe</a:t>
            </a:r>
            <a:r>
              <a:rPr lang="en-US" dirty="0"/>
              <a:t> offset positive contributions from </a:t>
            </a:r>
            <a:r>
              <a:rPr lang="en-US" b="1" dirty="0"/>
              <a:t>CNMC, Maamba, and CEC</a:t>
            </a:r>
            <a:r>
              <a:rPr lang="en-US" dirty="0"/>
              <a:t>.</a:t>
            </a:r>
            <a:endParaRPr lang="en-US" dirty="0">
              <a:ea typeface="Calibri"/>
              <a:cs typeface="Calibri"/>
            </a:endParaRPr>
          </a:p>
          <a:p>
            <a:pPr>
              <a:buFont typeface="Arial"/>
              <a:buChar char="•"/>
              <a:defRPr/>
            </a:pPr>
            <a:r>
              <a:rPr lang="en-US" dirty="0"/>
              <a:t>It is important to note that </a:t>
            </a:r>
            <a:r>
              <a:rPr lang="en-US" b="1" dirty="0"/>
              <a:t>KCM, Mopani, and </a:t>
            </a:r>
            <a:r>
              <a:rPr lang="en-US" b="1" dirty="0" err="1"/>
              <a:t>Lubambe</a:t>
            </a:r>
            <a:r>
              <a:rPr lang="en-US" dirty="0"/>
              <a:t> are currently undergoing </a:t>
            </a:r>
            <a:r>
              <a:rPr lang="en-US" b="1" dirty="0"/>
              <a:t>operational reforms</a:t>
            </a:r>
            <a:r>
              <a:rPr lang="en-US" dirty="0"/>
              <a:t>, including </a:t>
            </a:r>
            <a:r>
              <a:rPr lang="en-US" b="1" dirty="0"/>
              <a:t>recapitalization and production ramp-up initiatives</a:t>
            </a:r>
            <a:r>
              <a:rPr lang="en-US" dirty="0"/>
              <a:t> aimed at unlocking their full potential. Although their current performance remains below capacity, these measures form part of our </a:t>
            </a:r>
            <a:r>
              <a:rPr lang="en-US" b="1" dirty="0"/>
              <a:t>long-term growth and recovery strategy</a:t>
            </a:r>
            <a:r>
              <a:rPr lang="en-US" dirty="0"/>
              <a:t>.</a:t>
            </a:r>
            <a:endParaRPr lang="en-US" dirty="0">
              <a:ea typeface="Calibri"/>
              <a:cs typeface="Calibri"/>
            </a:endParaRPr>
          </a:p>
          <a:p>
            <a:pPr>
              <a:buFont typeface="Arial"/>
              <a:buChar char="•"/>
              <a:defRPr/>
            </a:pPr>
            <a:endParaRPr lang="en-US" dirty="0"/>
          </a:p>
          <a:p>
            <a:pPr>
              <a:buFont typeface="Arial"/>
              <a:buChar char="•"/>
              <a:defRPr/>
            </a:pPr>
            <a:endParaRPr lang="en-US" dirty="0">
              <a:ea typeface="Calibri" panose="020F0502020204030204"/>
              <a:cs typeface="Calibri" panose="020F0502020204030204"/>
            </a:endParaRPr>
          </a:p>
          <a:p>
            <a:pPr marL="171450" indent="-171450">
              <a:buFont typeface="Arial"/>
              <a:buChar char="•"/>
              <a:defRPr/>
            </a:pPr>
            <a:endParaRPr lang="en-US" dirty="0">
              <a:ea typeface="Calibri" panose="020F0502020204030204"/>
              <a:cs typeface="Calibri" panose="020F0502020204030204"/>
            </a:endParaRPr>
          </a:p>
          <a:p>
            <a:pPr lvl="0"/>
            <a:endParaRPr lang="en-ZM"/>
          </a:p>
        </p:txBody>
      </p:sp>
      <p:sp>
        <p:nvSpPr>
          <p:cNvPr id="4" name="Slide Number Placeholder 3">
            <a:extLst>
              <a:ext uri="{FF2B5EF4-FFF2-40B4-BE49-F238E27FC236}">
                <a16:creationId xmlns:a16="http://schemas.microsoft.com/office/drawing/2014/main" id="{B6CDC9BE-6EE1-6142-96CD-E1EBAFCB8136}"/>
              </a:ext>
            </a:extLst>
          </p:cNvPr>
          <p:cNvSpPr txBox="1">
            <a:spLocks noGrp="1"/>
          </p:cNvSpPr>
          <p:nvPr>
            <p:ph type="sldNum" sz="quarter" idx="8"/>
          </p:nvPr>
        </p:nvSpPr>
        <p:spPr/>
        <p:txBody>
          <a:bodyPr/>
          <a:lstStyle/>
          <a:p>
            <a:pPr lvl="0"/>
            <a:fld id="{0005CCC1-8D83-45BC-A5A0-2CFC2592DB81}" type="slidenum">
              <a:t>13</a:t>
            </a:fld>
            <a:endParaRPr lang="en-US"/>
          </a:p>
        </p:txBody>
      </p:sp>
    </p:spTree>
    <p:extLst>
      <p:ext uri="{BB962C8B-B14F-4D97-AF65-F5344CB8AC3E}">
        <p14:creationId xmlns:p14="http://schemas.microsoft.com/office/powerpoint/2010/main" val="375660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slide highlights that </a:t>
            </a:r>
            <a:r>
              <a:rPr lang="en-US" b="1" dirty="0"/>
              <a:t>ZCCM-IH has consistently paid dividends from 2020 to 2024</a:t>
            </a:r>
            <a:r>
              <a:rPr lang="en-US" dirty="0"/>
              <a:t>, underscoring our firm commitment to creating and sustaining shareholder value.</a:t>
            </a:r>
          </a:p>
          <a:p>
            <a:pPr algn="just"/>
            <a:r>
              <a:rPr lang="en-US" dirty="0"/>
              <a:t>This concludes my presentation on the </a:t>
            </a:r>
            <a:r>
              <a:rPr lang="en-US" b="1" dirty="0"/>
              <a:t>2025 financial highlights</a:t>
            </a:r>
            <a:endParaRPr lang="en-US" b="1" dirty="0">
              <a:ea typeface="Calibri"/>
              <a:cs typeface="Calibri"/>
            </a:endParaRPr>
          </a:p>
          <a:p>
            <a:pPr algn="just"/>
            <a:endParaRPr lang="en-US" dirty="0"/>
          </a:p>
          <a:p>
            <a:pPr algn="just"/>
            <a:r>
              <a:rPr lang="en-US" dirty="0"/>
              <a:t> I now have the pleasure of inviting the </a:t>
            </a:r>
            <a:r>
              <a:rPr lang="en-US" b="1" dirty="0"/>
              <a:t>Chief Executive Officer</a:t>
            </a:r>
            <a:r>
              <a:rPr lang="en-US" dirty="0"/>
              <a:t> to present the </a:t>
            </a:r>
            <a:r>
              <a:rPr lang="en-US" b="1" dirty="0"/>
              <a:t>strategic focus</a:t>
            </a:r>
            <a:r>
              <a:rPr lang="en-US" dirty="0"/>
              <a:t> for the Group. </a:t>
            </a:r>
            <a:r>
              <a:rPr lang="en-US" b="1" dirty="0"/>
              <a:t>Thank</a:t>
            </a:r>
            <a:r>
              <a:rPr lang="en-US" b="1"/>
              <a:t> you </a:t>
            </a:r>
            <a:endParaRPr lang="en-US" b="1">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14</a:t>
            </a:fld>
            <a:endParaRPr lang="en-US"/>
          </a:p>
        </p:txBody>
      </p:sp>
    </p:spTree>
    <p:extLst>
      <p:ext uri="{BB962C8B-B14F-4D97-AF65-F5344CB8AC3E}">
        <p14:creationId xmlns:p14="http://schemas.microsoft.com/office/powerpoint/2010/main" val="5480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15</a:t>
            </a:fld>
            <a:endParaRPr lang="en-US"/>
          </a:p>
        </p:txBody>
      </p:sp>
    </p:spTree>
    <p:extLst>
      <p:ext uri="{BB962C8B-B14F-4D97-AF65-F5344CB8AC3E}">
        <p14:creationId xmlns:p14="http://schemas.microsoft.com/office/powerpoint/2010/main" val="317174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16</a:t>
            </a:fld>
            <a:endParaRPr lang="en-US"/>
          </a:p>
        </p:txBody>
      </p:sp>
    </p:spTree>
    <p:extLst>
      <p:ext uri="{BB962C8B-B14F-4D97-AF65-F5344CB8AC3E}">
        <p14:creationId xmlns:p14="http://schemas.microsoft.com/office/powerpoint/2010/main" val="172040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endParaRPr lang="en-GB">
              <a:latin typeface="Century Gothic" panose="020B0502020202020204" pitchFamily="34" charset="0"/>
              <a:ea typeface="Calibri" panose="020F0502020204030204" pitchFamily="34" charset="0"/>
              <a:cs typeface="Times New Roman" panose="02020603050405020304" pitchFamily="18" charset="0"/>
            </a:endParaRPr>
          </a:p>
          <a:p>
            <a:pPr algn="just"/>
            <a:endParaRPr lang="en-ZM">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17</a:t>
            </a:fld>
            <a:endParaRPr lang="en-US"/>
          </a:p>
        </p:txBody>
      </p:sp>
    </p:spTree>
    <p:extLst>
      <p:ext uri="{BB962C8B-B14F-4D97-AF65-F5344CB8AC3E}">
        <p14:creationId xmlns:p14="http://schemas.microsoft.com/office/powerpoint/2010/main" val="193060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GB">
                <a:latin typeface="Century Gothic" panose="020B0502020202020204" pitchFamily="34" charset="0"/>
              </a:rPr>
              <a:t>Under exploration, undertaking this will require partnerships as a </a:t>
            </a:r>
            <a:r>
              <a:rPr lang="en-GB" kern="1900">
                <a:latin typeface="Century Gothic" panose="020B0502020202020204" pitchFamily="34" charset="0"/>
                <a:ea typeface="Calibri" panose="020F0502020204030204" pitchFamily="34" charset="0"/>
                <a:cs typeface="Arial" panose="020B0604020202020204" pitchFamily="34" charset="0"/>
              </a:rPr>
              <a:t>way of managing risk and cost. The potential partner will have to meet pre-set criteria including Technical and financial competences among others.  </a:t>
            </a:r>
          </a:p>
          <a:p>
            <a:pPr algn="just" defTabSz="931774">
              <a:defRPr/>
            </a:pPr>
            <a:endParaRPr lang="en-GB" kern="1900">
              <a:latin typeface="Century Gothic" panose="020B0502020202020204" pitchFamily="34" charset="0"/>
              <a:ea typeface="Calibri" panose="020F0502020204030204" pitchFamily="34" charset="0"/>
              <a:cs typeface="Arial" panose="020B0604020202020204" pitchFamily="34" charset="0"/>
            </a:endParaRPr>
          </a:p>
          <a:p>
            <a:pPr lvl="0" algn="just"/>
            <a:r>
              <a:rPr lang="en-GB" kern="1900">
                <a:latin typeface="Century Gothic" panose="020B0502020202020204" pitchFamily="34" charset="0"/>
                <a:ea typeface="Calibri" panose="020F0502020204030204" pitchFamily="34" charset="0"/>
                <a:cs typeface="Arial" panose="020B0604020202020204" pitchFamily="34" charset="0"/>
              </a:rPr>
              <a:t>Minerals being targeted for this venture include </a:t>
            </a:r>
            <a:r>
              <a:rPr lang="en-GB">
                <a:latin typeface="Century Gothic" panose="020B0502020202020204" pitchFamily="34" charset="0"/>
              </a:rPr>
              <a:t>Base Metals (copper, cobalt)</a:t>
            </a:r>
            <a:r>
              <a:rPr lang="en-US">
                <a:latin typeface="Century Gothic" panose="020B0502020202020204" pitchFamily="34" charset="0"/>
              </a:rPr>
              <a:t>, </a:t>
            </a:r>
            <a:r>
              <a:rPr lang="en-GB">
                <a:latin typeface="Century Gothic" panose="020B0502020202020204" pitchFamily="34" charset="0"/>
              </a:rPr>
              <a:t>Precious Metals/Minerals</a:t>
            </a:r>
            <a:r>
              <a:rPr lang="en-US">
                <a:latin typeface="Century Gothic" panose="020B0502020202020204" pitchFamily="34" charset="0"/>
              </a:rPr>
              <a:t> </a:t>
            </a:r>
            <a:r>
              <a:rPr lang="en-GB">
                <a:latin typeface="Century Gothic" panose="020B0502020202020204" pitchFamily="34" charset="0"/>
              </a:rPr>
              <a:t>&amp; gemstones (gold, amethyst) </a:t>
            </a:r>
            <a:r>
              <a:rPr lang="en-US">
                <a:latin typeface="Century Gothic" panose="020B0502020202020204" pitchFamily="34" charset="0"/>
              </a:rPr>
              <a:t>and </a:t>
            </a:r>
            <a:r>
              <a:rPr lang="en-GB">
                <a:latin typeface="Century Gothic" panose="020B0502020202020204" pitchFamily="34" charset="0"/>
              </a:rPr>
              <a:t>Industrial Minerals (manganese). Licences being targeted include own licences, subsidiary licences and third party licences, and as shown here the respective attendant strategies. </a:t>
            </a:r>
            <a:endParaRPr lang="en-ZM">
              <a:latin typeface="Century Gothic" panose="020B0502020202020204" pitchFamily="34" charset="0"/>
            </a:endParaRPr>
          </a:p>
          <a:p>
            <a:pPr algn="just" defTabSz="931774">
              <a:defRPr/>
            </a:pPr>
            <a:r>
              <a:rPr lang="en-GB" kern="1900">
                <a:latin typeface="Century Gothic" panose="020B0502020202020204" pitchFamily="34" charset="0"/>
                <a:ea typeface="Calibri" panose="020F0502020204030204" pitchFamily="34" charset="0"/>
                <a:cs typeface="Arial" panose="020B0604020202020204" pitchFamily="34" charset="0"/>
              </a:rPr>
              <a:t>    </a:t>
            </a:r>
            <a:endParaRPr lang="en-ZM" kern="1900">
              <a:latin typeface="Century Gothic" panose="020B0502020202020204" pitchFamily="34" charset="0"/>
              <a:ea typeface="Calibri" panose="020F0502020204030204" pitchFamily="34" charset="0"/>
              <a:cs typeface="Arial" panose="020B0604020202020204" pitchFamily="34" charset="0"/>
            </a:endParaRPr>
          </a:p>
          <a:p>
            <a:pPr algn="just"/>
            <a:endParaRPr lang="en-ZM">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CBCC-E1DF-AD4F-9B3E-7CC8A2F8F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140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19</a:t>
            </a:fld>
            <a:endParaRPr lang="en-US"/>
          </a:p>
        </p:txBody>
      </p:sp>
    </p:spTree>
    <p:extLst>
      <p:ext uri="{BB962C8B-B14F-4D97-AF65-F5344CB8AC3E}">
        <p14:creationId xmlns:p14="http://schemas.microsoft.com/office/powerpoint/2010/main" val="273502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 will start the presentation with a disclaimer, the purpose of this presentation is to provide  a general understanding of the business of the company , and not for investment decision , this presentation contains forward looking which is subject to know and unknown risk.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2</a:t>
            </a:fld>
            <a:endParaRPr lang="en-US"/>
          </a:p>
        </p:txBody>
      </p:sp>
    </p:spTree>
    <p:extLst>
      <p:ext uri="{BB962C8B-B14F-4D97-AF65-F5344CB8AC3E}">
        <p14:creationId xmlns:p14="http://schemas.microsoft.com/office/powerpoint/2010/main" val="3077452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20</a:t>
            </a:fld>
            <a:endParaRPr lang="en-US"/>
          </a:p>
        </p:txBody>
      </p:sp>
    </p:spTree>
    <p:extLst>
      <p:ext uri="{BB962C8B-B14F-4D97-AF65-F5344CB8AC3E}">
        <p14:creationId xmlns:p14="http://schemas.microsoft.com/office/powerpoint/2010/main" val="1415138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21</a:t>
            </a:fld>
            <a:endParaRPr lang="en-US"/>
          </a:p>
        </p:txBody>
      </p:sp>
    </p:spTree>
    <p:extLst>
      <p:ext uri="{BB962C8B-B14F-4D97-AF65-F5344CB8AC3E}">
        <p14:creationId xmlns:p14="http://schemas.microsoft.com/office/powerpoint/2010/main" val="264428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22</a:t>
            </a:fld>
            <a:endParaRPr lang="en-US"/>
          </a:p>
        </p:txBody>
      </p:sp>
    </p:spTree>
    <p:extLst>
      <p:ext uri="{BB962C8B-B14F-4D97-AF65-F5344CB8AC3E}">
        <p14:creationId xmlns:p14="http://schemas.microsoft.com/office/powerpoint/2010/main" val="264744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23</a:t>
            </a:fld>
            <a:endParaRPr lang="en-US"/>
          </a:p>
        </p:txBody>
      </p:sp>
    </p:spTree>
    <p:extLst>
      <p:ext uri="{BB962C8B-B14F-4D97-AF65-F5344CB8AC3E}">
        <p14:creationId xmlns:p14="http://schemas.microsoft.com/office/powerpoint/2010/main" val="2895099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24</a:t>
            </a:fld>
            <a:endParaRPr lang="en-US"/>
          </a:p>
        </p:txBody>
      </p:sp>
    </p:spTree>
    <p:extLst>
      <p:ext uri="{BB962C8B-B14F-4D97-AF65-F5344CB8AC3E}">
        <p14:creationId xmlns:p14="http://schemas.microsoft.com/office/powerpoint/2010/main" val="212514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ea typeface="Calibri"/>
                <a:cs typeface="Calibri"/>
              </a:rPr>
              <a:t>Historically, there has been an arbitrage in the share prices of Euronext and LuSE with the LuSE share price being higher than on the Euronext. Despite the arbitrage, we see similar movements in the share price.</a:t>
            </a:r>
          </a:p>
          <a:p>
            <a:pPr algn="just"/>
            <a:r>
              <a:rPr lang="en-US">
                <a:ea typeface="Calibri"/>
                <a:cs typeface="Calibri"/>
              </a:rPr>
              <a:t>2025 has seen a big appreciation in the share price which will go into in the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CBCC-E1DF-AD4F-9B3E-7CC8A2F8F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565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2025 has seen the highest appreciation in the share price since 2020. </a:t>
            </a:r>
          </a:p>
          <a:p>
            <a:r>
              <a:rPr lang="en-GB"/>
              <a:t>We see from the green line that the appreciation really started around the publishing of the provisional abridged financial results on 6 May. The results showed a much improved position in earnings and equity. These results were backed by the audited abridged results released on 20 June</a:t>
            </a:r>
          </a:p>
          <a:p>
            <a:r>
              <a:rPr lang="en-GB"/>
              <a:t>The AGM on 18 July where a dividend was declared and approved only reinforced the trend of the increase in the share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8C93F-B088-411A-8C5D-E64FF755CEA1}" type="slidenum">
              <a:rPr kumimoji="0" lang="en-ZM"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M"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7197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8C93F-B088-411A-8C5D-E64FF755CEA1}" type="slidenum">
              <a:rPr kumimoji="0" lang="en-ZM"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M"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1369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1A4F-998E-0FE4-7528-5325B0127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BC6A4-067F-81AF-465B-4AAEE90B3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22ECF-9C5C-5973-A5E8-B1F0C00359CD}"/>
              </a:ext>
            </a:extLst>
          </p:cNvPr>
          <p:cNvSpPr>
            <a:spLocks noGrp="1"/>
          </p:cNvSpPr>
          <p:nvPr>
            <p:ph type="body" idx="1"/>
          </p:nvPr>
        </p:nvSpPr>
        <p:spPr/>
        <p:txBody>
          <a:bodyPr/>
          <a:lstStyle/>
          <a:p>
            <a:r>
              <a:rPr lang="en-GB"/>
              <a:t>This chart shows the benefits of investing in ZCCM-IH versus selected economic benchmarks. We can see from the graph that an investment in ZCCM-IH would have provided a return greater than inflation and the movement in the kwacha dollar exchange rate. </a:t>
            </a:r>
            <a:r>
              <a:rPr lang="en-ZM" sz="1200" kern="1200">
                <a:solidFill>
                  <a:schemeClr val="tx1"/>
                </a:solidFill>
                <a:effectLst/>
                <a:latin typeface="+mn-lt"/>
                <a:ea typeface="+mn-ea"/>
                <a:cs typeface="+mn-cs"/>
              </a:rPr>
              <a:t>Relative to the USD/ ZMW exchange rate, we note that the ZCCM-IH share price provides capital preservation</a:t>
            </a:r>
            <a:r>
              <a:rPr lang="en-GB" sz="1200" kern="1200">
                <a:solidFill>
                  <a:schemeClr val="tx1"/>
                </a:solidFill>
                <a:effectLst/>
                <a:latin typeface="+mn-lt"/>
                <a:ea typeface="+mn-ea"/>
                <a:cs typeface="+mn-cs"/>
              </a:rPr>
              <a:t>.</a:t>
            </a:r>
            <a:endParaRPr lang="en-ZM"/>
          </a:p>
        </p:txBody>
      </p:sp>
      <p:sp>
        <p:nvSpPr>
          <p:cNvPr id="4" name="Slide Number Placeholder 3">
            <a:extLst>
              <a:ext uri="{FF2B5EF4-FFF2-40B4-BE49-F238E27FC236}">
                <a16:creationId xmlns:a16="http://schemas.microsoft.com/office/drawing/2014/main" id="{25CC422F-1325-457C-2A1A-21A9E71114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8C93F-B088-411A-8C5D-E64FF755CEA1}" type="slidenum">
              <a:rPr kumimoji="0" lang="en-ZM"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M"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5168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3862-090D-1E3C-A8D4-24602329F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E5D5B-9271-EF03-A6FE-3506F6B6F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01033-55C1-3038-7DB2-4F8E243BA267}"/>
              </a:ext>
            </a:extLst>
          </p:cNvPr>
          <p:cNvSpPr>
            <a:spLocks noGrp="1"/>
          </p:cNvSpPr>
          <p:nvPr>
            <p:ph type="body" idx="1"/>
          </p:nvPr>
        </p:nvSpPr>
        <p:spPr/>
        <p:txBody>
          <a:bodyPr/>
          <a:lstStyle/>
          <a:p>
            <a:r>
              <a:rPr lang="en-ZM" sz="1200" kern="1200">
                <a:solidFill>
                  <a:schemeClr val="tx1"/>
                </a:solidFill>
                <a:effectLst/>
                <a:latin typeface="+mn-lt"/>
                <a:ea typeface="+mn-ea"/>
                <a:cs typeface="+mn-cs"/>
              </a:rPr>
              <a:t>Retail trading drives activity and share price on both </a:t>
            </a:r>
            <a:r>
              <a:rPr lang="en-ZM" sz="1200" kern="1200" err="1">
                <a:solidFill>
                  <a:schemeClr val="tx1"/>
                </a:solidFill>
                <a:effectLst/>
                <a:latin typeface="+mn-lt"/>
                <a:ea typeface="+mn-ea"/>
                <a:cs typeface="+mn-cs"/>
              </a:rPr>
              <a:t>LuSE</a:t>
            </a:r>
            <a:r>
              <a:rPr lang="en-ZM" sz="1200" kern="1200">
                <a:solidFill>
                  <a:schemeClr val="tx1"/>
                </a:solidFill>
                <a:effectLst/>
                <a:latin typeface="+mn-lt"/>
                <a:ea typeface="+mn-ea"/>
                <a:cs typeface="+mn-cs"/>
              </a:rPr>
              <a:t> and Euronext . Volumes traded on the </a:t>
            </a:r>
            <a:r>
              <a:rPr lang="en-ZM" sz="1200" kern="1200" err="1">
                <a:solidFill>
                  <a:schemeClr val="tx1"/>
                </a:solidFill>
                <a:effectLst/>
                <a:latin typeface="+mn-lt"/>
                <a:ea typeface="+mn-ea"/>
                <a:cs typeface="+mn-cs"/>
              </a:rPr>
              <a:t>LuSE</a:t>
            </a:r>
            <a:r>
              <a:rPr lang="en-ZM" sz="1200" kern="1200">
                <a:solidFill>
                  <a:schemeClr val="tx1"/>
                </a:solidFill>
                <a:effectLst/>
                <a:latin typeface="+mn-lt"/>
                <a:ea typeface="+mn-ea"/>
                <a:cs typeface="+mn-cs"/>
              </a:rPr>
              <a:t> are thin compared to Euronext . This is because the </a:t>
            </a:r>
            <a:r>
              <a:rPr lang="en-ZM" sz="1200" kern="1200" err="1">
                <a:solidFill>
                  <a:schemeClr val="tx1"/>
                </a:solidFill>
                <a:effectLst/>
                <a:latin typeface="+mn-lt"/>
                <a:ea typeface="+mn-ea"/>
                <a:cs typeface="+mn-cs"/>
              </a:rPr>
              <a:t>LuSE</a:t>
            </a:r>
            <a:r>
              <a:rPr lang="en-ZM" sz="1200" kern="1200">
                <a:solidFill>
                  <a:schemeClr val="tx1"/>
                </a:solidFill>
                <a:effectLst/>
                <a:latin typeface="+mn-lt"/>
                <a:ea typeface="+mn-ea"/>
                <a:cs typeface="+mn-cs"/>
              </a:rPr>
              <a:t> has fewer retail investors and volumes held under its CSD compared to  Euronext </a:t>
            </a:r>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241CBA9-C63A-4FF8-BF5A-406972A52C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8C93F-B088-411A-8C5D-E64FF755CEA1}" type="slidenum">
              <a:rPr kumimoji="0" lang="en-ZM"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M"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872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Today’s agenda will cover the company’s performance highlights, updates on strategic projects such as Mopani and KCM, investment activities, financial results, </a:t>
            </a:r>
            <a:r>
              <a:rPr lang="en-GB"/>
              <a:t>strategic</a:t>
            </a:r>
            <a:r>
              <a:rPr lang="en-ZM"/>
              <a:t> </a:t>
            </a:r>
            <a:r>
              <a:rPr lang="en-GB"/>
              <a:t>outlook and proposed dividend for 2024FY</a:t>
            </a:r>
            <a:r>
              <a:t>.</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9718C-CF0B-09F1-2533-40E1B3C85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BCC99-2753-864F-19E2-0F2C59E8E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D2EAE-514F-308F-E2EF-4BCE245C9965}"/>
              </a:ext>
            </a:extLst>
          </p:cNvPr>
          <p:cNvSpPr>
            <a:spLocks noGrp="1"/>
          </p:cNvSpPr>
          <p:nvPr>
            <p:ph type="body" idx="1"/>
          </p:nvPr>
        </p:nvSpPr>
        <p:spPr/>
        <p:txBody>
          <a:bodyPr/>
          <a:lstStyle/>
          <a:p>
            <a:r>
              <a:rPr lang="en-GB"/>
              <a:t>PE and PBV are traditional metrics for </a:t>
            </a:r>
            <a:r>
              <a:rPr lang="en-GB" sz="1200" kern="1200">
                <a:solidFill>
                  <a:schemeClr val="tx1"/>
                </a:solidFill>
                <a:effectLst/>
                <a:latin typeface="+mn-lt"/>
                <a:ea typeface="+mn-ea"/>
                <a:cs typeface="+mn-cs"/>
              </a:rPr>
              <a:t>indicating</a:t>
            </a:r>
            <a:r>
              <a:rPr lang="en-ZM" sz="1200" kern="1200">
                <a:solidFill>
                  <a:schemeClr val="tx1"/>
                </a:solidFill>
                <a:effectLst/>
                <a:latin typeface="+mn-lt"/>
                <a:ea typeface="+mn-ea"/>
                <a:cs typeface="+mn-cs"/>
              </a:rPr>
              <a:t> and comparing valuation</a:t>
            </a:r>
            <a:r>
              <a:rPr lang="en-GB" sz="1200" kern="1200">
                <a:solidFill>
                  <a:schemeClr val="tx1"/>
                </a:solidFill>
                <a:effectLst/>
                <a:latin typeface="+mn-lt"/>
                <a:ea typeface="+mn-ea"/>
                <a:cs typeface="+mn-cs"/>
              </a:rPr>
              <a:t> of companies</a:t>
            </a:r>
            <a:r>
              <a:rPr lang="en-ZM" sz="1200" kern="1200">
                <a:solidFill>
                  <a:schemeClr val="tx1"/>
                </a:solidFill>
                <a:effectLst/>
                <a:latin typeface="+mn-lt"/>
                <a:ea typeface="+mn-ea"/>
                <a:cs typeface="+mn-cs"/>
              </a:rPr>
              <a:t> on the stock market</a:t>
            </a:r>
            <a:r>
              <a:rPr lang="en-GB"/>
              <a:t>. We see from the graph that ZCCM-IH has had relatively low values being below 1 for the last 4 years</a:t>
            </a:r>
          </a:p>
        </p:txBody>
      </p:sp>
      <p:sp>
        <p:nvSpPr>
          <p:cNvPr id="4" name="Slide Number Placeholder 3">
            <a:extLst>
              <a:ext uri="{FF2B5EF4-FFF2-40B4-BE49-F238E27FC236}">
                <a16:creationId xmlns:a16="http://schemas.microsoft.com/office/drawing/2014/main" id="{4252D5E2-1E0E-E77F-91C2-E1707019D4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8C93F-B088-411A-8C5D-E64FF755CEA1}" type="slidenum">
              <a:rPr kumimoji="0" lang="en-ZM"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M"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2014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7F21E-ABF0-B9CE-410A-C534AC9D3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CEC53-B8F9-74D8-9BF0-CB3B40555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E6811-9DDF-59E5-641E-7E84A4C350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F03C3AD-ABF0-879C-0671-6C861D24DE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8C93F-B088-411A-8C5D-E64FF755CEA1}" type="slidenum">
              <a:rPr kumimoji="0" lang="en-ZM"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M"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7225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32</a:t>
            </a:fld>
            <a:endParaRPr lang="en-US"/>
          </a:p>
        </p:txBody>
      </p:sp>
    </p:spTree>
    <p:extLst>
      <p:ext uri="{BB962C8B-B14F-4D97-AF65-F5344CB8AC3E}">
        <p14:creationId xmlns:p14="http://schemas.microsoft.com/office/powerpoint/2010/main" val="220639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4</a:t>
            </a:fld>
            <a:endParaRPr lang="en-US"/>
          </a:p>
        </p:txBody>
      </p:sp>
    </p:spTree>
    <p:extLst>
      <p:ext uri="{BB962C8B-B14F-4D97-AF65-F5344CB8AC3E}">
        <p14:creationId xmlns:p14="http://schemas.microsoft.com/office/powerpoint/2010/main" val="119208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 dividends with Dollars</a:t>
            </a:r>
          </a:p>
        </p:txBody>
      </p:sp>
      <p:sp>
        <p:nvSpPr>
          <p:cNvPr id="4" name="Slide Number Placeholder 3"/>
          <p:cNvSpPr>
            <a:spLocks noGrp="1"/>
          </p:cNvSpPr>
          <p:nvPr>
            <p:ph type="sldNum" sz="quarter" idx="5"/>
          </p:nvPr>
        </p:nvSpPr>
        <p:spPr/>
        <p:txBody>
          <a:bodyPr/>
          <a:lstStyle/>
          <a:p>
            <a:fld id="{195FCBCC-E1DF-AD4F-9B3E-7CC8A2F8FEA9}" type="slidenum">
              <a:rPr lang="en-US" smtClean="0"/>
              <a:t>5</a:t>
            </a:fld>
            <a:endParaRPr lang="en-US"/>
          </a:p>
        </p:txBody>
      </p:sp>
    </p:spTree>
    <p:extLst>
      <p:ext uri="{BB962C8B-B14F-4D97-AF65-F5344CB8AC3E}">
        <p14:creationId xmlns:p14="http://schemas.microsoft.com/office/powerpoint/2010/main" val="74080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t>
            </a:r>
            <a:r>
              <a:rPr lang="en-US" err="1"/>
              <a:t>sino</a:t>
            </a:r>
            <a:r>
              <a:rPr lang="en-US"/>
              <a:t> great (Highlight)</a:t>
            </a:r>
          </a:p>
          <a:p>
            <a:r>
              <a:rPr lang="en-US">
                <a:ea typeface="Calibri"/>
                <a:cs typeface="Calibri"/>
              </a:rPr>
              <a:t>MSEL</a:t>
            </a:r>
          </a:p>
          <a:p>
            <a:r>
              <a:rPr lang="en-US">
                <a:ea typeface="Calibri"/>
                <a:cs typeface="Calibri"/>
              </a:rPr>
              <a:t>CEC (Mention shareholding)</a:t>
            </a:r>
          </a:p>
          <a:p>
            <a:endParaRPr lang="en-US">
              <a:ea typeface="Calibri"/>
              <a:cs typeface="Calibri"/>
            </a:endParaRPr>
          </a:p>
          <a:p>
            <a:r>
              <a:rPr lang="en-US">
                <a:ea typeface="Calibri"/>
                <a:cs typeface="Calibri"/>
              </a:rPr>
              <a:t>Show movements in Portfolio by commodity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874B712-9E02-412C-838F-D187E863B78F}" type="slidenum">
              <a:rPr lang="en-ZM" smtClean="0"/>
              <a:t>6</a:t>
            </a:fld>
            <a:endParaRPr lang="en-ZM"/>
          </a:p>
        </p:txBody>
      </p:sp>
    </p:spTree>
    <p:extLst>
      <p:ext uri="{BB962C8B-B14F-4D97-AF65-F5344CB8AC3E}">
        <p14:creationId xmlns:p14="http://schemas.microsoft.com/office/powerpoint/2010/main" val="6960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8276-B99D-5A79-B42A-F69D64AE4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A910E-D890-3E67-65F4-6DDBFB9AD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702D2-F435-FC76-9D53-9BF8D08332F9}"/>
              </a:ext>
            </a:extLst>
          </p:cNvPr>
          <p:cNvSpPr>
            <a:spLocks noGrp="1"/>
          </p:cNvSpPr>
          <p:nvPr>
            <p:ph type="body" idx="1"/>
          </p:nvPr>
        </p:nvSpPr>
        <p:spPr/>
        <p:txBody>
          <a:bodyPr/>
          <a:lstStyle/>
          <a:p>
            <a:r>
              <a:rPr lang="en-US"/>
              <a:t>This slides highlights strategic key developments among others such as  </a:t>
            </a:r>
          </a:p>
          <a:p>
            <a:endParaRPr lang="en-US">
              <a:ea typeface="Calibri"/>
              <a:cs typeface="Calibri"/>
            </a:endParaRPr>
          </a:p>
          <a:p>
            <a:r>
              <a:rPr lang="en-GB" b="1">
                <a:ea typeface="Calibri"/>
                <a:cs typeface="Calibri"/>
              </a:rPr>
              <a:t>Kansanshi</a:t>
            </a:r>
            <a:endParaRPr lang="en-GB" b="1"/>
          </a:p>
          <a:p>
            <a:pPr algn="just"/>
            <a:r>
              <a:rPr lang="en-GB"/>
              <a:t>As of June 2025, royalties from Kansanshi </a:t>
            </a:r>
            <a:r>
              <a:rPr lang="en-GB" err="1"/>
              <a:t>totaled</a:t>
            </a:r>
            <a:r>
              <a:rPr lang="en-GB"/>
              <a:t> USD 26.1 million. Q3 will see a significant increase in royalties due to copper prices and production</a:t>
            </a:r>
            <a:endParaRPr lang="en-GB">
              <a:ea typeface="Calibri"/>
              <a:cs typeface="Calibri"/>
            </a:endParaRPr>
          </a:p>
          <a:p>
            <a:endParaRPr lang="en-GB" b="1">
              <a:ea typeface="Calibri" panose="020F0502020204030204"/>
              <a:cs typeface="Calibri" panose="020F0502020204030204"/>
            </a:endParaRPr>
          </a:p>
          <a:p>
            <a:r>
              <a:rPr lang="en-GB" b="1"/>
              <a:t>Maamba</a:t>
            </a:r>
            <a:r>
              <a:rPr lang="en-GB"/>
              <a:t>:</a:t>
            </a:r>
            <a:endParaRPr lang="en-GB">
              <a:ea typeface="Calibri"/>
              <a:cs typeface="Calibri"/>
            </a:endParaRPr>
          </a:p>
          <a:p>
            <a:pPr marL="342900" indent="-342900" algn="just">
              <a:buFont typeface="Wingdings,Sans-Serif"/>
              <a:buChar char="§"/>
            </a:pPr>
            <a:r>
              <a:rPr lang="en-GB"/>
              <a:t>A significant milestone was achieved during the period as Maamba Energy Limited fully settled its historical receivables and, for the first time since the commissioning of the Thermal Power Plant in 2016, declared and paid a dividend of US $17.5million to ZCCM-IH. This accomplishment underscores ZCCM-IH’s long-term strategy of revitalising legacy investments and transforming them into sustainable, dividend-generating assets.</a:t>
            </a:r>
            <a:endParaRPr lang="en-US"/>
          </a:p>
          <a:p>
            <a:pPr algn="just"/>
            <a:endParaRPr lang="en-GB">
              <a:ea typeface="Calibri"/>
              <a:cs typeface="Calibri"/>
            </a:endParaRPr>
          </a:p>
          <a:p>
            <a:r>
              <a:rPr lang="en-GB" b="1"/>
              <a:t>CEC</a:t>
            </a:r>
            <a:r>
              <a:rPr lang="en-GB"/>
              <a:t>:</a:t>
            </a:r>
            <a:endParaRPr lang="en-GB">
              <a:ea typeface="Calibri"/>
              <a:cs typeface="Calibri"/>
            </a:endParaRPr>
          </a:p>
          <a:p>
            <a:pPr marL="285750" indent="-285750">
              <a:spcBef>
                <a:spcPct val="0"/>
              </a:spcBef>
              <a:spcAft>
                <a:spcPct val="0"/>
              </a:spcAft>
              <a:buFont typeface="Arial,Sans-Serif"/>
              <a:buChar char="•"/>
            </a:pPr>
            <a:r>
              <a:rPr lang="en-GB"/>
              <a:t>Commissioned 34 MW Solar PV plant (Riverside) in Kitwe and commenced with the evacuation of power into the grid.</a:t>
            </a:r>
            <a:endParaRPr lang="en-US"/>
          </a:p>
          <a:p>
            <a:pPr marL="285750" indent="-285750">
              <a:spcBef>
                <a:spcPct val="0"/>
              </a:spcBef>
              <a:spcAft>
                <a:spcPct val="0"/>
              </a:spcAft>
              <a:buFont typeface="Arial,Sans-Serif"/>
              <a:buChar char="•"/>
            </a:pPr>
            <a:r>
              <a:rPr lang="en-GB"/>
              <a:t>Commissioned 60MW </a:t>
            </a:r>
            <a:r>
              <a:rPr lang="en-GB" err="1"/>
              <a:t>Itimpi</a:t>
            </a:r>
            <a:r>
              <a:rPr lang="en-GB"/>
              <a:t> Solar PV Plant.</a:t>
            </a:r>
            <a:endParaRPr lang="en-US"/>
          </a:p>
          <a:p>
            <a:pPr marL="285750" indent="-285750">
              <a:spcBef>
                <a:spcPct val="0"/>
              </a:spcBef>
              <a:spcAft>
                <a:spcPct val="0"/>
              </a:spcAft>
              <a:buFont typeface="Arial,Sans-Serif"/>
              <a:buChar char="•"/>
            </a:pPr>
            <a:r>
              <a:rPr lang="en-GB"/>
              <a:t>Issued US$ 200m Green Bond on the </a:t>
            </a:r>
            <a:r>
              <a:rPr lang="en-GB" err="1"/>
              <a:t>LuSE</a:t>
            </a:r>
            <a:r>
              <a:rPr lang="en-GB"/>
              <a:t> for refinancing existing projects and funding near-term planned projects. </a:t>
            </a:r>
            <a:endParaRPr lang="en-US"/>
          </a:p>
          <a:p>
            <a:pPr marL="285750" indent="-285750">
              <a:spcBef>
                <a:spcPct val="0"/>
              </a:spcBef>
              <a:spcAft>
                <a:spcPct val="0"/>
              </a:spcAft>
              <a:buFont typeface="Arial,Sans-Serif"/>
              <a:buChar char="•"/>
            </a:pPr>
            <a:r>
              <a:rPr lang="en-GB"/>
              <a:t>Profit for the period was US$ 61.5 million, up 42.4% from US$ 43.2 million in the same period of 2024, driven by higher revenue and the write-back of USD 10.4 million, a portion of the KCM previously impaired amount.</a:t>
            </a:r>
            <a:endParaRPr lang="en-US"/>
          </a:p>
          <a:p>
            <a:endParaRPr lang="en-GB">
              <a:ea typeface="Calibri"/>
              <a:cs typeface="Calibri"/>
            </a:endParaRPr>
          </a:p>
          <a:p>
            <a:r>
              <a:rPr lang="en-GB" b="1"/>
              <a:t>KCM</a:t>
            </a:r>
            <a:r>
              <a:rPr lang="en-GB"/>
              <a:t>: </a:t>
            </a:r>
            <a:endParaRPr lang="en-GB">
              <a:ea typeface="Calibri"/>
              <a:cs typeface="Calibri"/>
            </a:endParaRPr>
          </a:p>
          <a:p>
            <a:pPr marL="285750" indent="-285750" algn="just">
              <a:buFont typeface="Arial,Sans-Serif"/>
              <a:buChar char="•"/>
            </a:pPr>
            <a:r>
              <a:rPr lang="en-GB"/>
              <a:t>KCM production was affected by smelter issues and acid supply in 2025</a:t>
            </a:r>
            <a:endParaRPr lang="en-US"/>
          </a:p>
          <a:p>
            <a:pPr marL="285750" indent="-285750" algn="just">
              <a:buFont typeface="Arial,Sans-Serif"/>
              <a:buChar char="•"/>
            </a:pPr>
            <a:r>
              <a:rPr lang="en-GB"/>
              <a:t>This resulted in shortages, as KCM produced43,000 tonnes of finished copper, representing a shortfall of 51% against bud </a:t>
            </a:r>
            <a:r>
              <a:rPr lang="en-GB" err="1"/>
              <a:t>getfor</a:t>
            </a:r>
            <a:r>
              <a:rPr lang="en-GB"/>
              <a:t> the period ended 30 June 2025.</a:t>
            </a:r>
            <a:endParaRPr lang="en-US"/>
          </a:p>
          <a:p>
            <a:pPr marL="285750" indent="-285750" algn="just">
              <a:buFont typeface="Arial,Sans-Serif"/>
              <a:buChar char="•"/>
            </a:pPr>
            <a:r>
              <a:rPr lang="en-GB"/>
              <a:t>KCM is in the process of optimizing operations and targeting 10,000 tonnes of copper cathodes per month by December 2025</a:t>
            </a:r>
            <a:endParaRPr lang="en-US"/>
          </a:p>
          <a:p>
            <a:pPr marL="285750" indent="-285750" algn="just">
              <a:buFont typeface="Arial,Sans-Serif"/>
              <a:buChar char="•"/>
            </a:pPr>
            <a:r>
              <a:rPr lang="en-GB"/>
              <a:t>As of July 2025, Vedanta has invested USD385 million of its USD 1.27 billion investment plan by January 2030. </a:t>
            </a:r>
            <a:endParaRPr lang="en-US"/>
          </a:p>
          <a:p>
            <a:pPr marL="285750" indent="-285750" algn="just">
              <a:buFont typeface="Arial,Sans-Serif"/>
              <a:buChar char="•"/>
            </a:pPr>
            <a:r>
              <a:rPr lang="en-GB"/>
              <a:t>Key focus areas for KCM is dewatering </a:t>
            </a:r>
            <a:r>
              <a:rPr lang="en-GB" err="1"/>
              <a:t>atKDMP</a:t>
            </a:r>
            <a:r>
              <a:rPr lang="en-GB"/>
              <a:t>, mine development, improve underground transportation of copper, tailings plant and energy needs including partnership for a 150 MW Solar plant, </a:t>
            </a:r>
            <a:endParaRPr lang="en-GB">
              <a:ea typeface="Calibri"/>
              <a:cs typeface="Calibri"/>
            </a:endParaRPr>
          </a:p>
          <a:p>
            <a:pPr marL="285750" indent="-285750" algn="just">
              <a:buFont typeface="Arial,Sans-Serif"/>
              <a:buChar char="•"/>
            </a:pPr>
            <a:endParaRPr lang="en-GB"/>
          </a:p>
          <a:p>
            <a:pPr algn="just"/>
            <a:r>
              <a:rPr lang="en-GB" b="1">
                <a:ea typeface="Calibri"/>
                <a:cs typeface="Calibri"/>
              </a:rPr>
              <a:t>Maamba Solar Energy</a:t>
            </a:r>
            <a:endParaRPr lang="en-GB" b="1"/>
          </a:p>
          <a:p>
            <a:pPr marL="285750" indent="-285750">
              <a:buFont typeface="Arial,Sans-Serif"/>
              <a:buChar char="•"/>
            </a:pPr>
            <a:r>
              <a:rPr lang="en-US"/>
              <a:t>On 23</a:t>
            </a:r>
            <a:r>
              <a:rPr lang="en-US" baseline="30000"/>
              <a:t>rd</a:t>
            </a:r>
            <a:r>
              <a:rPr lang="en-US"/>
              <a:t> September 2025, Maamba Solar Energy Limited’s(MSEL) 100 MW plant in </a:t>
            </a:r>
            <a:r>
              <a:rPr lang="en-US" err="1"/>
              <a:t>Sinazongwe</a:t>
            </a:r>
            <a:r>
              <a:rPr lang="en-US"/>
              <a:t> District, </a:t>
            </a:r>
            <a:r>
              <a:rPr lang="en-US" err="1"/>
              <a:t>SouthernProvince</a:t>
            </a:r>
            <a:r>
              <a:rPr lang="en-US"/>
              <a:t> was launched and commissioned. </a:t>
            </a:r>
            <a:endParaRPr lang="en-US">
              <a:ea typeface="Calibri"/>
              <a:cs typeface="Calibri"/>
            </a:endParaRPr>
          </a:p>
          <a:p>
            <a:pPr marL="285750" indent="-285750">
              <a:buFont typeface="Arial,Sans-Serif"/>
              <a:buChar char="•"/>
            </a:pPr>
            <a:r>
              <a:rPr lang="en-GB"/>
              <a:t>The project, valued at US$ 90 million, is part of </a:t>
            </a:r>
            <a:r>
              <a:rPr lang="en-GB" err="1"/>
              <a:t>MaambaEnergy</a:t>
            </a:r>
            <a:r>
              <a:rPr lang="en-GB"/>
              <a:t> Limited’s expansion plan to raise its </a:t>
            </a:r>
            <a:r>
              <a:rPr lang="en-GB" err="1"/>
              <a:t>totalgeneration</a:t>
            </a:r>
            <a:r>
              <a:rPr lang="en-GB"/>
              <a:t> capacity to 700MW by 2026</a:t>
            </a:r>
            <a:endParaRPr lang="en-US"/>
          </a:p>
          <a:p>
            <a:pPr marL="285750" indent="-285750">
              <a:buFont typeface="Arial,Sans-Serif"/>
              <a:buChar char="•"/>
            </a:pPr>
            <a:r>
              <a:rPr lang="en-GB"/>
              <a:t>Total Debt and Equity for the project is US$ 63 million </a:t>
            </a:r>
            <a:r>
              <a:rPr lang="en-GB" err="1"/>
              <a:t>andUS</a:t>
            </a:r>
            <a:r>
              <a:rPr lang="en-GB"/>
              <a:t>$ 27 million in Equity</a:t>
            </a:r>
            <a:endParaRPr lang="en-US"/>
          </a:p>
          <a:p>
            <a:pPr marL="285750" indent="-285750">
              <a:buFont typeface="Arial,Sans-Serif"/>
              <a:buChar char="•"/>
            </a:pPr>
            <a:r>
              <a:rPr lang="en-GB"/>
              <a:t>ZCCM-IH shall retain 35% (Paid USD 9.45 million in equity) </a:t>
            </a:r>
            <a:r>
              <a:rPr lang="en-GB" err="1"/>
              <a:t>ofMSEL</a:t>
            </a:r>
            <a:r>
              <a:rPr lang="en-GB"/>
              <a:t> while the remaining 65% will be held by Nava </a:t>
            </a:r>
            <a:r>
              <a:rPr lang="en-GB" err="1"/>
              <a:t>GlobalPTE</a:t>
            </a:r>
            <a:r>
              <a:rPr lang="en-GB"/>
              <a:t> Limited (previously known as Nava Bharat </a:t>
            </a:r>
            <a:r>
              <a:rPr lang="en-GB" err="1"/>
              <a:t>SingaporePte</a:t>
            </a:r>
            <a:r>
              <a:rPr lang="en-GB"/>
              <a:t> Ltd).</a:t>
            </a:r>
            <a:endParaRPr lang="en-GB">
              <a:ea typeface="Calibri"/>
              <a:cs typeface="Calibri"/>
            </a:endParaRPr>
          </a:p>
          <a:p>
            <a:pPr algn="just"/>
            <a:endParaRPr lang="en-GB"/>
          </a:p>
          <a:p>
            <a:r>
              <a:rPr lang="en-GB" b="1"/>
              <a:t>Subsidiaries</a:t>
            </a:r>
            <a:r>
              <a:rPr lang="en-GB"/>
              <a:t>: Funding provided to support their recovery plans.</a:t>
            </a:r>
            <a:endParaRPr lang="en-GB">
              <a:ea typeface="Calibri"/>
              <a:cs typeface="Calibri"/>
            </a:endParaRPr>
          </a:p>
          <a:p>
            <a:endParaRPr lang="en-US"/>
          </a:p>
          <a:p>
            <a:endParaRPr lang="en-US">
              <a:cs typeface="Calibri"/>
            </a:endParaRPr>
          </a:p>
        </p:txBody>
      </p:sp>
      <p:sp>
        <p:nvSpPr>
          <p:cNvPr id="4" name="Slide Number Placeholder 3">
            <a:extLst>
              <a:ext uri="{FF2B5EF4-FFF2-40B4-BE49-F238E27FC236}">
                <a16:creationId xmlns:a16="http://schemas.microsoft.com/office/drawing/2014/main" id="{B0BCC2DB-E4A4-FDCD-41CB-5809410672ED}"/>
              </a:ext>
            </a:extLst>
          </p:cNvPr>
          <p:cNvSpPr>
            <a:spLocks noGrp="1"/>
          </p:cNvSpPr>
          <p:nvPr>
            <p:ph type="sldNum" sz="quarter" idx="5"/>
          </p:nvPr>
        </p:nvSpPr>
        <p:spPr/>
        <p:txBody>
          <a:bodyPr/>
          <a:lstStyle/>
          <a:p>
            <a:fld id="{195FCBCC-E1DF-AD4F-9B3E-7CC8A2F8FEA9}" type="slidenum">
              <a:rPr lang="en-US" smtClean="0"/>
              <a:t>7</a:t>
            </a:fld>
            <a:endParaRPr lang="en-US"/>
          </a:p>
        </p:txBody>
      </p:sp>
    </p:spTree>
    <p:extLst>
      <p:ext uri="{BB962C8B-B14F-4D97-AF65-F5344CB8AC3E}">
        <p14:creationId xmlns:p14="http://schemas.microsoft.com/office/powerpoint/2010/main" val="266631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slides highlights strategic key developments among others such as  </a:t>
            </a:r>
          </a:p>
          <a:p>
            <a:endParaRPr lang="en-US"/>
          </a:p>
          <a:p>
            <a:pPr algn="just">
              <a:spcBef>
                <a:spcPct val="0"/>
              </a:spcBef>
              <a:spcAft>
                <a:spcPct val="35000"/>
              </a:spcAft>
            </a:pPr>
            <a:endParaRPr lang="en-GB">
              <a:ea typeface="Calibri"/>
              <a:cs typeface="Calibri"/>
            </a:endParaRPr>
          </a:p>
          <a:p>
            <a:pPr algn="just">
              <a:spcBef>
                <a:spcPct val="0"/>
              </a:spcBef>
              <a:spcAft>
                <a:spcPct val="35000"/>
              </a:spcAft>
              <a:buFont typeface="Arial,Sans-Serif"/>
            </a:pPr>
            <a:r>
              <a:rPr lang="en-GB" b="1">
                <a:ea typeface="Calibri"/>
                <a:cs typeface="Calibri"/>
              </a:rPr>
              <a:t>NFCA</a:t>
            </a:r>
          </a:p>
          <a:p>
            <a:pPr marL="285750" indent="-285750" algn="just">
              <a:buFont typeface="Arial,Sans-Serif"/>
              <a:buChar char="•"/>
            </a:pPr>
            <a:r>
              <a:rPr lang="en-GB"/>
              <a:t>As of June 2025, NFCA produced 38,660tonnes of copper but on course attain annual budget of 79,000 tonnes</a:t>
            </a:r>
            <a:endParaRPr lang="en-US"/>
          </a:p>
          <a:p>
            <a:endParaRPr lang="en-GB" b="1">
              <a:ea typeface="Calibri"/>
              <a:cs typeface="Calibri"/>
            </a:endParaRPr>
          </a:p>
          <a:p>
            <a:r>
              <a:rPr lang="en-GB" b="1" err="1"/>
              <a:t>Mingomba</a:t>
            </a:r>
            <a:r>
              <a:rPr lang="en-GB"/>
              <a:t>: Exploration progressing well—key for future critical minerals.</a:t>
            </a:r>
            <a:endParaRPr lang="en-GB">
              <a:ea typeface="Calibri"/>
              <a:cs typeface="Calibri"/>
            </a:endParaRPr>
          </a:p>
          <a:p>
            <a:endParaRPr lang="en-GB"/>
          </a:p>
          <a:p>
            <a:pPr marL="285750" indent="-285750" algn="just">
              <a:buFont typeface="Arial,Sans-Serif"/>
              <a:buChar char="•"/>
            </a:pPr>
            <a:endParaRPr lang="en-GB">
              <a:ea typeface="Calibri"/>
              <a:cs typeface="Calibri"/>
            </a:endParaRPr>
          </a:p>
          <a:p>
            <a:pPr algn="just"/>
            <a:r>
              <a:rPr lang="en-GB" b="1">
                <a:ea typeface="Calibri" panose="020F0502020204030204"/>
                <a:cs typeface="Calibri" panose="020F0502020204030204"/>
              </a:rPr>
              <a:t>Sino Great</a:t>
            </a:r>
          </a:p>
          <a:p>
            <a:pPr algn="just"/>
            <a:r>
              <a:rPr lang="en-GB"/>
              <a:t>The integrated project will include </a:t>
            </a:r>
            <a:r>
              <a:rPr lang="en-GB" err="1"/>
              <a:t>paphosphate</a:t>
            </a:r>
            <a:r>
              <a:rPr lang="en-GB"/>
              <a:t> mine, a 300,000tonnes per annum Monoammonium Phosphate (MAP)plant, and a 40 MW thermal power plant.</a:t>
            </a:r>
            <a:endParaRPr lang="en-GB">
              <a:ea typeface="Calibri"/>
              <a:cs typeface="Calibri"/>
            </a:endParaRPr>
          </a:p>
          <a:p>
            <a:pPr algn="just"/>
            <a:endParaRPr lang="en-GB"/>
          </a:p>
          <a:p>
            <a:pPr algn="just"/>
            <a:r>
              <a:rPr lang="en-GB" b="1">
                <a:ea typeface="Calibri"/>
                <a:cs typeface="Calibri"/>
              </a:rPr>
              <a:t>CNMC</a:t>
            </a:r>
          </a:p>
          <a:p>
            <a:r>
              <a:rPr lang="en-GB"/>
              <a:t>•Production as of June 2025 was 23,679 and on course to attain annual production 46,000</a:t>
            </a:r>
            <a:endParaRPr lang="en-GB">
              <a:ea typeface="Calibri"/>
              <a:cs typeface="Calibri"/>
            </a:endParaRPr>
          </a:p>
          <a:p>
            <a:pPr algn="just"/>
            <a:endParaRPr lang="en-GB">
              <a:ea typeface="Calibri"/>
              <a:cs typeface="Calibri"/>
            </a:endParaRPr>
          </a:p>
          <a:p>
            <a:pPr algn="just"/>
            <a:r>
              <a:rPr lang="en-GB" b="1">
                <a:ea typeface="Calibri"/>
                <a:cs typeface="Calibri"/>
              </a:rPr>
              <a:t>ZGC</a:t>
            </a:r>
            <a:endParaRPr lang="en-GB" b="1"/>
          </a:p>
          <a:p>
            <a:pPr marL="285750" indent="-285750">
              <a:spcBef>
                <a:spcPct val="0"/>
              </a:spcBef>
              <a:spcAft>
                <a:spcPct val="35000"/>
              </a:spcAft>
              <a:buFont typeface="Arial,Sans-Serif"/>
              <a:buChar char="•"/>
            </a:pPr>
            <a:r>
              <a:rPr lang="en-GB"/>
              <a:t>ZCCM-IH contributed USD 5 million in July 2024 as a shareholder loan to ensure the reopening of the </a:t>
            </a:r>
            <a:r>
              <a:rPr lang="en-GB" err="1"/>
              <a:t>Kasenseli</a:t>
            </a:r>
            <a:r>
              <a:rPr lang="en-GB"/>
              <a:t> mine (now </a:t>
            </a:r>
            <a:r>
              <a:rPr lang="en-GB" err="1"/>
              <a:t>Kamunshinshi</a:t>
            </a:r>
            <a:r>
              <a:rPr lang="en-GB"/>
              <a:t>) as well as other operations</a:t>
            </a:r>
            <a:endParaRPr lang="en-US"/>
          </a:p>
          <a:p>
            <a:pPr marL="285750" indent="-285750">
              <a:spcBef>
                <a:spcPct val="0"/>
              </a:spcBef>
              <a:spcAft>
                <a:spcPct val="35000"/>
              </a:spcAft>
              <a:buFont typeface="Arial,Sans-Serif"/>
              <a:buChar char="•"/>
            </a:pPr>
            <a:r>
              <a:rPr lang="en-GB"/>
              <a:t>The official reopening of </a:t>
            </a:r>
            <a:r>
              <a:rPr lang="en-GB" err="1"/>
              <a:t>Kamunshinshi</a:t>
            </a:r>
            <a:r>
              <a:rPr lang="en-GB"/>
              <a:t> by his Excellence President Hakainde Hichilema was held on 17thNovember 2024.</a:t>
            </a:r>
            <a:endParaRPr lang="en-US"/>
          </a:p>
          <a:p>
            <a:pPr marL="285750" indent="-285750">
              <a:spcBef>
                <a:spcPct val="0"/>
              </a:spcBef>
              <a:spcAft>
                <a:spcPct val="35000"/>
              </a:spcAft>
              <a:buFont typeface="Arial,Sans-Serif"/>
              <a:buChar char="•"/>
            </a:pPr>
            <a:r>
              <a:rPr lang="en-GB"/>
              <a:t>Production resumed accordingly inQ1 2025 including gold trading in key areas such as </a:t>
            </a:r>
            <a:r>
              <a:rPr lang="en-GB" err="1"/>
              <a:t>Rufunsa</a:t>
            </a:r>
            <a:r>
              <a:rPr lang="en-GB"/>
              <a:t> and </a:t>
            </a:r>
            <a:r>
              <a:rPr lang="en-GB" err="1"/>
              <a:t>Mumbwa</a:t>
            </a:r>
            <a:endParaRPr lang="en-GB" err="1">
              <a:ea typeface="Calibri"/>
              <a:cs typeface="Calibri"/>
            </a:endParaRPr>
          </a:p>
          <a:p>
            <a:r>
              <a:rPr lang="en-GB" b="1"/>
              <a:t>Subsidiaries</a:t>
            </a:r>
            <a:r>
              <a:rPr lang="en-GB"/>
              <a:t>: Funding provided to support their recovery plans.</a:t>
            </a:r>
            <a:endParaRPr lang="en-GB">
              <a:ea typeface="Calibri"/>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95FCBCC-E1DF-AD4F-9B3E-7CC8A2F8FEA9}" type="slidenum">
              <a:rPr lang="en-US" smtClean="0"/>
              <a:t>8</a:t>
            </a:fld>
            <a:endParaRPr lang="en-US"/>
          </a:p>
        </p:txBody>
      </p:sp>
    </p:spTree>
    <p:extLst>
      <p:ext uri="{BB962C8B-B14F-4D97-AF65-F5344CB8AC3E}">
        <p14:creationId xmlns:p14="http://schemas.microsoft.com/office/powerpoint/2010/main" val="389017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5FCBCC-E1DF-AD4F-9B3E-7CC8A2F8FEA9}" type="slidenum">
              <a:rPr lang="en-US" smtClean="0"/>
              <a:t>9</a:t>
            </a:fld>
            <a:endParaRPr lang="en-US"/>
          </a:p>
        </p:txBody>
      </p:sp>
    </p:spTree>
    <p:extLst>
      <p:ext uri="{BB962C8B-B14F-4D97-AF65-F5344CB8AC3E}">
        <p14:creationId xmlns:p14="http://schemas.microsoft.com/office/powerpoint/2010/main" val="96323730"/>
      </p:ext>
    </p:extLst>
  </p:cSld>
  <p:clrMapOvr>
    <a:masterClrMapping/>
  </p:clrMapOvr>
</p:notes>
</file>

<file path=ppt/slideLayouts/_rels/slideLayout1.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4.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7.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5.png" Type="http://schemas.openxmlformats.org/officeDocument/2006/relationships/image" Id="rId3"></Relationship><Relationship Target="../media/image4.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media/image5.png" Type="http://schemas.openxmlformats.org/officeDocument/2006/relationships/image" Id="rId3"></Relationship><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1.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5.xml.rels><?xml version="1.0" encoding="UTF-8" ?><Relationships xmlns="http://schemas.openxmlformats.org/package/2006/relationships"><Relationship Target="../media/hdphoto1.wdp" Type="http://schemas.microsoft.com/office/2007/relationships/hdphoto" Id="rId3"></Relationship><Relationship Target="../media/image9.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6.xml.rels><?xml version="1.0" encoding="UTF-8" ?><Relationships xmlns="http://schemas.openxmlformats.org/package/2006/relationships"><Relationship Target="../media/image6.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7.xml.rels><?xml version="1.0" encoding="UTF-8" ?><Relationships xmlns="http://schemas.openxmlformats.org/package/2006/relationships"><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8.xml.rels><?xml version="1.0" encoding="UTF-8" ?><Relationships xmlns="http://schemas.openxmlformats.org/package/2006/relationships"><Relationship Target="../media/image7.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9.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0.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1.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2.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3.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6.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51163"/>
            <a:ext cx="9144000" cy="2387600"/>
          </a:xfrm>
        </p:spPr>
        <p:txBody>
          <a:bodyPr anchor="b"/>
          <a:lstStyle>
            <a:lvl1pPr algn="l">
              <a:defRPr sz="6000">
                <a:solidFill>
                  <a:srgbClr val="C47E5A"/>
                </a:solidFill>
              </a:defRPr>
            </a:lvl1pPr>
          </a:lstStyle>
          <a:p>
            <a:r>
              <a:rPr lang="en-US"/>
              <a:t>Click to edit Master title style</a:t>
            </a:r>
          </a:p>
        </p:txBody>
      </p:sp>
      <p:sp>
        <p:nvSpPr>
          <p:cNvPr id="3" name="Subtitle 2"/>
          <p:cNvSpPr>
            <a:spLocks noGrp="1"/>
          </p:cNvSpPr>
          <p:nvPr>
            <p:ph type="subTitle" idx="1"/>
          </p:nvPr>
        </p:nvSpPr>
        <p:spPr>
          <a:xfrm>
            <a:off x="838200" y="5584372"/>
            <a:ext cx="9144000" cy="4082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D6A5CB-1B30-1B42-AA51-2354174E37FC}" type="datetime1">
              <a:rPr lang="en-ZA" smtClean="0"/>
              <a:t>2025/10/29</a:t>
            </a:fld>
            <a:endParaRPr lang="en-US"/>
          </a:p>
        </p:txBody>
      </p:sp>
      <p:sp>
        <p:nvSpPr>
          <p:cNvPr id="5" name="Footer Placeholder 4"/>
          <p:cNvSpPr>
            <a:spLocks noGrp="1"/>
          </p:cNvSpPr>
          <p:nvPr>
            <p:ph type="ftr" sz="quarter" idx="11"/>
          </p:nvPr>
        </p:nvSpPr>
        <p:spPr/>
        <p:txBody>
          <a:bodyPr/>
          <a:lstStyle/>
          <a:p>
            <a:r>
              <a:rPr lang="en-US"/>
              <a:t>Mining SMARTLY</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16083" y="391886"/>
            <a:ext cx="1227341" cy="1698222"/>
          </a:xfrm>
          <a:prstGeom prst="rect">
            <a:avLst/>
          </a:prstGeom>
        </p:spPr>
      </p:pic>
      <p:cxnSp>
        <p:nvCxnSpPr>
          <p:cNvPr id="9" name="Straight Connector 8"/>
          <p:cNvCxnSpPr/>
          <p:nvPr userDrawn="1"/>
        </p:nvCxnSpPr>
        <p:spPr>
          <a:xfrm>
            <a:off x="838200" y="5445579"/>
            <a:ext cx="11353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6147707"/>
            <a:ext cx="11353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14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Date Placeholder 1"/>
          <p:cNvSpPr>
            <a:spLocks noGrp="1"/>
          </p:cNvSpPr>
          <p:nvPr>
            <p:ph type="dt" sz="half" idx="10"/>
          </p:nvPr>
        </p:nvSpPr>
        <p:spPr/>
        <p:txBody>
          <a:bodyPr/>
          <a:lstStyle/>
          <a:p>
            <a:fld id="{49CFB932-5980-0942-887B-F771327BDB4A}" type="datetime1">
              <a:rPr lang="en-ZA" smtClean="0"/>
              <a:t>2025/10/29</a:t>
            </a:fld>
            <a:endParaRPr lang="en-US"/>
          </a:p>
        </p:txBody>
      </p:sp>
      <p:sp>
        <p:nvSpPr>
          <p:cNvPr id="3" name="Footer Placeholder 2"/>
          <p:cNvSpPr>
            <a:spLocks noGrp="1"/>
          </p:cNvSpPr>
          <p:nvPr>
            <p:ph type="ftr" sz="quarter" idx="11"/>
          </p:nvPr>
        </p:nvSpPr>
        <p:spPr/>
        <p:txBody>
          <a:bodyPr/>
          <a:lstStyle/>
          <a:p>
            <a:r>
              <a:rPr lang="en-US"/>
              <a:t>Mining SMARTLY</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96227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EEF8707-C103-CD41-B1D7-56758CDCD9C4}" type="datetime1">
              <a:rPr lang="en-ZA" smtClean="0"/>
              <a:t>2025/10/29</a:t>
            </a:fld>
            <a:endParaRPr lang="en-US"/>
          </a:p>
        </p:txBody>
      </p:sp>
      <p:sp>
        <p:nvSpPr>
          <p:cNvPr id="3" name="Footer Placeholder 2"/>
          <p:cNvSpPr>
            <a:spLocks noGrp="1"/>
          </p:cNvSpPr>
          <p:nvPr>
            <p:ph type="ftr" sz="quarter" idx="11"/>
          </p:nvPr>
        </p:nvSpPr>
        <p:spPr/>
        <p:txBody>
          <a:bodyPr/>
          <a:lstStyle/>
          <a:p>
            <a:r>
              <a:rPr lang="en-US"/>
              <a:t>Mining SMARTLY</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27641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A383F-3720-8343-B21C-61F806812BF2}" type="datetime1">
              <a:rPr lang="en-ZA" smtClean="0"/>
              <a:t>2025/10/29</a:t>
            </a:fld>
            <a:endParaRPr lang="en-US"/>
          </a:p>
        </p:txBody>
      </p:sp>
      <p:sp>
        <p:nvSpPr>
          <p:cNvPr id="6" name="Footer Placeholder 5"/>
          <p:cNvSpPr>
            <a:spLocks noGrp="1"/>
          </p:cNvSpPr>
          <p:nvPr>
            <p:ph type="ftr" sz="quarter" idx="11"/>
          </p:nvPr>
        </p:nvSpPr>
        <p:spPr/>
        <p:txBody>
          <a:bodyPr/>
          <a:lstStyle/>
          <a:p>
            <a:r>
              <a:rPr lang="en-US"/>
              <a:t>Mining SMARTLY</a:t>
            </a:r>
          </a:p>
        </p:txBody>
      </p:sp>
      <p:sp>
        <p:nvSpPr>
          <p:cNvPr id="7" name="Slide Number Placeholder 6"/>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90364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2662A-D98A-0541-99A1-C8B963E54D47}" type="datetime1">
              <a:rPr lang="en-ZA" smtClean="0"/>
              <a:t>2025/10/29</a:t>
            </a:fld>
            <a:endParaRPr lang="en-US"/>
          </a:p>
        </p:txBody>
      </p:sp>
      <p:sp>
        <p:nvSpPr>
          <p:cNvPr id="6" name="Footer Placeholder 5"/>
          <p:cNvSpPr>
            <a:spLocks noGrp="1"/>
          </p:cNvSpPr>
          <p:nvPr>
            <p:ph type="ftr" sz="quarter" idx="11"/>
          </p:nvPr>
        </p:nvSpPr>
        <p:spPr/>
        <p:txBody>
          <a:bodyPr/>
          <a:lstStyle/>
          <a:p>
            <a:r>
              <a:rPr lang="en-US"/>
              <a:t>Mining SMARTLY</a:t>
            </a:r>
          </a:p>
        </p:txBody>
      </p:sp>
      <p:sp>
        <p:nvSpPr>
          <p:cNvPr id="7" name="Slide Number Placeholder 6"/>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10157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979E8-E1B1-0D4D-A3ED-AB43BF39DDAC}" type="datetime1">
              <a:rPr lang="en-ZA" smtClean="0"/>
              <a:t>2025/10/29</a:t>
            </a:fld>
            <a:endParaRPr lang="en-US"/>
          </a:p>
        </p:txBody>
      </p:sp>
      <p:sp>
        <p:nvSpPr>
          <p:cNvPr id="5" name="Footer Placeholder 4"/>
          <p:cNvSpPr>
            <a:spLocks noGrp="1"/>
          </p:cNvSpPr>
          <p:nvPr>
            <p:ph type="ftr" sz="quarter" idx="11"/>
          </p:nvPr>
        </p:nvSpPr>
        <p:spPr/>
        <p:txBody>
          <a:bodyPr/>
          <a:lstStyle/>
          <a:p>
            <a:r>
              <a:rPr lang="en-US"/>
              <a:t>Mining SMARTLY</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16991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1D368-837D-A04F-A5B2-3147B1D91AD0}" type="datetime1">
              <a:rPr lang="en-ZA" smtClean="0"/>
              <a:t>2025/10/29</a:t>
            </a:fld>
            <a:endParaRPr lang="en-US"/>
          </a:p>
        </p:txBody>
      </p:sp>
      <p:sp>
        <p:nvSpPr>
          <p:cNvPr id="5" name="Footer Placeholder 4"/>
          <p:cNvSpPr>
            <a:spLocks noGrp="1"/>
          </p:cNvSpPr>
          <p:nvPr>
            <p:ph type="ftr" sz="quarter" idx="11"/>
          </p:nvPr>
        </p:nvSpPr>
        <p:spPr/>
        <p:txBody>
          <a:bodyPr/>
          <a:lstStyle/>
          <a:p>
            <a:r>
              <a:rPr lang="en-US"/>
              <a:t>Mining SMARTLY</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20574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C54042-C8BD-1D8C-4930-7B84F461022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9BDF2297-F952-6FE5-0DF4-1C48AF02510E}"/>
              </a:ext>
            </a:extLst>
          </p:cNvPr>
          <p:cNvSpPr txBox="1">
            <a:spLocks noGrp="1"/>
          </p:cNvSpPr>
          <p:nvPr>
            <p:ph type="dt" sz="half" idx="7"/>
          </p:nvPr>
        </p:nvSpPr>
        <p:spPr/>
        <p:txBody>
          <a:bodyPr/>
          <a:lstStyle>
            <a:lvl1pPr>
              <a:defRPr/>
            </a:lvl1pPr>
          </a:lstStyle>
          <a:p>
            <a:pPr lvl="0"/>
            <a:fld id="{D310384F-8EBA-4EC1-A64E-BBD4680CFF99}" type="datetime1">
              <a:rPr lang="en-ZA"/>
              <a:pPr lvl="0"/>
              <a:t>2025/10/29</a:t>
            </a:fld>
            <a:endParaRPr lang="en-US"/>
          </a:p>
        </p:txBody>
      </p:sp>
      <p:sp>
        <p:nvSpPr>
          <p:cNvPr id="4" name="Footer Placeholder 4">
            <a:extLst>
              <a:ext uri="{FF2B5EF4-FFF2-40B4-BE49-F238E27FC236}">
                <a16:creationId xmlns:a16="http://schemas.microsoft.com/office/drawing/2014/main" id="{75520A38-52D0-21A1-CBA5-05FC417F04FD}"/>
              </a:ext>
            </a:extLst>
          </p:cNvPr>
          <p:cNvSpPr txBox="1">
            <a:spLocks noGrp="1"/>
          </p:cNvSpPr>
          <p:nvPr>
            <p:ph type="ftr" sz="quarter" idx="9"/>
          </p:nvPr>
        </p:nvSpPr>
        <p:spPr/>
        <p:txBody>
          <a:bodyPr/>
          <a:lstStyle>
            <a:lvl1pPr>
              <a:defRPr/>
            </a:lvl1pPr>
          </a:lstStyle>
          <a:p>
            <a:pPr lvl="0"/>
            <a:r>
              <a:rPr lang="en-US"/>
              <a:t>Strictly Private and Confidential</a:t>
            </a:r>
          </a:p>
        </p:txBody>
      </p:sp>
      <p:sp>
        <p:nvSpPr>
          <p:cNvPr id="5" name="Slide Number Placeholder 5">
            <a:extLst>
              <a:ext uri="{FF2B5EF4-FFF2-40B4-BE49-F238E27FC236}">
                <a16:creationId xmlns:a16="http://schemas.microsoft.com/office/drawing/2014/main" id="{B0522116-024B-1565-D9F1-A74505641E71}"/>
              </a:ext>
            </a:extLst>
          </p:cNvPr>
          <p:cNvSpPr txBox="1">
            <a:spLocks noGrp="1"/>
          </p:cNvSpPr>
          <p:nvPr>
            <p:ph type="sldNum" sz="quarter" idx="8"/>
          </p:nvPr>
        </p:nvSpPr>
        <p:spPr/>
        <p:txBody>
          <a:bodyPr/>
          <a:lstStyle>
            <a:lvl1pPr>
              <a:defRPr/>
            </a:lvl1pPr>
          </a:lstStyle>
          <a:p>
            <a:pPr lvl="0"/>
            <a:fld id="{31DB72EB-6870-4B81-886F-4538C04D6FF4}" type="slidenum">
              <a:t>‹#›</a:t>
            </a:fld>
            <a:endParaRPr lang="en-US"/>
          </a:p>
        </p:txBody>
      </p:sp>
    </p:spTree>
    <p:extLst>
      <p:ext uri="{BB962C8B-B14F-4D97-AF65-F5344CB8AC3E}">
        <p14:creationId xmlns:p14="http://schemas.microsoft.com/office/powerpoint/2010/main" val="234175059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19A6-851C-C404-0B47-3ACC5AD56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M"/>
          </a:p>
        </p:txBody>
      </p:sp>
      <p:sp>
        <p:nvSpPr>
          <p:cNvPr id="3" name="Subtitle 2">
            <a:extLst>
              <a:ext uri="{FF2B5EF4-FFF2-40B4-BE49-F238E27FC236}">
                <a16:creationId xmlns:a16="http://schemas.microsoft.com/office/drawing/2014/main" id="{9B000747-EEC1-9DFB-882C-5F4CDA846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M"/>
          </a:p>
        </p:txBody>
      </p:sp>
      <p:sp>
        <p:nvSpPr>
          <p:cNvPr id="4" name="Date Placeholder 3">
            <a:extLst>
              <a:ext uri="{FF2B5EF4-FFF2-40B4-BE49-F238E27FC236}">
                <a16:creationId xmlns:a16="http://schemas.microsoft.com/office/drawing/2014/main" id="{D8038F6E-CC0E-D182-680A-B515965AC5A6}"/>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5" name="Footer Placeholder 4">
            <a:extLst>
              <a:ext uri="{FF2B5EF4-FFF2-40B4-BE49-F238E27FC236}">
                <a16:creationId xmlns:a16="http://schemas.microsoft.com/office/drawing/2014/main" id="{8AC0CC1D-6843-766C-09B9-65F947D691F6}"/>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49E1C3C3-9991-64B4-E3F1-54380304D9CD}"/>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1538039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147D-E73C-0384-681F-24285FCF4513}"/>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34EED6AE-75D8-D67C-F0D9-831839EBFE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731B4AD3-4D33-54F4-326D-CB2BE54F4AE2}"/>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5" name="Footer Placeholder 4">
            <a:extLst>
              <a:ext uri="{FF2B5EF4-FFF2-40B4-BE49-F238E27FC236}">
                <a16:creationId xmlns:a16="http://schemas.microsoft.com/office/drawing/2014/main" id="{81AE132F-020B-ABBD-BC4F-EAA4D79627C4}"/>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A18B3E1C-3E6C-7A14-20C0-4FD126A796C0}"/>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385417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B96F-2A0E-8F84-1CC4-26296ACF0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M"/>
          </a:p>
        </p:txBody>
      </p:sp>
      <p:sp>
        <p:nvSpPr>
          <p:cNvPr id="3" name="Text Placeholder 2">
            <a:extLst>
              <a:ext uri="{FF2B5EF4-FFF2-40B4-BE49-F238E27FC236}">
                <a16:creationId xmlns:a16="http://schemas.microsoft.com/office/drawing/2014/main" id="{75508089-837E-1B30-410D-57967C3A1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416095-6C0F-ECD5-C367-95EEED55924C}"/>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5" name="Footer Placeholder 4">
            <a:extLst>
              <a:ext uri="{FF2B5EF4-FFF2-40B4-BE49-F238E27FC236}">
                <a16:creationId xmlns:a16="http://schemas.microsoft.com/office/drawing/2014/main" id="{77692246-49A2-BB3B-095D-C629E7E96C36}"/>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2EF8DFCF-42AC-E0B8-2463-058163641A78}"/>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350848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ctrTitle"/>
          </p:nvPr>
        </p:nvSpPr>
        <p:spPr>
          <a:xfrm>
            <a:off x="838200" y="2951163"/>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5584372"/>
            <a:ext cx="9144000" cy="40821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1B18BD-561C-C345-B06B-7BD2281AB462}" type="datetime1">
              <a:rPr lang="en-ZA" smtClean="0"/>
              <a:t>2025/10/29</a:t>
            </a:fld>
            <a:endParaRPr lang="en-US"/>
          </a:p>
        </p:txBody>
      </p:sp>
      <p:sp>
        <p:nvSpPr>
          <p:cNvPr id="5" name="Footer Placeholder 4"/>
          <p:cNvSpPr>
            <a:spLocks noGrp="1"/>
          </p:cNvSpPr>
          <p:nvPr>
            <p:ph type="ftr" sz="quarter" idx="11"/>
          </p:nvPr>
        </p:nvSpPr>
        <p:spPr/>
        <p:txBody>
          <a:bodyPr/>
          <a:lstStyle/>
          <a:p>
            <a:r>
              <a:rPr lang="en-US"/>
              <a:t>Mining SMARTLY</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904647" y="134486"/>
            <a:ext cx="2465614" cy="2465614"/>
          </a:xfrm>
          <a:prstGeom prst="rect">
            <a:avLst/>
          </a:prstGeom>
        </p:spPr>
      </p:pic>
      <p:cxnSp>
        <p:nvCxnSpPr>
          <p:cNvPr id="9" name="Straight Connector 8"/>
          <p:cNvCxnSpPr/>
          <p:nvPr userDrawn="1"/>
        </p:nvCxnSpPr>
        <p:spPr>
          <a:xfrm>
            <a:off x="838200" y="5445579"/>
            <a:ext cx="11353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6147707"/>
            <a:ext cx="11353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27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02DC-396D-89F0-870E-D3CA021788C9}"/>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58F8BF39-E01F-D3E4-F510-D4A95F5DF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Content Placeholder 3">
            <a:extLst>
              <a:ext uri="{FF2B5EF4-FFF2-40B4-BE49-F238E27FC236}">
                <a16:creationId xmlns:a16="http://schemas.microsoft.com/office/drawing/2014/main" id="{34F74BC0-7BE7-6F01-2233-55C5BAF9F4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Date Placeholder 4">
            <a:extLst>
              <a:ext uri="{FF2B5EF4-FFF2-40B4-BE49-F238E27FC236}">
                <a16:creationId xmlns:a16="http://schemas.microsoft.com/office/drawing/2014/main" id="{C4608A48-62AB-0406-751D-65303F63A9EC}"/>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6" name="Footer Placeholder 5">
            <a:extLst>
              <a:ext uri="{FF2B5EF4-FFF2-40B4-BE49-F238E27FC236}">
                <a16:creationId xmlns:a16="http://schemas.microsoft.com/office/drawing/2014/main" id="{6AB34EA5-F7ED-48CE-C317-46FCFB701052}"/>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AC5B8E14-8E60-8EC0-5766-F3220AF2B83D}"/>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1025800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2478-1BA5-0EE3-BBAC-D8AB4C9D7CE3}"/>
              </a:ext>
            </a:extLst>
          </p:cNvPr>
          <p:cNvSpPr>
            <a:spLocks noGrp="1"/>
          </p:cNvSpPr>
          <p:nvPr>
            <p:ph type="title"/>
          </p:nvPr>
        </p:nvSpPr>
        <p:spPr>
          <a:xfrm>
            <a:off x="839788" y="365125"/>
            <a:ext cx="10515600" cy="1325563"/>
          </a:xfrm>
        </p:spPr>
        <p:txBody>
          <a:bodyPr/>
          <a:lstStyle/>
          <a:p>
            <a:r>
              <a:rPr lang="en-US"/>
              <a:t>Click to edit Master title style</a:t>
            </a:r>
            <a:endParaRPr lang="en-ZM"/>
          </a:p>
        </p:txBody>
      </p:sp>
      <p:sp>
        <p:nvSpPr>
          <p:cNvPr id="3" name="Text Placeholder 2">
            <a:extLst>
              <a:ext uri="{FF2B5EF4-FFF2-40B4-BE49-F238E27FC236}">
                <a16:creationId xmlns:a16="http://schemas.microsoft.com/office/drawing/2014/main" id="{DD5D05C4-9839-7054-B7DB-1F364245F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D2797F-366B-1C9D-5ED6-517EEB7123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Text Placeholder 4">
            <a:extLst>
              <a:ext uri="{FF2B5EF4-FFF2-40B4-BE49-F238E27FC236}">
                <a16:creationId xmlns:a16="http://schemas.microsoft.com/office/drawing/2014/main" id="{D19899FA-ABB7-59A9-539D-580049336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DFA402-026B-3C4F-8CAB-3B319A9E21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7" name="Date Placeholder 6">
            <a:extLst>
              <a:ext uri="{FF2B5EF4-FFF2-40B4-BE49-F238E27FC236}">
                <a16:creationId xmlns:a16="http://schemas.microsoft.com/office/drawing/2014/main" id="{B82CED0D-E064-34EF-D7A8-90325B1E4691}"/>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8" name="Footer Placeholder 7">
            <a:extLst>
              <a:ext uri="{FF2B5EF4-FFF2-40B4-BE49-F238E27FC236}">
                <a16:creationId xmlns:a16="http://schemas.microsoft.com/office/drawing/2014/main" id="{E8D87B3A-F2B3-5A54-63F0-3A1AB2A402A7}"/>
              </a:ext>
            </a:extLst>
          </p:cNvPr>
          <p:cNvSpPr>
            <a:spLocks noGrp="1"/>
          </p:cNvSpPr>
          <p:nvPr>
            <p:ph type="ftr" sz="quarter" idx="11"/>
          </p:nvPr>
        </p:nvSpPr>
        <p:spPr/>
        <p:txBody>
          <a:bodyPr/>
          <a:lstStyle/>
          <a:p>
            <a:endParaRPr lang="en-ZM"/>
          </a:p>
        </p:txBody>
      </p:sp>
      <p:sp>
        <p:nvSpPr>
          <p:cNvPr id="9" name="Slide Number Placeholder 8">
            <a:extLst>
              <a:ext uri="{FF2B5EF4-FFF2-40B4-BE49-F238E27FC236}">
                <a16:creationId xmlns:a16="http://schemas.microsoft.com/office/drawing/2014/main" id="{DC917E26-20AE-9ED8-6565-18C18A2F4B95}"/>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169539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4F83-9561-1074-1B43-C5EDCBF799FF}"/>
              </a:ext>
            </a:extLst>
          </p:cNvPr>
          <p:cNvSpPr>
            <a:spLocks noGrp="1"/>
          </p:cNvSpPr>
          <p:nvPr>
            <p:ph type="title"/>
          </p:nvPr>
        </p:nvSpPr>
        <p:spPr/>
        <p:txBody>
          <a:bodyPr/>
          <a:lstStyle/>
          <a:p>
            <a:r>
              <a:rPr lang="en-US"/>
              <a:t>Click to edit Master title style</a:t>
            </a:r>
            <a:endParaRPr lang="en-ZM"/>
          </a:p>
        </p:txBody>
      </p:sp>
      <p:sp>
        <p:nvSpPr>
          <p:cNvPr id="3" name="Date Placeholder 2">
            <a:extLst>
              <a:ext uri="{FF2B5EF4-FFF2-40B4-BE49-F238E27FC236}">
                <a16:creationId xmlns:a16="http://schemas.microsoft.com/office/drawing/2014/main" id="{C8ACEC4C-3A11-A445-1309-F5F40E8CFB88}"/>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4" name="Footer Placeholder 3">
            <a:extLst>
              <a:ext uri="{FF2B5EF4-FFF2-40B4-BE49-F238E27FC236}">
                <a16:creationId xmlns:a16="http://schemas.microsoft.com/office/drawing/2014/main" id="{1A61ADEB-CB93-A52F-3C08-BB89EB2E22D5}"/>
              </a:ext>
            </a:extLst>
          </p:cNvPr>
          <p:cNvSpPr>
            <a:spLocks noGrp="1"/>
          </p:cNvSpPr>
          <p:nvPr>
            <p:ph type="ftr" sz="quarter" idx="11"/>
          </p:nvPr>
        </p:nvSpPr>
        <p:spPr/>
        <p:txBody>
          <a:bodyPr/>
          <a:lstStyle/>
          <a:p>
            <a:endParaRPr lang="en-ZM"/>
          </a:p>
        </p:txBody>
      </p:sp>
      <p:sp>
        <p:nvSpPr>
          <p:cNvPr id="5" name="Slide Number Placeholder 4">
            <a:extLst>
              <a:ext uri="{FF2B5EF4-FFF2-40B4-BE49-F238E27FC236}">
                <a16:creationId xmlns:a16="http://schemas.microsoft.com/office/drawing/2014/main" id="{F3B6F554-DA52-5FD1-CAC2-706BF5F5D223}"/>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126595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4F929-227B-CB9C-A2D3-74DDABE19C59}"/>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3" name="Footer Placeholder 2">
            <a:extLst>
              <a:ext uri="{FF2B5EF4-FFF2-40B4-BE49-F238E27FC236}">
                <a16:creationId xmlns:a16="http://schemas.microsoft.com/office/drawing/2014/main" id="{07E26504-1BDA-B189-DB09-4CFA6F3EAC5A}"/>
              </a:ext>
            </a:extLst>
          </p:cNvPr>
          <p:cNvSpPr>
            <a:spLocks noGrp="1"/>
          </p:cNvSpPr>
          <p:nvPr>
            <p:ph type="ftr" sz="quarter" idx="11"/>
          </p:nvPr>
        </p:nvSpPr>
        <p:spPr/>
        <p:txBody>
          <a:bodyPr/>
          <a:lstStyle/>
          <a:p>
            <a:endParaRPr lang="en-ZM"/>
          </a:p>
        </p:txBody>
      </p:sp>
      <p:sp>
        <p:nvSpPr>
          <p:cNvPr id="4" name="Slide Number Placeholder 3">
            <a:extLst>
              <a:ext uri="{FF2B5EF4-FFF2-40B4-BE49-F238E27FC236}">
                <a16:creationId xmlns:a16="http://schemas.microsoft.com/office/drawing/2014/main" id="{00215A5C-CAAD-D8D0-A334-072ECE176166}"/>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3164576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2AA8-70D0-A5C6-7124-EF6C79F2D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Content Placeholder 2">
            <a:extLst>
              <a:ext uri="{FF2B5EF4-FFF2-40B4-BE49-F238E27FC236}">
                <a16:creationId xmlns:a16="http://schemas.microsoft.com/office/drawing/2014/main" id="{A3B7A213-44D1-0D3D-F50E-63CACA1BC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Text Placeholder 3">
            <a:extLst>
              <a:ext uri="{FF2B5EF4-FFF2-40B4-BE49-F238E27FC236}">
                <a16:creationId xmlns:a16="http://schemas.microsoft.com/office/drawing/2014/main" id="{46657145-134A-5C35-F3C9-FFEB7AD18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9C917-5834-6B6E-4A67-8DBFA8878ECF}"/>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6" name="Footer Placeholder 5">
            <a:extLst>
              <a:ext uri="{FF2B5EF4-FFF2-40B4-BE49-F238E27FC236}">
                <a16:creationId xmlns:a16="http://schemas.microsoft.com/office/drawing/2014/main" id="{441134C8-5471-F37A-73CD-420CF6E68638}"/>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84FBC59F-6E01-3CEC-2CE1-AFBFFEADA2CB}"/>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362369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3127-B0CA-7172-D6E4-F050F9BAB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Picture Placeholder 2">
            <a:extLst>
              <a:ext uri="{FF2B5EF4-FFF2-40B4-BE49-F238E27FC236}">
                <a16:creationId xmlns:a16="http://schemas.microsoft.com/office/drawing/2014/main" id="{FDDBE43C-566D-B88E-4056-ED7692C37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M"/>
          </a:p>
        </p:txBody>
      </p:sp>
      <p:sp>
        <p:nvSpPr>
          <p:cNvPr id="4" name="Text Placeholder 3">
            <a:extLst>
              <a:ext uri="{FF2B5EF4-FFF2-40B4-BE49-F238E27FC236}">
                <a16:creationId xmlns:a16="http://schemas.microsoft.com/office/drawing/2014/main" id="{6081FDEE-8A8A-B7B1-16BC-17B7BA000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2A813-85A1-8D37-0479-963E7F854280}"/>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6" name="Footer Placeholder 5">
            <a:extLst>
              <a:ext uri="{FF2B5EF4-FFF2-40B4-BE49-F238E27FC236}">
                <a16:creationId xmlns:a16="http://schemas.microsoft.com/office/drawing/2014/main" id="{B3A0BEF4-C325-F47C-D068-81269814E7B0}"/>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70CF6304-5F67-80B0-33CC-F80FA7BA4BDC}"/>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3791016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A15F-3C01-601E-E6A9-5969A35155BD}"/>
              </a:ext>
            </a:extLst>
          </p:cNvPr>
          <p:cNvSpPr>
            <a:spLocks noGrp="1"/>
          </p:cNvSpPr>
          <p:nvPr>
            <p:ph type="title"/>
          </p:nvPr>
        </p:nvSpPr>
        <p:spPr/>
        <p:txBody>
          <a:bodyPr/>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1CCE678C-4D82-B3F8-D222-2105F2C8C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19C174AA-A4E1-1A60-CA56-A1660FACB444}"/>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5" name="Footer Placeholder 4">
            <a:extLst>
              <a:ext uri="{FF2B5EF4-FFF2-40B4-BE49-F238E27FC236}">
                <a16:creationId xmlns:a16="http://schemas.microsoft.com/office/drawing/2014/main" id="{D5A3A0B6-D969-A0CD-9C43-91D0ADEBC059}"/>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516B35F3-3849-89EF-B9DB-159459B15ED5}"/>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3755636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BAC43-8C51-71BB-FB98-972FA7BD67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8A5F4B9D-955C-5065-FC7F-8317066E9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846E6813-132F-53D6-D64A-0CEB49B9188F}"/>
              </a:ext>
            </a:extLst>
          </p:cNvPr>
          <p:cNvSpPr>
            <a:spLocks noGrp="1"/>
          </p:cNvSpPr>
          <p:nvPr>
            <p:ph type="dt" sz="half" idx="10"/>
          </p:nvPr>
        </p:nvSpPr>
        <p:spPr/>
        <p:txBody>
          <a:bodyPr/>
          <a:lstStyle/>
          <a:p>
            <a:fld id="{4AEDC123-116B-4E8A-92B1-C216B78887D2}" type="datetimeFigureOut">
              <a:rPr lang="en-ZM" smtClean="0"/>
              <a:t>29/10/2025</a:t>
            </a:fld>
            <a:endParaRPr lang="en-ZM"/>
          </a:p>
        </p:txBody>
      </p:sp>
      <p:sp>
        <p:nvSpPr>
          <p:cNvPr id="5" name="Footer Placeholder 4">
            <a:extLst>
              <a:ext uri="{FF2B5EF4-FFF2-40B4-BE49-F238E27FC236}">
                <a16:creationId xmlns:a16="http://schemas.microsoft.com/office/drawing/2014/main" id="{8BA88D8A-5D9E-EBCC-AB94-775200CDB82F}"/>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49002956-C91D-6CAE-48FD-51DBBA503B1C}"/>
              </a:ext>
            </a:extLst>
          </p:cNvPr>
          <p:cNvSpPr>
            <a:spLocks noGrp="1"/>
          </p:cNvSpPr>
          <p:nvPr>
            <p:ph type="sldNum" sz="quarter" idx="12"/>
          </p:nvPr>
        </p:nvSpPr>
        <p:spPr/>
        <p:txBody>
          <a:bodyPr/>
          <a:lstStyle/>
          <a:p>
            <a:fld id="{D6104E1B-DB38-48F7-A2A9-AC8291F691DC}" type="slidenum">
              <a:rPr lang="en-ZM" smtClean="0"/>
              <a:t>‹#›</a:t>
            </a:fld>
            <a:endParaRPr lang="en-ZM"/>
          </a:p>
        </p:txBody>
      </p:sp>
    </p:spTree>
    <p:extLst>
      <p:ext uri="{BB962C8B-B14F-4D97-AF65-F5344CB8AC3E}">
        <p14:creationId xmlns:p14="http://schemas.microsoft.com/office/powerpoint/2010/main" val="429363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51163"/>
            <a:ext cx="9144000" cy="2387600"/>
          </a:xfrm>
        </p:spPr>
        <p:txBody>
          <a:bodyPr anchor="b"/>
          <a:lstStyle>
            <a:lvl1pPr algn="l">
              <a:defRPr sz="6000">
                <a:solidFill>
                  <a:srgbClr val="C47E5A"/>
                </a:solidFill>
              </a:defRPr>
            </a:lvl1pPr>
          </a:lstStyle>
          <a:p>
            <a:r>
              <a:rPr lang="en-US"/>
              <a:t>Click to edit Master title style</a:t>
            </a:r>
          </a:p>
        </p:txBody>
      </p:sp>
      <p:sp>
        <p:nvSpPr>
          <p:cNvPr id="3" name="Subtitle 2"/>
          <p:cNvSpPr>
            <a:spLocks noGrp="1"/>
          </p:cNvSpPr>
          <p:nvPr>
            <p:ph type="subTitle" idx="1"/>
          </p:nvPr>
        </p:nvSpPr>
        <p:spPr>
          <a:xfrm>
            <a:off x="838200" y="5584372"/>
            <a:ext cx="9144000" cy="4082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DF03CF-1693-49F0-99DE-FC3324F00409}" type="datetime1">
              <a:rPr lang="en-ZA" smtClean="0"/>
              <a:t>2025/10/29</a:t>
            </a:fld>
            <a:endParaRPr lang="en-US"/>
          </a:p>
        </p:txBody>
      </p:sp>
      <p:sp>
        <p:nvSpPr>
          <p:cNvPr id="5" name="Footer Placeholder 4"/>
          <p:cNvSpPr>
            <a:spLocks noGrp="1"/>
          </p:cNvSpPr>
          <p:nvPr>
            <p:ph type="ftr" sz="quarter" idx="11"/>
          </p:nvPr>
        </p:nvSpPr>
        <p:spPr/>
        <p:txBody>
          <a:bodyPr/>
          <a:lstStyle/>
          <a:p>
            <a:r>
              <a:rPr lang="en-US"/>
              <a:t>Strictly Private and Confidential</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16083" y="391886"/>
            <a:ext cx="1227341" cy="1698222"/>
          </a:xfrm>
          <a:prstGeom prst="rect">
            <a:avLst/>
          </a:prstGeom>
        </p:spPr>
      </p:pic>
      <p:cxnSp>
        <p:nvCxnSpPr>
          <p:cNvPr id="9" name="Straight Connector 8"/>
          <p:cNvCxnSpPr/>
          <p:nvPr userDrawn="1"/>
        </p:nvCxnSpPr>
        <p:spPr>
          <a:xfrm>
            <a:off x="838200" y="5445579"/>
            <a:ext cx="11353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6147707"/>
            <a:ext cx="11353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94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ctrTitle"/>
          </p:nvPr>
        </p:nvSpPr>
        <p:spPr>
          <a:xfrm>
            <a:off x="838200" y="2951163"/>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5584372"/>
            <a:ext cx="9144000" cy="40821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1AB576-E09D-4CFD-B7A8-92F223829811}" type="datetime1">
              <a:rPr lang="en-ZA" smtClean="0"/>
              <a:t>2025/10/29</a:t>
            </a:fld>
            <a:endParaRPr lang="en-US"/>
          </a:p>
        </p:txBody>
      </p:sp>
      <p:sp>
        <p:nvSpPr>
          <p:cNvPr id="5" name="Footer Placeholder 4"/>
          <p:cNvSpPr>
            <a:spLocks noGrp="1"/>
          </p:cNvSpPr>
          <p:nvPr>
            <p:ph type="ftr" sz="quarter" idx="11"/>
          </p:nvPr>
        </p:nvSpPr>
        <p:spPr/>
        <p:txBody>
          <a:bodyPr/>
          <a:lstStyle/>
          <a:p>
            <a:r>
              <a:rPr lang="en-US"/>
              <a:t>Strictly Private and Confidential</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904647" y="134486"/>
            <a:ext cx="2465614" cy="2465614"/>
          </a:xfrm>
          <a:prstGeom prst="rect">
            <a:avLst/>
          </a:prstGeom>
        </p:spPr>
      </p:pic>
      <p:cxnSp>
        <p:nvCxnSpPr>
          <p:cNvPr id="9" name="Straight Connector 8"/>
          <p:cNvCxnSpPr/>
          <p:nvPr userDrawn="1"/>
        </p:nvCxnSpPr>
        <p:spPr>
          <a:xfrm>
            <a:off x="838200" y="5445579"/>
            <a:ext cx="11353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6147707"/>
            <a:ext cx="11353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9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977"/>
            <a:ext cx="10515600" cy="7366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D80F94-62C0-8D4A-9128-3579C5426669}" type="datetime1">
              <a:rPr lang="en-ZA" smtClean="0"/>
              <a:t>2025/10/29</a:t>
            </a:fld>
            <a:endParaRPr lang="en-US"/>
          </a:p>
        </p:txBody>
      </p:sp>
      <p:sp>
        <p:nvSpPr>
          <p:cNvPr id="5" name="Footer Placeholder 4"/>
          <p:cNvSpPr>
            <a:spLocks noGrp="1"/>
          </p:cNvSpPr>
          <p:nvPr>
            <p:ph type="ftr" sz="quarter" idx="11"/>
          </p:nvPr>
        </p:nvSpPr>
        <p:spPr/>
        <p:txBody>
          <a:bodyPr/>
          <a:lstStyle/>
          <a:p>
            <a:r>
              <a:rPr lang="en-US"/>
              <a:t>Mining SMARTLY</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905275493"/>
      </p:ext>
    </p:extLst>
  </p:cSld>
  <p:clrMapOvr>
    <a:masterClrMapping/>
  </p:clrMapOvr>
  <p:extLst>
    <p:ext uri="{DCECCB84-F9BA-43D5-87BE-67443E8EF086}">
      <p15:sldGuideLst xmlns:p15="http://schemas.microsoft.com/office/powerpoint/2012/main">
        <p15:guide id="1" orient="horz" pos="55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A8081-282C-4FCD-94EA-EBA628E15B8F}" type="datetime1">
              <a:rPr lang="en-ZA" smtClean="0"/>
              <a:t>2025/10/29</a:t>
            </a:fld>
            <a:endParaRPr lang="en-US"/>
          </a:p>
        </p:txBody>
      </p:sp>
      <p:sp>
        <p:nvSpPr>
          <p:cNvPr id="5" name="Footer Placeholder 4"/>
          <p:cNvSpPr>
            <a:spLocks noGrp="1"/>
          </p:cNvSpPr>
          <p:nvPr>
            <p:ph type="ftr" sz="quarter" idx="11"/>
          </p:nvPr>
        </p:nvSpPr>
        <p:spPr/>
        <p:txBody>
          <a:bodyPr/>
          <a:lstStyle/>
          <a:p>
            <a:r>
              <a:rPr lang="en-US"/>
              <a:t>Strictly Private and Confidential</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832769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B590F-9CE2-4C01-BB32-8A71DE8D2CFE}" type="datetime1">
              <a:rPr lang="en-ZA" smtClean="0"/>
              <a:t>2025/10/29</a:t>
            </a:fld>
            <a:endParaRPr lang="en-US"/>
          </a:p>
        </p:txBody>
      </p:sp>
      <p:sp>
        <p:nvSpPr>
          <p:cNvPr id="5" name="Footer Placeholder 4"/>
          <p:cNvSpPr>
            <a:spLocks noGrp="1"/>
          </p:cNvSpPr>
          <p:nvPr>
            <p:ph type="ftr" sz="quarter" idx="11"/>
          </p:nvPr>
        </p:nvSpPr>
        <p:spPr/>
        <p:txBody>
          <a:bodyPr/>
          <a:lstStyle/>
          <a:p>
            <a:r>
              <a:rPr lang="en-US"/>
              <a:t>Strictly Private and Confidential</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3641669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20D14-9E2E-4A8B-A4CD-8C6A9DB21C9C}" type="datetime1">
              <a:rPr lang="en-ZA" smtClean="0"/>
              <a:t>2025/10/29</a:t>
            </a:fld>
            <a:endParaRPr lang="en-US"/>
          </a:p>
        </p:txBody>
      </p:sp>
      <p:sp>
        <p:nvSpPr>
          <p:cNvPr id="6" name="Footer Placeholder 5"/>
          <p:cNvSpPr>
            <a:spLocks noGrp="1"/>
          </p:cNvSpPr>
          <p:nvPr>
            <p:ph type="ftr" sz="quarter" idx="11"/>
          </p:nvPr>
        </p:nvSpPr>
        <p:spPr/>
        <p:txBody>
          <a:bodyPr/>
          <a:lstStyle/>
          <a:p>
            <a:r>
              <a:rPr lang="en-US"/>
              <a:t>Strictly Private and Confidential</a:t>
            </a:r>
          </a:p>
        </p:txBody>
      </p:sp>
      <p:sp>
        <p:nvSpPr>
          <p:cNvPr id="7" name="Slide Number Placeholder 6"/>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326609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3E2725-9390-4E01-9A26-69CAFF532B94}" type="datetime1">
              <a:rPr lang="en-ZA" smtClean="0"/>
              <a:t>2025/10/29</a:t>
            </a:fld>
            <a:endParaRPr lang="en-US"/>
          </a:p>
        </p:txBody>
      </p:sp>
      <p:sp>
        <p:nvSpPr>
          <p:cNvPr id="8" name="Footer Placeholder 7"/>
          <p:cNvSpPr>
            <a:spLocks noGrp="1"/>
          </p:cNvSpPr>
          <p:nvPr>
            <p:ph type="ftr" sz="quarter" idx="11"/>
          </p:nvPr>
        </p:nvSpPr>
        <p:spPr/>
        <p:txBody>
          <a:bodyPr/>
          <a:lstStyle/>
          <a:p>
            <a:r>
              <a:rPr lang="en-US"/>
              <a:t>Strictly Private and Confidential</a:t>
            </a:r>
          </a:p>
        </p:txBody>
      </p:sp>
      <p:sp>
        <p:nvSpPr>
          <p:cNvPr id="9" name="Slide Number Placeholder 8"/>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82035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0617C7-DE83-4E1C-883E-49596999E881}" type="datetime1">
              <a:rPr lang="en-ZA" smtClean="0"/>
              <a:t>2025/10/29</a:t>
            </a:fld>
            <a:endParaRPr lang="en-US"/>
          </a:p>
        </p:txBody>
      </p:sp>
      <p:sp>
        <p:nvSpPr>
          <p:cNvPr id="4" name="Footer Placeholder 3"/>
          <p:cNvSpPr>
            <a:spLocks noGrp="1"/>
          </p:cNvSpPr>
          <p:nvPr>
            <p:ph type="ftr" sz="quarter" idx="11"/>
          </p:nvPr>
        </p:nvSpPr>
        <p:spPr/>
        <p:txBody>
          <a:bodyPr/>
          <a:lstStyle/>
          <a:p>
            <a:r>
              <a:rPr lang="en-US"/>
              <a:t>Strictly Private and Confidential</a:t>
            </a:r>
          </a:p>
        </p:txBody>
      </p:sp>
      <p:sp>
        <p:nvSpPr>
          <p:cNvPr id="5" name="Slide Number Placeholder 4"/>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71488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476314-0C5A-4832-89F9-D937D3EF39AD}"/>
              </a:ext>
            </a:extLst>
          </p:cNvPr>
          <p:cNvSpPr>
            <a:spLocks noGrp="1"/>
          </p:cNvSpPr>
          <p:nvPr>
            <p:ph type="pic" sz="quarter" idx="13"/>
          </p:nvPr>
        </p:nvSpPr>
        <p:spPr>
          <a:xfrm>
            <a:off x="0" y="0"/>
            <a:ext cx="12192000" cy="6858000"/>
          </a:xfrm>
        </p:spPr>
        <p:txBody>
          <a:bodyPr/>
          <a:lstStyle/>
          <a:p>
            <a:endParaRPr lang="en-US"/>
          </a:p>
        </p:txBody>
      </p:sp>
      <p:sp>
        <p:nvSpPr>
          <p:cNvPr id="2" name="Date Placeholder 1"/>
          <p:cNvSpPr>
            <a:spLocks noGrp="1"/>
          </p:cNvSpPr>
          <p:nvPr>
            <p:ph type="dt" sz="half" idx="10"/>
          </p:nvPr>
        </p:nvSpPr>
        <p:spPr/>
        <p:txBody>
          <a:bodyPr/>
          <a:lstStyle/>
          <a:p>
            <a:fld id="{79896D7D-22E1-4512-9B27-0BFA0BD61250}" type="datetime1">
              <a:rPr lang="en-ZA" smtClean="0"/>
              <a:t>2025/10/29</a:t>
            </a:fld>
            <a:endParaRPr lang="en-US"/>
          </a:p>
        </p:txBody>
      </p:sp>
      <p:sp>
        <p:nvSpPr>
          <p:cNvPr id="3" name="Footer Placeholder 2"/>
          <p:cNvSpPr>
            <a:spLocks noGrp="1"/>
          </p:cNvSpPr>
          <p:nvPr>
            <p:ph type="ftr" sz="quarter" idx="11"/>
          </p:nvPr>
        </p:nvSpPr>
        <p:spPr/>
        <p:txBody>
          <a:bodyPr/>
          <a:lstStyle/>
          <a:p>
            <a:r>
              <a:rPr lang="en-US"/>
              <a:t>Strictly Private and Confidential</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pic>
        <p:nvPicPr>
          <p:cNvPr id="7" name="Picture 6">
            <a:extLst>
              <a:ext uri="{FF2B5EF4-FFF2-40B4-BE49-F238E27FC236}">
                <a16:creationId xmlns:a16="http://schemas.microsoft.com/office/drawing/2014/main" id="{240D8BDF-00F1-4DBA-9511-F561B02ADF16}"/>
              </a:ext>
            </a:extLst>
          </p:cNvPr>
          <p:cNvPicPr>
            <a:picLocks noChangeAspect="1"/>
          </p:cNvPicPr>
          <p:nvPr userDrawn="1"/>
        </p:nvPicPr>
        <p:blipFill>
          <a:blip r:embed="rId2" cstate="print">
            <a:duotone>
              <a:prstClr val="black"/>
              <a:schemeClr val="accent2">
                <a:tint val="45000"/>
                <a:satMod val="400000"/>
              </a:schemeClr>
            </a:duotone>
            <a:alphaModFix amt="3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 y="0"/>
            <a:ext cx="4111752" cy="6858000"/>
          </a:xfrm>
          <a:prstGeom prst="rect">
            <a:avLst/>
          </a:prstGeom>
          <a:noFill/>
        </p:spPr>
      </p:pic>
    </p:spTree>
    <p:extLst>
      <p:ext uri="{BB962C8B-B14F-4D97-AF65-F5344CB8AC3E}">
        <p14:creationId xmlns:p14="http://schemas.microsoft.com/office/powerpoint/2010/main" val="380738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Date Placeholder 1"/>
          <p:cNvSpPr>
            <a:spLocks noGrp="1"/>
          </p:cNvSpPr>
          <p:nvPr>
            <p:ph type="dt" sz="half" idx="10"/>
          </p:nvPr>
        </p:nvSpPr>
        <p:spPr/>
        <p:txBody>
          <a:bodyPr/>
          <a:lstStyle/>
          <a:p>
            <a:fld id="{88B14443-E4E8-4B9B-8318-AAD3E504F576}" type="datetime1">
              <a:rPr lang="en-ZA" smtClean="0"/>
              <a:t>2025/10/29</a:t>
            </a:fld>
            <a:endParaRPr lang="en-US"/>
          </a:p>
        </p:txBody>
      </p:sp>
      <p:sp>
        <p:nvSpPr>
          <p:cNvPr id="3" name="Footer Placeholder 2"/>
          <p:cNvSpPr>
            <a:spLocks noGrp="1"/>
          </p:cNvSpPr>
          <p:nvPr>
            <p:ph type="ftr" sz="quarter" idx="11"/>
          </p:nvPr>
        </p:nvSpPr>
        <p:spPr/>
        <p:txBody>
          <a:bodyPr/>
          <a:lstStyle/>
          <a:p>
            <a:r>
              <a:rPr lang="en-US"/>
              <a:t>Strictly Private and Confidential</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3369026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Date Placeholder 1"/>
          <p:cNvSpPr>
            <a:spLocks noGrp="1"/>
          </p:cNvSpPr>
          <p:nvPr>
            <p:ph type="dt" sz="half" idx="10"/>
          </p:nvPr>
        </p:nvSpPr>
        <p:spPr/>
        <p:txBody>
          <a:bodyPr/>
          <a:lstStyle/>
          <a:p>
            <a:fld id="{6D9509AE-0E94-4AD6-B2F2-BA9CD0CDD465}" type="datetime1">
              <a:rPr lang="en-ZA" smtClean="0"/>
              <a:t>2025/10/29</a:t>
            </a:fld>
            <a:endParaRPr lang="en-US"/>
          </a:p>
        </p:txBody>
      </p:sp>
      <p:sp>
        <p:nvSpPr>
          <p:cNvPr id="3" name="Footer Placeholder 2"/>
          <p:cNvSpPr>
            <a:spLocks noGrp="1"/>
          </p:cNvSpPr>
          <p:nvPr>
            <p:ph type="ftr" sz="quarter" idx="11"/>
          </p:nvPr>
        </p:nvSpPr>
        <p:spPr/>
        <p:txBody>
          <a:bodyPr/>
          <a:lstStyle/>
          <a:p>
            <a:r>
              <a:rPr lang="en-US"/>
              <a:t>Strictly Private and Confidential</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654233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31843B7-FAFB-4226-B5EF-19E859F37B64}" type="datetime1">
              <a:rPr lang="en-ZA" smtClean="0"/>
              <a:t>2025/10/29</a:t>
            </a:fld>
            <a:endParaRPr lang="en-US"/>
          </a:p>
        </p:txBody>
      </p:sp>
      <p:sp>
        <p:nvSpPr>
          <p:cNvPr id="3" name="Footer Placeholder 2"/>
          <p:cNvSpPr>
            <a:spLocks noGrp="1"/>
          </p:cNvSpPr>
          <p:nvPr>
            <p:ph type="ftr" sz="quarter" idx="11"/>
          </p:nvPr>
        </p:nvSpPr>
        <p:spPr/>
        <p:txBody>
          <a:bodyPr/>
          <a:lstStyle/>
          <a:p>
            <a:r>
              <a:rPr lang="en-US"/>
              <a:t>Strictly Private and Confidential</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34274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F11B06-697A-4414-A22C-59C25AE4E9DC}" type="datetime1">
              <a:rPr lang="en-ZA" smtClean="0"/>
              <a:t>2025/10/29</a:t>
            </a:fld>
            <a:endParaRPr lang="en-US"/>
          </a:p>
        </p:txBody>
      </p:sp>
      <p:sp>
        <p:nvSpPr>
          <p:cNvPr id="6" name="Footer Placeholder 5"/>
          <p:cNvSpPr>
            <a:spLocks noGrp="1"/>
          </p:cNvSpPr>
          <p:nvPr>
            <p:ph type="ftr" sz="quarter" idx="11"/>
          </p:nvPr>
        </p:nvSpPr>
        <p:spPr/>
        <p:txBody>
          <a:bodyPr/>
          <a:lstStyle/>
          <a:p>
            <a:r>
              <a:rPr lang="en-US"/>
              <a:t>Strictly Private and Confidential</a:t>
            </a:r>
          </a:p>
        </p:txBody>
      </p:sp>
      <p:sp>
        <p:nvSpPr>
          <p:cNvPr id="7" name="Slide Number Placeholder 6"/>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26992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5B9AD-A4D2-1943-87B4-5C467628E4AD}" type="datetime1">
              <a:rPr lang="en-ZA" smtClean="0"/>
              <a:t>2025/10/29</a:t>
            </a:fld>
            <a:endParaRPr lang="en-US"/>
          </a:p>
        </p:txBody>
      </p:sp>
      <p:sp>
        <p:nvSpPr>
          <p:cNvPr id="5" name="Footer Placeholder 4"/>
          <p:cNvSpPr>
            <a:spLocks noGrp="1"/>
          </p:cNvSpPr>
          <p:nvPr>
            <p:ph type="ftr" sz="quarter" idx="11"/>
          </p:nvPr>
        </p:nvSpPr>
        <p:spPr/>
        <p:txBody>
          <a:bodyPr/>
          <a:lstStyle/>
          <a:p>
            <a:r>
              <a:rPr lang="en-US"/>
              <a:t>Mining SMARTLY</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313255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67AC9-6D2A-4019-98E1-BC9FE24F8DE7}" type="datetime1">
              <a:rPr lang="en-ZA" smtClean="0"/>
              <a:t>2025/10/29</a:t>
            </a:fld>
            <a:endParaRPr lang="en-US"/>
          </a:p>
        </p:txBody>
      </p:sp>
      <p:sp>
        <p:nvSpPr>
          <p:cNvPr id="6" name="Footer Placeholder 5"/>
          <p:cNvSpPr>
            <a:spLocks noGrp="1"/>
          </p:cNvSpPr>
          <p:nvPr>
            <p:ph type="ftr" sz="quarter" idx="11"/>
          </p:nvPr>
        </p:nvSpPr>
        <p:spPr/>
        <p:txBody>
          <a:bodyPr/>
          <a:lstStyle/>
          <a:p>
            <a:r>
              <a:rPr lang="en-US"/>
              <a:t>Strictly Private and Confidential</a:t>
            </a:r>
          </a:p>
        </p:txBody>
      </p:sp>
      <p:sp>
        <p:nvSpPr>
          <p:cNvPr id="7" name="Slide Number Placeholder 6"/>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921629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0672A-FD39-4D15-B2AF-BE1ED762D4FF}" type="datetime1">
              <a:rPr lang="en-ZA" smtClean="0"/>
              <a:t>2025/10/29</a:t>
            </a:fld>
            <a:endParaRPr lang="en-US"/>
          </a:p>
        </p:txBody>
      </p:sp>
      <p:sp>
        <p:nvSpPr>
          <p:cNvPr id="5" name="Footer Placeholder 4"/>
          <p:cNvSpPr>
            <a:spLocks noGrp="1"/>
          </p:cNvSpPr>
          <p:nvPr>
            <p:ph type="ftr" sz="quarter" idx="11"/>
          </p:nvPr>
        </p:nvSpPr>
        <p:spPr/>
        <p:txBody>
          <a:bodyPr/>
          <a:lstStyle/>
          <a:p>
            <a:r>
              <a:rPr lang="en-US"/>
              <a:t>Strictly Private and Confidential</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2396694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4DF8FC-ADC2-484E-90B4-8C2742FF1233}" type="datetime1">
              <a:rPr lang="en-ZA" smtClean="0"/>
              <a:t>2025/10/29</a:t>
            </a:fld>
            <a:endParaRPr lang="en-US"/>
          </a:p>
        </p:txBody>
      </p:sp>
      <p:sp>
        <p:nvSpPr>
          <p:cNvPr id="5" name="Footer Placeholder 4"/>
          <p:cNvSpPr>
            <a:spLocks noGrp="1"/>
          </p:cNvSpPr>
          <p:nvPr>
            <p:ph type="ftr" sz="quarter" idx="11"/>
          </p:nvPr>
        </p:nvSpPr>
        <p:spPr/>
        <p:txBody>
          <a:bodyPr/>
          <a:lstStyle/>
          <a:p>
            <a:r>
              <a:rPr lang="en-US"/>
              <a:t>Strictly Private and Confidential</a:t>
            </a:r>
          </a:p>
        </p:txBody>
      </p:sp>
      <p:sp>
        <p:nvSpPr>
          <p:cNvPr id="6" name="Slide Number Placeholder 5"/>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136047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C54042-C8BD-1D8C-4930-7B84F461022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9BDF2297-F952-6FE5-0DF4-1C48AF02510E}"/>
              </a:ext>
            </a:extLst>
          </p:cNvPr>
          <p:cNvSpPr txBox="1">
            <a:spLocks noGrp="1"/>
          </p:cNvSpPr>
          <p:nvPr>
            <p:ph type="dt" sz="half" idx="7"/>
          </p:nvPr>
        </p:nvSpPr>
        <p:spPr/>
        <p:txBody>
          <a:bodyPr/>
          <a:lstStyle>
            <a:lvl1pPr>
              <a:defRPr/>
            </a:lvl1pPr>
          </a:lstStyle>
          <a:p>
            <a:pPr lvl="0"/>
            <a:fld id="{D310384F-8EBA-4EC1-A64E-BBD4680CFF99}" type="datetime1">
              <a:rPr lang="en-ZA"/>
              <a:pPr lvl="0"/>
              <a:t>2025/10/29</a:t>
            </a:fld>
            <a:endParaRPr lang="en-US"/>
          </a:p>
        </p:txBody>
      </p:sp>
      <p:sp>
        <p:nvSpPr>
          <p:cNvPr id="4" name="Footer Placeholder 4">
            <a:extLst>
              <a:ext uri="{FF2B5EF4-FFF2-40B4-BE49-F238E27FC236}">
                <a16:creationId xmlns:a16="http://schemas.microsoft.com/office/drawing/2014/main" id="{75520A38-52D0-21A1-CBA5-05FC417F04FD}"/>
              </a:ext>
            </a:extLst>
          </p:cNvPr>
          <p:cNvSpPr txBox="1">
            <a:spLocks noGrp="1"/>
          </p:cNvSpPr>
          <p:nvPr>
            <p:ph type="ftr" sz="quarter" idx="9"/>
          </p:nvPr>
        </p:nvSpPr>
        <p:spPr/>
        <p:txBody>
          <a:bodyPr/>
          <a:lstStyle>
            <a:lvl1pPr>
              <a:defRPr/>
            </a:lvl1pPr>
          </a:lstStyle>
          <a:p>
            <a:pPr lvl="0"/>
            <a:r>
              <a:rPr lang="en-US"/>
              <a:t>Strictly Private and Confidential</a:t>
            </a:r>
          </a:p>
        </p:txBody>
      </p:sp>
      <p:sp>
        <p:nvSpPr>
          <p:cNvPr id="5" name="Slide Number Placeholder 5">
            <a:extLst>
              <a:ext uri="{FF2B5EF4-FFF2-40B4-BE49-F238E27FC236}">
                <a16:creationId xmlns:a16="http://schemas.microsoft.com/office/drawing/2014/main" id="{B0522116-024B-1565-D9F1-A74505641E71}"/>
              </a:ext>
            </a:extLst>
          </p:cNvPr>
          <p:cNvSpPr txBox="1">
            <a:spLocks noGrp="1"/>
          </p:cNvSpPr>
          <p:nvPr>
            <p:ph type="sldNum" sz="quarter" idx="8"/>
          </p:nvPr>
        </p:nvSpPr>
        <p:spPr/>
        <p:txBody>
          <a:bodyPr/>
          <a:lstStyle>
            <a:lvl1pPr>
              <a:defRPr/>
            </a:lvl1pPr>
          </a:lstStyle>
          <a:p>
            <a:pPr lvl="0"/>
            <a:fld id="{31DB72EB-6870-4B81-886F-4538C04D6FF4}" type="slidenum">
              <a:t>‹#›</a:t>
            </a:fld>
            <a:endParaRPr lang="en-US"/>
          </a:p>
        </p:txBody>
      </p:sp>
    </p:spTree>
    <p:extLst>
      <p:ext uri="{BB962C8B-B14F-4D97-AF65-F5344CB8AC3E}">
        <p14:creationId xmlns:p14="http://schemas.microsoft.com/office/powerpoint/2010/main" val="9884943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589AB5-932F-274B-B88C-F44ED70B9FE8}" type="datetime1">
              <a:rPr lang="en-ZA" smtClean="0"/>
              <a:t>2025/10/29</a:t>
            </a:fld>
            <a:endParaRPr lang="en-US"/>
          </a:p>
        </p:txBody>
      </p:sp>
      <p:sp>
        <p:nvSpPr>
          <p:cNvPr id="6" name="Footer Placeholder 5"/>
          <p:cNvSpPr>
            <a:spLocks noGrp="1"/>
          </p:cNvSpPr>
          <p:nvPr>
            <p:ph type="ftr" sz="quarter" idx="11"/>
          </p:nvPr>
        </p:nvSpPr>
        <p:spPr/>
        <p:txBody>
          <a:bodyPr/>
          <a:lstStyle/>
          <a:p>
            <a:r>
              <a:rPr lang="en-US"/>
              <a:t>Mining SMARTLY</a:t>
            </a:r>
          </a:p>
        </p:txBody>
      </p:sp>
      <p:sp>
        <p:nvSpPr>
          <p:cNvPr id="7" name="Slide Number Placeholder 6"/>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06163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62D018-5CBD-E745-877A-08CFD214824C}" type="datetime1">
              <a:rPr lang="en-ZA" smtClean="0"/>
              <a:t>2025/10/29</a:t>
            </a:fld>
            <a:endParaRPr lang="en-US"/>
          </a:p>
        </p:txBody>
      </p:sp>
      <p:sp>
        <p:nvSpPr>
          <p:cNvPr id="8" name="Footer Placeholder 7"/>
          <p:cNvSpPr>
            <a:spLocks noGrp="1"/>
          </p:cNvSpPr>
          <p:nvPr>
            <p:ph type="ftr" sz="quarter" idx="11"/>
          </p:nvPr>
        </p:nvSpPr>
        <p:spPr/>
        <p:txBody>
          <a:bodyPr/>
          <a:lstStyle/>
          <a:p>
            <a:r>
              <a:rPr lang="en-US"/>
              <a:t>Mining SMARTLY</a:t>
            </a:r>
          </a:p>
        </p:txBody>
      </p:sp>
      <p:sp>
        <p:nvSpPr>
          <p:cNvPr id="9" name="Slide Number Placeholder 8"/>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378825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F5B73C-0906-8A4B-B207-7786650FBD7E}" type="datetime1">
              <a:rPr lang="en-ZA" smtClean="0"/>
              <a:t>2025/10/29</a:t>
            </a:fld>
            <a:endParaRPr lang="en-US"/>
          </a:p>
        </p:txBody>
      </p:sp>
      <p:sp>
        <p:nvSpPr>
          <p:cNvPr id="4" name="Footer Placeholder 3"/>
          <p:cNvSpPr>
            <a:spLocks noGrp="1"/>
          </p:cNvSpPr>
          <p:nvPr>
            <p:ph type="ftr" sz="quarter" idx="11"/>
          </p:nvPr>
        </p:nvSpPr>
        <p:spPr/>
        <p:txBody>
          <a:bodyPr/>
          <a:lstStyle/>
          <a:p>
            <a:r>
              <a:rPr lang="en-US"/>
              <a:t>Mining SMARTLY</a:t>
            </a:r>
          </a:p>
        </p:txBody>
      </p:sp>
      <p:sp>
        <p:nvSpPr>
          <p:cNvPr id="5" name="Slide Number Placeholder 4"/>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14396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476314-0C5A-4832-89F9-D937D3EF39AD}"/>
              </a:ext>
            </a:extLst>
          </p:cNvPr>
          <p:cNvSpPr>
            <a:spLocks noGrp="1"/>
          </p:cNvSpPr>
          <p:nvPr>
            <p:ph type="pic" sz="quarter" idx="13"/>
          </p:nvPr>
        </p:nvSpPr>
        <p:spPr>
          <a:xfrm>
            <a:off x="0" y="0"/>
            <a:ext cx="12192000" cy="6858000"/>
          </a:xfrm>
        </p:spPr>
        <p:txBody>
          <a:bodyPr/>
          <a:lstStyle/>
          <a:p>
            <a:endParaRPr lang="en-US"/>
          </a:p>
        </p:txBody>
      </p:sp>
      <p:sp>
        <p:nvSpPr>
          <p:cNvPr id="2" name="Date Placeholder 1"/>
          <p:cNvSpPr>
            <a:spLocks noGrp="1"/>
          </p:cNvSpPr>
          <p:nvPr>
            <p:ph type="dt" sz="half" idx="10"/>
          </p:nvPr>
        </p:nvSpPr>
        <p:spPr/>
        <p:txBody>
          <a:bodyPr/>
          <a:lstStyle/>
          <a:p>
            <a:fld id="{102E6680-667F-7743-AD01-4A1D8CD05F47}" type="datetime1">
              <a:rPr lang="en-ZA" smtClean="0"/>
              <a:t>2025/10/29</a:t>
            </a:fld>
            <a:endParaRPr lang="en-US"/>
          </a:p>
        </p:txBody>
      </p:sp>
      <p:sp>
        <p:nvSpPr>
          <p:cNvPr id="3" name="Footer Placeholder 2"/>
          <p:cNvSpPr>
            <a:spLocks noGrp="1"/>
          </p:cNvSpPr>
          <p:nvPr>
            <p:ph type="ftr" sz="quarter" idx="11"/>
          </p:nvPr>
        </p:nvSpPr>
        <p:spPr/>
        <p:txBody>
          <a:bodyPr/>
          <a:lstStyle/>
          <a:p>
            <a:r>
              <a:rPr lang="en-US"/>
              <a:t>Mining SMARTLY</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401572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Date Placeholder 1"/>
          <p:cNvSpPr>
            <a:spLocks noGrp="1"/>
          </p:cNvSpPr>
          <p:nvPr>
            <p:ph type="dt" sz="half" idx="10"/>
          </p:nvPr>
        </p:nvSpPr>
        <p:spPr/>
        <p:txBody>
          <a:bodyPr/>
          <a:lstStyle/>
          <a:p>
            <a:fld id="{264A3EFF-BA08-BF41-B47C-0A1E7BD730AB}" type="datetime1">
              <a:rPr lang="en-ZA" smtClean="0"/>
              <a:t>2025/10/29</a:t>
            </a:fld>
            <a:endParaRPr lang="en-US"/>
          </a:p>
        </p:txBody>
      </p:sp>
      <p:sp>
        <p:nvSpPr>
          <p:cNvPr id="3" name="Footer Placeholder 2"/>
          <p:cNvSpPr>
            <a:spLocks noGrp="1"/>
          </p:cNvSpPr>
          <p:nvPr>
            <p:ph type="ftr" sz="quarter" idx="11"/>
          </p:nvPr>
        </p:nvSpPr>
        <p:spPr/>
        <p:txBody>
          <a:bodyPr/>
          <a:lstStyle/>
          <a:p>
            <a:r>
              <a:rPr lang="en-US"/>
              <a:t>Mining SMARTLY</a:t>
            </a:r>
          </a:p>
        </p:txBody>
      </p:sp>
      <p:sp>
        <p:nvSpPr>
          <p:cNvPr id="4" name="Slide Number Placeholder 3"/>
          <p:cNvSpPr>
            <a:spLocks noGrp="1"/>
          </p:cNvSpPr>
          <p:nvPr>
            <p:ph type="sldNum" sz="quarter" idx="12"/>
          </p:nvPr>
        </p:nvSpPr>
        <p:spPr/>
        <p:txBody>
          <a:bodyPr/>
          <a:lstStyle/>
          <a:p>
            <a:fld id="{A784638F-5D0B-4395-8FEF-CD737F24B9B5}" type="slidenum">
              <a:rPr lang="en-US" smtClean="0"/>
              <a:t>‹#›</a:t>
            </a:fld>
            <a:endParaRPr lang="en-US"/>
          </a:p>
        </p:txBody>
      </p:sp>
    </p:spTree>
    <p:extLst>
      <p:ext uri="{BB962C8B-B14F-4D97-AF65-F5344CB8AC3E}">
        <p14:creationId xmlns:p14="http://schemas.microsoft.com/office/powerpoint/2010/main" val="1125927575"/>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media/image1.png" Type="http://schemas.openxmlformats.org/officeDocument/2006/relationships/image" Id="rId1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theme/theme1.xml" Type="http://schemas.openxmlformats.org/officeDocument/2006/relationships/theme"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media/image2.png" Type="http://schemas.openxmlformats.org/officeDocument/2006/relationships/image" Id="rId19"></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_rels/slideMaster2.xml.rels><?xml version="1.0" encoding="UTF-8" ?><Relationships xmlns="http://schemas.openxmlformats.org/package/2006/relationships"><Relationship Target="../slideLayouts/slideLayout24.xml" Type="http://schemas.openxmlformats.org/officeDocument/2006/relationships/slideLayout" Id="rId8"></Relationship><Relationship Target="../media/image8.png" Type="http://schemas.openxmlformats.org/officeDocument/2006/relationships/image" Id="rId13"></Relationship><Relationship Target="../slideLayouts/slideLayout19.xml" Type="http://schemas.openxmlformats.org/officeDocument/2006/relationships/slideLayout" Id="rId3"></Relationship><Relationship Target="../slideLayouts/slideLayout23.xml" Type="http://schemas.openxmlformats.org/officeDocument/2006/relationships/slideLayout" Id="rId7"></Relationship><Relationship Target="../theme/theme2.xml" Type="http://schemas.openxmlformats.org/officeDocument/2006/relationships/theme" Id="rId12"></Relationship><Relationship Target="../slideLayouts/slideLayout18.xml" Type="http://schemas.openxmlformats.org/officeDocument/2006/relationships/slideLayout" Id="rId2"></Relationship><Relationship Target="../slideLayouts/slideLayout17.xml" Type="http://schemas.openxmlformats.org/officeDocument/2006/relationships/slideLayout" Id="rId1"></Relationship><Relationship Target="../slideLayouts/slideLayout22.xml" Type="http://schemas.openxmlformats.org/officeDocument/2006/relationships/slideLayout" Id="rId6"></Relationship><Relationship Target="../slideLayouts/slideLayout27.xml" Type="http://schemas.openxmlformats.org/officeDocument/2006/relationships/slideLayout" Id="rId11"></Relationship><Relationship Target="../slideLayouts/slideLayout21.xml" Type="http://schemas.openxmlformats.org/officeDocument/2006/relationships/slideLayout" Id="rId5"></Relationship><Relationship Target="../slideLayouts/slideLayout26.xml" Type="http://schemas.openxmlformats.org/officeDocument/2006/relationships/slideLayout" Id="rId10"></Relationship><Relationship Target="../slideLayouts/slideLayout20.xml" Type="http://schemas.openxmlformats.org/officeDocument/2006/relationships/slideLayout" Id="rId4"></Relationship><Relationship Target="../slideLayouts/slideLayout25.xml" Type="http://schemas.openxmlformats.org/officeDocument/2006/relationships/slideLayout" Id="rId9"></Relationship></Relationships>
</file>

<file path=ppt/slideMasters/_rels/slideMaster3.xml.rels><?xml version="1.0" encoding="UTF-8" ?><Relationships xmlns="http://schemas.openxmlformats.org/package/2006/relationships"><Relationship Target="../slideLayouts/slideLayout35.xml" Type="http://schemas.openxmlformats.org/officeDocument/2006/relationships/slideLayout" Id="rId8"></Relationship><Relationship Target="../slideLayouts/slideLayout40.xml" Type="http://schemas.openxmlformats.org/officeDocument/2006/relationships/slideLayout" Id="rId13"></Relationship><Relationship Target="../media/image1.png" Type="http://schemas.openxmlformats.org/officeDocument/2006/relationships/image" Id="rId18"></Relationship><Relationship Target="../slideLayouts/slideLayout30.xml" Type="http://schemas.openxmlformats.org/officeDocument/2006/relationships/slideLayout" Id="rId3"></Relationship><Relationship Target="../slideLayouts/slideLayout34.xml" Type="http://schemas.openxmlformats.org/officeDocument/2006/relationships/slideLayout" Id="rId7"></Relationship><Relationship Target="../slideLayouts/slideLayout39.xml" Type="http://schemas.openxmlformats.org/officeDocument/2006/relationships/slideLayout" Id="rId12"></Relationship><Relationship Target="../theme/theme3.xml" Type="http://schemas.openxmlformats.org/officeDocument/2006/relationships/theme" Id="rId17"></Relationship><Relationship Target="../slideLayouts/slideLayout29.xml" Type="http://schemas.openxmlformats.org/officeDocument/2006/relationships/slideLayout" Id="rId2"></Relationship><Relationship Target="../slideLayouts/slideLayout43.xml" Type="http://schemas.openxmlformats.org/officeDocument/2006/relationships/slideLayout" Id="rId16"></Relationship><Relationship Target="../slideLayouts/slideLayout28.xml" Type="http://schemas.openxmlformats.org/officeDocument/2006/relationships/slideLayout" Id="rId1"></Relationship><Relationship Target="../slideLayouts/slideLayout33.xml" Type="http://schemas.openxmlformats.org/officeDocument/2006/relationships/slideLayout" Id="rId6"></Relationship><Relationship Target="../slideLayouts/slideLayout38.xml" Type="http://schemas.openxmlformats.org/officeDocument/2006/relationships/slideLayout" Id="rId11"></Relationship><Relationship Target="../slideLayouts/slideLayout32.xml" Type="http://schemas.openxmlformats.org/officeDocument/2006/relationships/slideLayout" Id="rId5"></Relationship><Relationship Target="../slideLayouts/slideLayout42.xml" Type="http://schemas.openxmlformats.org/officeDocument/2006/relationships/slideLayout" Id="rId15"></Relationship><Relationship Target="../slideLayouts/slideLayout37.xml" Type="http://schemas.openxmlformats.org/officeDocument/2006/relationships/slideLayout" Id="rId10"></Relationship><Relationship Target="../slideLayouts/slideLayout31.xml" Type="http://schemas.openxmlformats.org/officeDocument/2006/relationships/slideLayout" Id="rId4"></Relationship><Relationship Target="../slideLayouts/slideLayout36.xml" Type="http://schemas.openxmlformats.org/officeDocument/2006/relationships/slideLayout" Id="rId9"></Relationship><Relationship Target="../slideLayouts/slideLayout41.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61F3D-ABFF-E142-B25D-7B964BD69F54}" type="datetime1">
              <a:rPr lang="en-ZA" smtClean="0"/>
              <a:t>2025/10/29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Mining SMARTLY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4638F-5D0B-4395-8FEF-CD737F24B9B5}" type="slidenum">
              <a:rPr lang="en-US" smtClean="0"/>
              <a:t>‹#›</a:t>
            </a:fld>
            <a:endParaRPr lang="en-US"/>
          </a:p>
        </p:txBody>
      </p:sp>
      <p:pic>
        <p:nvPicPr>
          <p:cNvPr id="9" name="Content Placeholder 6" descr="A black and orange logo  Description automatically generated with low confidence">
            <a:extLst>
              <a:ext uri="{FF2B5EF4-FFF2-40B4-BE49-F238E27FC236}">
                <a16:creationId xmlns:a16="http://schemas.microsoft.com/office/drawing/2014/main" id="{BFFBC352-B126-EECB-7229-09D83FD3DA0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56614" y="0"/>
            <a:ext cx="1432573" cy="1012931"/>
          </a:xfrm>
          <a:prstGeom prst="rect">
            <a:avLst/>
          </a:prstGeom>
        </p:spPr>
      </p:pic>
    </p:spTree>
    <p:extLst>
      <p:ext uri="{BB962C8B-B14F-4D97-AF65-F5344CB8AC3E}">
        <p14:creationId xmlns:p14="http://schemas.microsoft.com/office/powerpoint/2010/main" val="1478877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62" r:id="rId10"/>
    <p:sldLayoutId id="2147483663" r:id="rId11"/>
    <p:sldLayoutId id="2147483656" r:id="rId12"/>
    <p:sldLayoutId id="2147483657" r:id="rId13"/>
    <p:sldLayoutId id="2147483658" r:id="rId14"/>
    <p:sldLayoutId id="2147483659" r:id="rId15"/>
    <p:sldLayoutId id="2147483676" r:id="rId16"/>
  </p:sldLayoutIdLst>
  <p:hf hdr="0" dt="0"/>
  <p:txStyles>
    <p:titleStyle>
      <a:lvl1pPr algn="l" defTabSz="914400" rtl="0" eaLnBrk="1" latinLnBrk="0" hangingPunct="1">
        <a:lnSpc>
          <a:spcPct val="90000"/>
        </a:lnSpc>
        <a:spcBef>
          <a:spcPct val="0"/>
        </a:spcBef>
        <a:buNone/>
        <a:defRPr sz="4400" b="1" kern="1200">
          <a:solidFill>
            <a:srgbClr val="C47E5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75BCF-038B-F2D8-7872-D0CFE5074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M"/>
          </a:p>
        </p:txBody>
      </p:sp>
      <p:sp>
        <p:nvSpPr>
          <p:cNvPr id="3" name="Text Placeholder 2">
            <a:extLst>
              <a:ext uri="{FF2B5EF4-FFF2-40B4-BE49-F238E27FC236}">
                <a16:creationId xmlns:a16="http://schemas.microsoft.com/office/drawing/2014/main" id="{23A07CC0-D68B-E2E8-F09E-F431C2177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093B31CA-4E6B-ED35-94A4-8CCECF317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DC123-116B-4E8A-92B1-C216B78887D2}" type="datetimeFigureOut">
              <a:rPr lang="en-ZM" smtClean="0"/>
              <a:t>29/10/2025</a:t>
            </a:fld>
            <a:endParaRPr lang="en-ZM"/>
          </a:p>
        </p:txBody>
      </p:sp>
      <p:sp>
        <p:nvSpPr>
          <p:cNvPr id="5" name="Footer Placeholder 4">
            <a:extLst>
              <a:ext uri="{FF2B5EF4-FFF2-40B4-BE49-F238E27FC236}">
                <a16:creationId xmlns:a16="http://schemas.microsoft.com/office/drawing/2014/main" id="{AA04AEC7-F448-54CB-90FE-91657D5D1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M"/>
          </a:p>
        </p:txBody>
      </p:sp>
      <p:sp>
        <p:nvSpPr>
          <p:cNvPr id="6" name="Slide Number Placeholder 5">
            <a:extLst>
              <a:ext uri="{FF2B5EF4-FFF2-40B4-BE49-F238E27FC236}">
                <a16:creationId xmlns:a16="http://schemas.microsoft.com/office/drawing/2014/main" id="{76AA9771-D701-4C20-F727-57895B09B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04E1B-DB38-48F7-A2A9-AC8291F691DC}" type="slidenum">
              <a:rPr lang="en-ZM" smtClean="0"/>
              <a:t>‹#›</a:t>
            </a:fld>
            <a:endParaRPr lang="en-ZM"/>
          </a:p>
        </p:txBody>
      </p:sp>
      <p:pic>
        <p:nvPicPr>
          <p:cNvPr id="7" name="Content Placeholder 6" descr="A black and orange logo  Description automatically generated with low confidence">
            <a:extLst>
              <a:ext uri="{FF2B5EF4-FFF2-40B4-BE49-F238E27FC236}">
                <a16:creationId xmlns:a16="http://schemas.microsoft.com/office/drawing/2014/main" id="{09D55460-4CFA-5C1F-DE5C-A04CF78B37A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94472" y="1"/>
            <a:ext cx="1377155" cy="973746"/>
          </a:xfrm>
          <a:prstGeom prst="rect">
            <a:avLst/>
          </a:prstGeom>
        </p:spPr>
      </p:pic>
    </p:spTree>
    <p:extLst>
      <p:ext uri="{BB962C8B-B14F-4D97-AF65-F5344CB8AC3E}">
        <p14:creationId xmlns:p14="http://schemas.microsoft.com/office/powerpoint/2010/main" val="41475910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061FE-0BF4-472F-89E8-FEAD6E080387}" type="datetime1">
              <a:rPr lang="en-ZA" smtClean="0"/>
              <a:t>2025/10/29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Strictly Private and Confidential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4638F-5D0B-4395-8FEF-CD737F24B9B5}" type="slidenum">
              <a:rPr lang="en-US" smtClean="0"/>
              <a:t>‹#›</a:t>
            </a:fld>
            <a:endParaRPr lang="en-US"/>
          </a:p>
        </p:txBody>
      </p:sp>
    </p:spTree>
    <p:extLst>
      <p:ext uri="{BB962C8B-B14F-4D97-AF65-F5344CB8AC3E}">
        <p14:creationId xmlns:p14="http://schemas.microsoft.com/office/powerpoint/2010/main" val="3451288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914400" rtl="0" eaLnBrk="1" latinLnBrk="0" hangingPunct="1">
        <a:lnSpc>
          <a:spcPct val="90000"/>
        </a:lnSpc>
        <a:spcBef>
          <a:spcPct val="0"/>
        </a:spcBef>
        <a:buNone/>
        <a:defRPr sz="4400" b="1" kern="1200">
          <a:solidFill>
            <a:srgbClr val="C47E5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0.xml.rels><?xml version="1.0" encoding="UTF-8" ?><Relationships xmlns="http://schemas.openxmlformats.org/package/2006/relationships"><Relationship Target="../charts/chart4.xml" Type="http://schemas.openxmlformats.org/officeDocument/2006/relationships/chart" Id="rId3"></Relationship><Relationship Target="../notesSlides/notesSlide10.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2.png" Type="http://schemas.openxmlformats.org/officeDocument/2006/relationships/image" Id="rId3"></Relationship><Relationship Target="../notesSlides/notesSlide11.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3.png" Type="http://schemas.openxmlformats.org/officeDocument/2006/relationships/image" Id="rId3"></Relationship><Relationship Target="../notesSlides/notesSlide1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3.xml.rels><?xml version="1.0" encoding="UTF-8" ?><Relationships xmlns="http://schemas.openxmlformats.org/package/2006/relationships"><Relationship Target="../notesSlides/notesSlide13.xml" Type="http://schemas.openxmlformats.org/officeDocument/2006/relationships/notesSlide" Id="rId2"></Relationship><Relationship Target="../slideLayouts/slideLayout16.xml" Type="http://schemas.openxmlformats.org/officeDocument/2006/relationships/slideLayout" Id="rId1"></Relationship></Relationships>
</file>

<file path=ppt/slides/_rels/slide14.xml.rels><?xml version="1.0" encoding="UTF-8" ?><Relationships xmlns="http://schemas.openxmlformats.org/package/2006/relationships"><Relationship Target="../comments/modernComment_155_67EDD74E.xml" Type="http://schemas.microsoft.com/office/2018/10/relationships/comments" Id="rId3"></Relationship><Relationship Target="../notesSlides/notesSlide14.xml" Type="http://schemas.openxmlformats.org/officeDocument/2006/relationships/notesSlide" Id="rId2"></Relationship><Relationship Target="../slideLayouts/slideLayout3.xml" Type="http://schemas.openxmlformats.org/officeDocument/2006/relationships/slideLayout" Id="rId1"></Relationship><Relationship Target="../media/image13.png" Type="http://schemas.openxmlformats.org/officeDocument/2006/relationships/image" Id="rId4"></Relationship></Relationships>
</file>

<file path=ppt/slides/_rels/slide15.xml.rels><?xml version="1.0" encoding="UTF-8" ?><Relationships xmlns="http://schemas.openxmlformats.org/package/2006/relationships"><Relationship Target="../media/image10.jpeg" Type="http://schemas.openxmlformats.org/officeDocument/2006/relationships/image" Id="rId3"></Relationship><Relationship Target="../notesSlides/notesSlide15.xml" Type="http://schemas.openxmlformats.org/officeDocument/2006/relationships/notesSlide" Id="rId2"></Relationship><Relationship Target="../slideLayouts/slideLayout28.xml" Type="http://schemas.openxmlformats.org/officeDocument/2006/relationships/slideLayout" Id="rId1"></Relationship></Relationships>
</file>

<file path=ppt/slides/_rels/slide16.xml.rels><?xml version="1.0" encoding="UTF-8" ?><Relationships xmlns="http://schemas.openxmlformats.org/package/2006/relationships"><Relationship Target="../notesSlides/notesSlide16.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7.xml.rels><?xml version="1.0" encoding="UTF-8" ?><Relationships xmlns="http://schemas.openxmlformats.org/package/2006/relationships"><Relationship Target="../notesSlides/notesSlide17.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18.xml.rels><?xml version="1.0" encoding="UTF-8" ?><Relationships xmlns="http://schemas.openxmlformats.org/package/2006/relationships"><Relationship Target="../notesSlides/notesSlide18.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14.png" Type="http://schemas.openxmlformats.org/officeDocument/2006/relationships/image" Id="rId3"></Relationship><Relationship Target="../notesSlides/notesSlide19.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15.png" Type="http://schemas.openxmlformats.org/officeDocument/2006/relationships/image" Id="rId3"></Relationship><Relationship Target="../notesSlides/notesSlide20.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10.jpeg" Type="http://schemas.openxmlformats.org/officeDocument/2006/relationships/image" Id="rId3"></Relationship><Relationship Target="../notesSlides/notesSlide21.xml" Type="http://schemas.openxmlformats.org/officeDocument/2006/relationships/notesSlide" Id="rId2"></Relationship><Relationship Target="../slideLayouts/slideLayout28.xml" Type="http://schemas.openxmlformats.org/officeDocument/2006/relationships/slideLayout" Id="rId1"></Relationship></Relationships>
</file>

<file path=ppt/slides/_rels/slide22.xml.rels><?xml version="1.0" encoding="UTF-8" ?><Relationships xmlns="http://schemas.openxmlformats.org/package/2006/relationships"><Relationship Target="../diagrams/data2.xml" Type="http://schemas.openxmlformats.org/officeDocument/2006/relationships/diagramData" Id="rId3"></Relationship><Relationship Target="../diagrams/drawing2.xml" Type="http://schemas.microsoft.com/office/2007/relationships/diagramDrawing" Id="rId7"></Relationship><Relationship Target="../notesSlides/notesSlide22.xml" Type="http://schemas.openxmlformats.org/officeDocument/2006/relationships/notesSlide" Id="rId2"></Relationship><Relationship Target="../slideLayouts/slideLayout3.xml" Type="http://schemas.openxmlformats.org/officeDocument/2006/relationships/slideLayout" Id="rId1"></Relationship><Relationship Target="../diagrams/colors2.xml" Type="http://schemas.openxmlformats.org/officeDocument/2006/relationships/diagramColors" Id="rId6"></Relationship><Relationship Target="../diagrams/quickStyle2.xml" Type="http://schemas.openxmlformats.org/officeDocument/2006/relationships/diagramQuickStyle" Id="rId5"></Relationship><Relationship Target="../diagrams/layout2.xml" Type="http://schemas.openxmlformats.org/officeDocument/2006/relationships/diagramLayout" Id="rId4"></Relationship></Relationships>
</file>

<file path=ppt/slides/_rels/slide23.xml.rels><?xml version="1.0" encoding="UTF-8" ?><Relationships xmlns="http://schemas.openxmlformats.org/package/2006/relationships"><Relationship Target="../notesSlides/notesSlide2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16.jpeg" Type="http://schemas.openxmlformats.org/officeDocument/2006/relationships/image" Id="rId3"></Relationship><Relationship Target="../notesSlides/notesSlide24.xml" Type="http://schemas.openxmlformats.org/officeDocument/2006/relationships/notesSlide" Id="rId2"></Relationship><Relationship Target="../slideLayouts/slideLayout36.xml" Type="http://schemas.openxmlformats.org/officeDocument/2006/relationships/slideLayout" Id="rId1"></Relationship><Relationship Target="../media/image5.png" Type="http://schemas.openxmlformats.org/officeDocument/2006/relationships/image" Id="rId5"></Relationship><Relationship Target="../media/image17.jpeg" Type="http://schemas.openxmlformats.org/officeDocument/2006/relationships/image" Id="rId4"></Relationship></Relationships>
</file>

<file path=ppt/slides/_rels/slide25.xml.rels><?xml version="1.0" encoding="UTF-8" ?><Relationships xmlns="http://schemas.openxmlformats.org/package/2006/relationships"><Relationship Target="../charts/chart5.xml" Type="http://schemas.openxmlformats.org/officeDocument/2006/relationships/chart" Id="rId3"></Relationship><Relationship Target="../notesSlides/notesSlide25.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6.xml.rels><?xml version="1.0" encoding="UTF-8" ?><Relationships xmlns="http://schemas.openxmlformats.org/package/2006/relationships"><Relationship Target="../charts/chart6.xml" Type="http://schemas.openxmlformats.org/officeDocument/2006/relationships/chart" Id="rId3"></Relationship><Relationship Target="../notesSlides/notesSlide26.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7.xml.rels><?xml version="1.0" encoding="UTF-8" ?><Relationships xmlns="http://schemas.openxmlformats.org/package/2006/relationships"><Relationship Target="../charts/chart7.xml" Type="http://schemas.openxmlformats.org/officeDocument/2006/relationships/chart" Id="rId3"></Relationship><Relationship Target="../notesSlides/notesSlide27.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8.xml.rels><?xml version="1.0" encoding="UTF-8" ?><Relationships xmlns="http://schemas.openxmlformats.org/package/2006/relationships"><Relationship Target="../charts/chart8.xml" Type="http://schemas.openxmlformats.org/officeDocument/2006/relationships/chart" Id="rId3"></Relationship><Relationship Target="../notesSlides/notesSlide28.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9.xml.rels><?xml version="1.0" encoding="UTF-8" ?><Relationships xmlns="http://schemas.openxmlformats.org/package/2006/relationships"><Relationship Target="../charts/chart9.xml" Type="http://schemas.openxmlformats.org/officeDocument/2006/relationships/chart" Id="rId3"></Relationship><Relationship Target="../notesSlides/notesSlide29.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xml.rels><?xml version="1.0" encoding="UTF-8" ?><Relationships xmlns="http://schemas.openxmlformats.org/package/2006/relationships"><Relationship Target="../diagrams/data1.xml" Type="http://schemas.openxmlformats.org/officeDocument/2006/relationships/diagramData" Id="rId3"></Relationship><Relationship Target="../diagrams/drawing1.xml" Type="http://schemas.microsoft.com/office/2007/relationships/diagramDrawing" Id="rId7"></Relationship><Relationship Target="../notesSlides/notesSlide3.xml" Type="http://schemas.openxmlformats.org/officeDocument/2006/relationships/notesSlide" Id="rId2"></Relationship><Relationship Target="../slideLayouts/slideLayout3.xml" Type="http://schemas.openxmlformats.org/officeDocument/2006/relationships/slideLayout" Id="rId1"></Relationship><Relationship Target="../diagrams/colors1.xml" Type="http://schemas.openxmlformats.org/officeDocument/2006/relationships/diagramColors" Id="rId6"></Relationship><Relationship Target="../diagrams/quickStyle1.xml" Type="http://schemas.openxmlformats.org/officeDocument/2006/relationships/diagramQuickStyle" Id="rId5"></Relationship><Relationship Target="../diagrams/layout1.xml" Type="http://schemas.openxmlformats.org/officeDocument/2006/relationships/diagramLayout" Id="rId4"></Relationship></Relationships>
</file>

<file path=ppt/slides/_rels/slide30.xml.rels><?xml version="1.0" encoding="UTF-8" ?><Relationships xmlns="http://schemas.openxmlformats.org/package/2006/relationships"><Relationship Target="../charts/chart10.xml" Type="http://schemas.openxmlformats.org/officeDocument/2006/relationships/chart" Id="rId3"></Relationship><Relationship Target="../notesSlides/notesSlide30.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1.xml.rels><?xml version="1.0" encoding="UTF-8" ?><Relationships xmlns="http://schemas.openxmlformats.org/package/2006/relationships"><Relationship Target="../media/image18.tiff" Type="http://schemas.openxmlformats.org/officeDocument/2006/relationships/image" Id="rId3"></Relationship><Relationship Target="../notesSlides/notesSlide31.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2.xml.rels><?xml version="1.0" encoding="UTF-8" ?><Relationships xmlns="http://schemas.openxmlformats.org/package/2006/relationships"><Relationship Target="../notesSlides/notesSlide3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media/image10.jpeg" Type="http://schemas.openxmlformats.org/officeDocument/2006/relationships/image" Id="rId3"></Relationship><Relationship Target="../notesSlides/notesSlide4.xml" Type="http://schemas.openxmlformats.org/officeDocument/2006/relationships/notesSlide" Id="rId2"></Relationship><Relationship Target="../slideLayouts/slideLayout28.xml" Type="http://schemas.openxmlformats.org/officeDocument/2006/relationships/slideLayout" Id="rId1"></Relationship></Relationships>
</file>

<file path=ppt/slides/_rels/slide5.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1.png" Type="http://schemas.openxmlformats.org/officeDocument/2006/relationships/image" Id="rId3"></Relationship><Relationship Target="../notesSlides/notesSlide6.xml" Type="http://schemas.openxmlformats.org/officeDocument/2006/relationships/notesSlide" Id="rId2"></Relationship><Relationship Target="../slideLayouts/slideLayout3.xml" Type="http://schemas.openxmlformats.org/officeDocument/2006/relationships/slideLayout" Id="rId1"></Relationship><Relationship Target="../charts/chart3.xml" Type="http://schemas.openxmlformats.org/officeDocument/2006/relationships/chart" Id="rId6"></Relationship><Relationship Target="../charts/chart2.xml" Type="http://schemas.openxmlformats.org/officeDocument/2006/relationships/chart" Id="rId5"></Relationship><Relationship Target="../charts/chart1.xml" Type="http://schemas.openxmlformats.org/officeDocument/2006/relationships/chart" Id="rId4"></Relationship></Relationships>
</file>

<file path=ppt/slides/_rels/slide7.xml.rels><?xml version="1.0" encoding="UTF-8" ?><Relationships xmlns="http://schemas.openxmlformats.org/package/2006/relationships"><Relationship Target="../notesSlides/notesSlide7.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0.jpeg" Type="http://schemas.openxmlformats.org/officeDocument/2006/relationships/image" Id="rId3"></Relationship><Relationship Target="../notesSlides/notesSlide9.xml" Type="http://schemas.openxmlformats.org/officeDocument/2006/relationships/notesSlide" Id="rId2"></Relationship><Relationship Target="../slideLayouts/slideLayout28.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3296" y="3427703"/>
            <a:ext cx="5734879" cy="1481954"/>
          </a:xfrm>
        </p:spPr>
        <p:txBody>
          <a:bodyPr>
            <a:normAutofit/>
          </a:bodyPr>
          <a:lstStyle/>
          <a:p>
            <a:pPr algn="ctr"/>
            <a:r>
              <a:rPr lang="en-US" sz="3000"/>
              <a:t>SHAREHOLDER OPEN DAY</a:t>
            </a:r>
          </a:p>
        </p:txBody>
      </p:sp>
      <p:sp>
        <p:nvSpPr>
          <p:cNvPr id="3" name="Subtitle 2"/>
          <p:cNvSpPr>
            <a:spLocks noGrp="1"/>
          </p:cNvSpPr>
          <p:nvPr>
            <p:ph type="subTitle" idx="1"/>
          </p:nvPr>
        </p:nvSpPr>
        <p:spPr/>
        <p:txBody>
          <a:bodyPr>
            <a:normAutofit lnSpcReduction="10000"/>
          </a:bodyPr>
          <a:lstStyle/>
          <a:p>
            <a:r>
              <a:rPr lang="en-US" i="1"/>
              <a:t>Investing SMARTLY</a:t>
            </a:r>
          </a:p>
        </p:txBody>
      </p:sp>
      <p:sp>
        <p:nvSpPr>
          <p:cNvPr id="6" name="Slide Number Placeholder 5">
            <a:extLst>
              <a:ext uri="{FF2B5EF4-FFF2-40B4-BE49-F238E27FC236}">
                <a16:creationId xmlns:a16="http://schemas.microsoft.com/office/drawing/2014/main" id="{3C155B14-C46A-0242-B396-700F9DA24E72}"/>
              </a:ext>
            </a:extLst>
          </p:cNvPr>
          <p:cNvSpPr>
            <a:spLocks noGrp="1"/>
          </p:cNvSpPr>
          <p:nvPr>
            <p:ph type="sldNum" sz="quarter" idx="12"/>
          </p:nvPr>
        </p:nvSpPr>
        <p:spPr/>
        <p:txBody>
          <a:bodyPr/>
          <a:lstStyle/>
          <a:p>
            <a:fld id="{A784638F-5D0B-4395-8FEF-CD737F24B9B5}" type="slidenum">
              <a:rPr lang="en-US" smtClean="0"/>
              <a:t>1</a:t>
            </a:fld>
            <a:endParaRPr lang="en-US"/>
          </a:p>
        </p:txBody>
      </p:sp>
      <p:sp>
        <p:nvSpPr>
          <p:cNvPr id="4" name="Subtitle 2">
            <a:extLst>
              <a:ext uri="{FF2B5EF4-FFF2-40B4-BE49-F238E27FC236}">
                <a16:creationId xmlns:a16="http://schemas.microsoft.com/office/drawing/2014/main" id="{432C4F20-3974-254B-DD7C-995B4E9B0036}"/>
              </a:ext>
            </a:extLst>
          </p:cNvPr>
          <p:cNvSpPr txBox="1">
            <a:spLocks/>
          </p:cNvSpPr>
          <p:nvPr/>
        </p:nvSpPr>
        <p:spPr>
          <a:xfrm>
            <a:off x="6192785" y="4993241"/>
            <a:ext cx="5658903" cy="168859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b="1" dirty="0">
                <a:latin typeface="Century Gothic"/>
              </a:rPr>
              <a:t>Virtual/Physical: Mulungushi International Conference Centre, Lusaka</a:t>
            </a:r>
          </a:p>
          <a:p>
            <a:pPr algn="ctr"/>
            <a:r>
              <a:rPr lang="en-GB" sz="1400" b="1" dirty="0">
                <a:latin typeface="Century Gothic"/>
              </a:rPr>
              <a:t>28 October 2025</a:t>
            </a:r>
          </a:p>
          <a:p>
            <a:pPr algn="ctr"/>
            <a:endParaRPr lang="en-US" sz="1400" b="1" dirty="0">
              <a:latin typeface="Century Gothic"/>
            </a:endParaRPr>
          </a:p>
          <a:p>
            <a:pPr algn="ctr"/>
            <a:endParaRPr lang="en-US" sz="1400" dirty="0">
              <a:ea typeface="Calibri"/>
              <a:cs typeface="Calibri"/>
            </a:endParaRPr>
          </a:p>
          <a:p>
            <a:endParaRPr lang="en-US" sz="1800" i="1" dirty="0"/>
          </a:p>
          <a:p>
            <a:endParaRPr lang="en-US" sz="1800" i="1" dirty="0"/>
          </a:p>
        </p:txBody>
      </p:sp>
    </p:spTree>
    <p:extLst>
      <p:ext uri="{BB962C8B-B14F-4D97-AF65-F5344CB8AC3E}">
        <p14:creationId xmlns:p14="http://schemas.microsoft.com/office/powerpoint/2010/main" val="148964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A20C-342B-D171-0C0E-6E4A3F40DAD6}"/>
              </a:ext>
            </a:extLst>
          </p:cNvPr>
          <p:cNvSpPr>
            <a:spLocks noGrp="1"/>
          </p:cNvSpPr>
          <p:nvPr>
            <p:ph type="title"/>
          </p:nvPr>
        </p:nvSpPr>
        <p:spPr>
          <a:xfrm>
            <a:off x="227034" y="0"/>
            <a:ext cx="10515600" cy="538517"/>
          </a:xfrm>
        </p:spPr>
        <p:txBody>
          <a:bodyPr anchor="ctr">
            <a:normAutofit/>
          </a:bodyPr>
          <a:lstStyle/>
          <a:p>
            <a:r>
              <a:rPr lang="en-GB" sz="2400">
                <a:latin typeface="Century Gothic"/>
              </a:rPr>
              <a:t>SIX YEAR PERFORMANCE ANALYSIS 2020 – 2025 HY </a:t>
            </a:r>
          </a:p>
        </p:txBody>
      </p:sp>
      <p:sp>
        <p:nvSpPr>
          <p:cNvPr id="4" name="Footer Placeholder 3">
            <a:extLst>
              <a:ext uri="{FF2B5EF4-FFF2-40B4-BE49-F238E27FC236}">
                <a16:creationId xmlns:a16="http://schemas.microsoft.com/office/drawing/2014/main" id="{44F86DC4-54E2-2B7D-A8B0-A9A82B94767F}"/>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Strictly Private and Confidential</a:t>
            </a:r>
          </a:p>
        </p:txBody>
      </p:sp>
      <p:sp>
        <p:nvSpPr>
          <p:cNvPr id="5" name="Slide Number Placeholder 4">
            <a:extLst>
              <a:ext uri="{FF2B5EF4-FFF2-40B4-BE49-F238E27FC236}">
                <a16:creationId xmlns:a16="http://schemas.microsoft.com/office/drawing/2014/main" id="{E1D6749A-12E2-0A77-3D6C-EF720D966A4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784638F-5D0B-4395-8FEF-CD737F24B9B5}" type="slidenum">
              <a:rPr lang="en-US" smtClean="0"/>
              <a:pPr>
                <a:spcAft>
                  <a:spcPts val="600"/>
                </a:spcAft>
              </a:pPr>
              <a:t>10</a:t>
            </a:fld>
            <a:endParaRPr lang="en-US"/>
          </a:p>
        </p:txBody>
      </p:sp>
      <p:sp>
        <p:nvSpPr>
          <p:cNvPr id="19" name="Rectangle 9">
            <a:extLst>
              <a:ext uri="{FF2B5EF4-FFF2-40B4-BE49-F238E27FC236}">
                <a16:creationId xmlns:a16="http://schemas.microsoft.com/office/drawing/2014/main" id="{04310DA4-AE95-9115-9192-8FF496AA9B60}"/>
              </a:ext>
            </a:extLst>
          </p:cNvPr>
          <p:cNvSpPr>
            <a:spLocks noChangeArrowheads="1"/>
          </p:cNvSpPr>
          <p:nvPr/>
        </p:nvSpPr>
        <p:spPr bwMode="auto">
          <a:xfrm flipH="1">
            <a:off x="7884608" y="925138"/>
            <a:ext cx="4080358" cy="5047536"/>
          </a:xfrm>
          <a:prstGeom prst="rect">
            <a:avLst/>
          </a:prstGeom>
          <a:solidFill>
            <a:schemeClr val="bg1">
              <a:lumMod val="95000"/>
            </a:schemeClr>
          </a:solidFill>
          <a:ln w="2857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r>
              <a:rPr lang="en-GB" sz="1400" b="1">
                <a:latin typeface="Century Gothic"/>
              </a:rPr>
              <a:t>2024 and 2025: Transformational Years</a:t>
            </a:r>
            <a:endParaRPr lang="en-US" sz="1400">
              <a:latin typeface="Calibri" panose="020F0502020204030204"/>
              <a:ea typeface="Calibri" panose="020F0502020204030204"/>
              <a:cs typeface="Calibri" panose="020F0502020204030204"/>
            </a:endParaRPr>
          </a:p>
          <a:p>
            <a:pPr marL="285750" indent="-285750" algn="just">
              <a:buFont typeface="Arial" panose="020B0604020202020204" pitchFamily="34" charset="0"/>
              <a:buChar char="•"/>
            </a:pPr>
            <a:r>
              <a:rPr lang="en-GB" sz="1400">
                <a:latin typeface="Century Gothic"/>
              </a:rPr>
              <a:t>EPS rose to ZMW 247.80, marking a strong rebound from prior-year losses.</a:t>
            </a:r>
            <a:endParaRPr lang="en-GB" sz="1400">
              <a:ea typeface="Calibri" panose="020F0502020204030204"/>
              <a:cs typeface="Calibri" panose="020F0502020204030204"/>
            </a:endParaRPr>
          </a:p>
          <a:p>
            <a:pPr marL="285750" indent="-285750" algn="just">
              <a:buFont typeface="Arial" panose="020B0604020202020204" pitchFamily="34" charset="0"/>
              <a:buChar char="•"/>
            </a:pPr>
            <a:r>
              <a:rPr lang="en-GB" sz="1400">
                <a:latin typeface="Century Gothic"/>
              </a:rPr>
              <a:t>2025 half year experienced lower EPS of negative ZMW 1.23 in the absence of the one-off exceptional investment gain realised from the Mopani Strategic equity partner</a:t>
            </a:r>
            <a:endParaRPr lang="en-GB" sz="1400">
              <a:ea typeface="Calibri" panose="020F0502020204030204"/>
              <a:cs typeface="Calibri" panose="020F0502020204030204"/>
            </a:endParaRPr>
          </a:p>
          <a:p>
            <a:pPr marL="285750" indent="-285750" algn="just">
              <a:buFont typeface="Arial" panose="020B0604020202020204" pitchFamily="34" charset="0"/>
              <a:buChar char="•"/>
            </a:pPr>
            <a:r>
              <a:rPr lang="en-GB" sz="1400">
                <a:latin typeface="Century Gothic"/>
              </a:rPr>
              <a:t>NAV per share surged to ZMW 325.02, signalling significant shareholder value creation. This increased further to ZMW 411 in the first half of 2025</a:t>
            </a:r>
          </a:p>
          <a:p>
            <a:pPr algn="just"/>
            <a:endParaRPr lang="en-GB" sz="1400">
              <a:ea typeface="Calibri" panose="020F0502020204030204"/>
              <a:cs typeface="Calibri" panose="020F0502020204030204"/>
            </a:endParaRPr>
          </a:p>
          <a:p>
            <a:pPr algn="just"/>
            <a:r>
              <a:rPr lang="en-GB" sz="1400" b="1">
                <a:latin typeface="Century Gothic"/>
              </a:rPr>
              <a:t>2020–2023: A Period of Financial Strain</a:t>
            </a:r>
            <a:endParaRPr lang="en-GB" sz="1400">
              <a:ea typeface="Calibri" panose="020F0502020204030204"/>
              <a:cs typeface="Calibri" panose="020F0502020204030204"/>
            </a:endParaRPr>
          </a:p>
          <a:p>
            <a:pPr marL="285750" indent="-285750" algn="just">
              <a:buFont typeface="Arial" panose="020B0604020202020204" pitchFamily="34" charset="0"/>
              <a:buChar char="•"/>
            </a:pPr>
            <a:r>
              <a:rPr lang="en-GB" sz="1400">
                <a:latin typeface="Century Gothic"/>
              </a:rPr>
              <a:t>Losses were driven by </a:t>
            </a:r>
            <a:r>
              <a:rPr lang="en-GB" sz="1400" b="1">
                <a:latin typeface="Century Gothic"/>
              </a:rPr>
              <a:t>legacy assets</a:t>
            </a:r>
            <a:r>
              <a:rPr lang="en-GB" sz="1400">
                <a:latin typeface="Century Gothic"/>
              </a:rPr>
              <a:t>, the </a:t>
            </a:r>
            <a:r>
              <a:rPr lang="en-GB" sz="1400" b="1">
                <a:latin typeface="Century Gothic"/>
              </a:rPr>
              <a:t>Glencore loan</a:t>
            </a:r>
            <a:r>
              <a:rPr lang="en-GB" sz="1400">
                <a:latin typeface="Century Gothic"/>
              </a:rPr>
              <a:t>, and recurring impairments.</a:t>
            </a:r>
            <a:endParaRPr lang="en-GB" sz="1400">
              <a:ea typeface="Calibri" panose="020F0502020204030204"/>
              <a:cs typeface="Calibri" panose="020F0502020204030204"/>
            </a:endParaRPr>
          </a:p>
          <a:p>
            <a:pPr marL="285750" indent="-285750" algn="just">
              <a:buFont typeface="Arial" panose="020B0604020202020204" pitchFamily="34" charset="0"/>
              <a:buChar char="•"/>
            </a:pPr>
            <a:r>
              <a:rPr lang="en-GB" sz="1400" b="1">
                <a:latin typeface="Century Gothic"/>
              </a:rPr>
              <a:t>2023 recorded negative equity</a:t>
            </a:r>
            <a:r>
              <a:rPr lang="en-GB" sz="1400">
                <a:latin typeface="Century Gothic"/>
              </a:rPr>
              <a:t>, indicating financial distress, with liabilities exceeding assets.</a:t>
            </a:r>
            <a:endParaRPr lang="en-GB" sz="1400">
              <a:ea typeface="Calibri" panose="020F0502020204030204"/>
              <a:cs typeface="Calibri" panose="020F0502020204030204"/>
            </a:endParaRPr>
          </a:p>
          <a:p>
            <a:pPr marL="285750" indent="-285750" algn="just">
              <a:buFont typeface="Arial" panose="020B0604020202020204" pitchFamily="34" charset="0"/>
              <a:buChar char="•"/>
            </a:pPr>
            <a:r>
              <a:rPr lang="en-GB" sz="1400">
                <a:latin typeface="Century Gothic"/>
              </a:rPr>
              <a:t>Performance was marked by </a:t>
            </a:r>
            <a:r>
              <a:rPr lang="en-GB" sz="1400" b="1">
                <a:latin typeface="Century Gothic"/>
              </a:rPr>
              <a:t>low ROA</a:t>
            </a:r>
            <a:r>
              <a:rPr lang="en-GB" sz="1400">
                <a:latin typeface="Century Gothic"/>
              </a:rPr>
              <a:t> and </a:t>
            </a:r>
            <a:r>
              <a:rPr lang="en-GB" sz="1400" b="1">
                <a:latin typeface="Century Gothic"/>
              </a:rPr>
              <a:t>limited liquidity</a:t>
            </a:r>
            <a:r>
              <a:rPr lang="en-GB" sz="1400">
                <a:latin typeface="Century Gothic"/>
              </a:rPr>
              <a:t> amid operational restructuring</a:t>
            </a:r>
            <a:endParaRPr lang="en-US" sz="1400">
              <a:ea typeface="Calibri" panose="020F0502020204030204"/>
              <a:cs typeface="Calibri" panose="020F0502020204030204"/>
            </a:endParaRPr>
          </a:p>
        </p:txBody>
      </p:sp>
      <p:graphicFrame>
        <p:nvGraphicFramePr>
          <p:cNvPr id="9" name="Chart 8">
            <a:extLst>
              <a:ext uri="{FF2B5EF4-FFF2-40B4-BE49-F238E27FC236}">
                <a16:creationId xmlns:a16="http://schemas.microsoft.com/office/drawing/2014/main" id="{BA389D06-ED07-D22F-2BB3-D1B0E02D0619}"/>
              </a:ext>
            </a:extLst>
          </p:cNvPr>
          <p:cNvGraphicFramePr>
            <a:graphicFrameLocks/>
          </p:cNvGraphicFramePr>
          <p:nvPr>
            <p:extLst>
              <p:ext uri="{D42A27DB-BD31-4B8C-83A1-F6EECF244321}">
                <p14:modId xmlns:p14="http://schemas.microsoft.com/office/powerpoint/2010/main" val="46223824"/>
              </p:ext>
            </p:extLst>
          </p:nvPr>
        </p:nvGraphicFramePr>
        <p:xfrm>
          <a:off x="227034" y="804260"/>
          <a:ext cx="7429725" cy="5458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233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9D1250-E8C5-FF21-E897-7570190E1121}"/>
              </a:ext>
            </a:extLst>
          </p:cNvPr>
          <p:cNvSpPr>
            <a:spLocks noGrp="1"/>
          </p:cNvSpPr>
          <p:nvPr>
            <p:ph type="sldNum" sz="quarter" idx="12"/>
          </p:nvPr>
        </p:nvSpPr>
        <p:spPr/>
        <p:txBody>
          <a:bodyPr/>
          <a:lstStyle/>
          <a:p>
            <a:fld id="{A784638F-5D0B-4395-8FEF-CD737F24B9B5}" type="slidenum">
              <a:rPr lang="en-US" smtClean="0"/>
              <a:t>11</a:t>
            </a:fld>
            <a:endParaRPr lang="en-US"/>
          </a:p>
        </p:txBody>
      </p:sp>
      <p:sp>
        <p:nvSpPr>
          <p:cNvPr id="2" name="Footer Placeholder 3">
            <a:extLst>
              <a:ext uri="{FF2B5EF4-FFF2-40B4-BE49-F238E27FC236}">
                <a16:creationId xmlns:a16="http://schemas.microsoft.com/office/drawing/2014/main" id="{7E8FE649-90BA-B121-6F64-1860E05D266E}"/>
              </a:ext>
            </a:extLst>
          </p:cNvPr>
          <p:cNvSpPr>
            <a:spLocks noGrp="1"/>
          </p:cNvSpPr>
          <p:nvPr>
            <p:ph type="ftr" sz="quarter" idx="11"/>
          </p:nvPr>
        </p:nvSpPr>
        <p:spPr>
          <a:xfrm>
            <a:off x="-1070113" y="6468303"/>
            <a:ext cx="4114800" cy="365125"/>
          </a:xfrm>
        </p:spPr>
        <p:txBody>
          <a:bodyPr/>
          <a:lstStyle/>
          <a:p>
            <a:r>
              <a:rPr lang="en-US" i="1"/>
              <a:t>Investing SMARTLY</a:t>
            </a:r>
          </a:p>
        </p:txBody>
      </p:sp>
      <p:sp>
        <p:nvSpPr>
          <p:cNvPr id="8" name="TextBox 7">
            <a:extLst>
              <a:ext uri="{FF2B5EF4-FFF2-40B4-BE49-F238E27FC236}">
                <a16:creationId xmlns:a16="http://schemas.microsoft.com/office/drawing/2014/main" id="{7CAED90E-29E3-F2F4-1E40-BB245F56C2BB}"/>
              </a:ext>
            </a:extLst>
          </p:cNvPr>
          <p:cNvSpPr txBox="1"/>
          <p:nvPr/>
        </p:nvSpPr>
        <p:spPr>
          <a:xfrm>
            <a:off x="8108583" y="840130"/>
            <a:ext cx="3924300" cy="5539978"/>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ea typeface="+mn-lt"/>
                <a:cs typeface="+mn-lt"/>
              </a:rPr>
              <a:t>T</a:t>
            </a:r>
            <a:r>
              <a:rPr lang="en-US" sz="1600">
                <a:latin typeface="Century Gothic"/>
                <a:ea typeface="+mn-lt"/>
                <a:cs typeface="+mn-lt"/>
              </a:rPr>
              <a:t>he Group posted a net loss of </a:t>
            </a:r>
            <a:r>
              <a:rPr lang="en-US" sz="1600" b="1">
                <a:latin typeface="Century Gothic"/>
                <a:ea typeface="+mn-lt"/>
                <a:cs typeface="+mn-lt"/>
              </a:rPr>
              <a:t>ZMW 852.86 million (US$31.25 million) compared to a profit of ZMW39.85 billion (US$1.52 billion) in 2024</a:t>
            </a:r>
            <a:r>
              <a:rPr lang="en-US" sz="1600">
                <a:latin typeface="Century Gothic"/>
                <a:ea typeface="+mn-lt"/>
                <a:cs typeface="+mn-lt"/>
              </a:rPr>
              <a:t> was on account of the following :</a:t>
            </a:r>
            <a:br>
              <a:rPr lang="en-US" sz="1600">
                <a:latin typeface="Century Gothic"/>
                <a:ea typeface="+mn-lt"/>
                <a:cs typeface="+mn-lt"/>
              </a:rPr>
            </a:br>
            <a:r>
              <a:rPr lang="en-US" sz="1600">
                <a:latin typeface="Century Gothic"/>
                <a:ea typeface="+mn-lt"/>
                <a:cs typeface="+mn-lt"/>
              </a:rPr>
              <a:t> </a:t>
            </a:r>
            <a:endParaRPr lang="en-US" sz="1600">
              <a:latin typeface="Century Gothic"/>
              <a:ea typeface="Calibri"/>
              <a:cs typeface="Calibri"/>
            </a:endParaRPr>
          </a:p>
          <a:p>
            <a:pPr marL="285750" indent="-285750">
              <a:buFont typeface="Arial"/>
              <a:buChar char="•"/>
            </a:pPr>
            <a:r>
              <a:rPr lang="en-US" sz="1600">
                <a:latin typeface="Century Gothic"/>
                <a:ea typeface="+mn-lt"/>
                <a:cs typeface="+mn-lt"/>
              </a:rPr>
              <a:t>The absence of the one-off gain from the Mopani Strategic Equity Partner  transaction in 2024.</a:t>
            </a:r>
          </a:p>
          <a:p>
            <a:pPr marL="285750" indent="-285750">
              <a:buFont typeface="Arial"/>
              <a:buChar char="•"/>
            </a:pPr>
            <a:endParaRPr lang="en-US" sz="1600">
              <a:latin typeface="Century Gothic"/>
              <a:ea typeface="+mn-lt"/>
              <a:cs typeface="+mn-lt"/>
            </a:endParaRPr>
          </a:p>
          <a:p>
            <a:pPr marL="285750" indent="-285750">
              <a:buFont typeface="Arial"/>
              <a:buChar char="•"/>
            </a:pPr>
            <a:r>
              <a:rPr lang="en-US" sz="1600">
                <a:latin typeface="Century Gothic"/>
                <a:ea typeface="+mn-lt"/>
                <a:cs typeface="+mn-lt"/>
              </a:rPr>
              <a:t>Mopani and KCM underperformed during the period. Both companies have since embarked on strategic initiatives to increase production and generate sustainable incomes.</a:t>
            </a:r>
            <a:endParaRPr lang="en-US" sz="1600">
              <a:latin typeface="Century Gothic"/>
            </a:endParaRPr>
          </a:p>
          <a:p>
            <a:pPr marL="285750" indent="-285750">
              <a:buFont typeface="Arial"/>
              <a:buChar char="•"/>
            </a:pPr>
            <a:endParaRPr lang="en-US" sz="1600">
              <a:latin typeface="Century Gothic"/>
              <a:ea typeface="+mn-lt"/>
              <a:cs typeface="+mn-lt"/>
            </a:endParaRPr>
          </a:p>
          <a:p>
            <a:pPr marL="285750" indent="-285750">
              <a:buFont typeface="Arial"/>
              <a:buChar char="•"/>
            </a:pPr>
            <a:r>
              <a:rPr lang="en-US" sz="1600">
                <a:latin typeface="Century Gothic"/>
                <a:ea typeface="+mn-lt"/>
                <a:cs typeface="+mn-lt"/>
              </a:rPr>
              <a:t>The appreciation of the Kwacha against the US Dollar also reduced foreign currency earnings and asset values.</a:t>
            </a:r>
            <a:endParaRPr lang="en-US" sz="1600">
              <a:latin typeface="Century Gothic"/>
              <a:ea typeface="Calibri"/>
              <a:cs typeface="Calibri"/>
            </a:endParaRPr>
          </a:p>
          <a:p>
            <a:endParaRPr lang="en-US" sz="1600">
              <a:latin typeface="Century Gothic"/>
              <a:ea typeface="Calibri"/>
              <a:cs typeface="Calibri"/>
            </a:endParaRPr>
          </a:p>
        </p:txBody>
      </p:sp>
      <p:sp>
        <p:nvSpPr>
          <p:cNvPr id="3" name="Title 6">
            <a:extLst>
              <a:ext uri="{FF2B5EF4-FFF2-40B4-BE49-F238E27FC236}">
                <a16:creationId xmlns:a16="http://schemas.microsoft.com/office/drawing/2014/main" id="{F6640799-1AEF-788B-EAA2-96AF5DCC63AD}"/>
              </a:ext>
            </a:extLst>
          </p:cNvPr>
          <p:cNvSpPr txBox="1">
            <a:spLocks/>
          </p:cNvSpPr>
          <p:nvPr/>
        </p:nvSpPr>
        <p:spPr>
          <a:xfrm>
            <a:off x="282985" y="290855"/>
            <a:ext cx="8212223" cy="549275"/>
          </a:xfrm>
          <a:prstGeom prst="rect">
            <a:avLst/>
          </a:prstGeom>
        </p:spPr>
        <p:txBody>
          <a:bodyPr vert="horz" lIns="91440" tIns="45720" rIns="91440" bIns="45720" rtlCol="0" anchor="ctr">
            <a:normAutofit fontScale="75000" lnSpcReduction="20000"/>
          </a:bodyPr>
          <a:lstStyle>
            <a:defPPr>
              <a:defRPr lang="en-ZM"/>
            </a:defPPr>
            <a:lvl1pPr algn="ctr">
              <a:lnSpc>
                <a:spcPct val="90000"/>
              </a:lnSpc>
              <a:spcBef>
                <a:spcPct val="0"/>
              </a:spcBef>
              <a:buNone/>
              <a:defRPr sz="2400" b="1">
                <a:solidFill>
                  <a:srgbClr val="BE7E5A"/>
                </a:solidFill>
                <a:latin typeface="Century Gothic" panose="020B0502020202020204" pitchFamily="34" charset="0"/>
                <a:ea typeface="+mj-ea"/>
                <a:cs typeface="+mj-cs"/>
              </a:defRPr>
            </a:lvl1pPr>
          </a:lstStyle>
          <a:p>
            <a:pPr algn="l">
              <a:defRPr/>
            </a:pPr>
            <a:r>
              <a:rPr lang="en-GB" sz="3100"/>
              <a:t>FINANCIAL HIGHLIGHTS </a:t>
            </a:r>
            <a:r>
              <a:rPr lang="en-GB" sz="2500" kern="0">
                <a:solidFill>
                  <a:srgbClr val="C47E5A"/>
                </a:solidFill>
              </a:rPr>
              <a:t>– </a:t>
            </a:r>
            <a:r>
              <a:rPr lang="en-GB" sz="3100"/>
              <a:t> GROUP INCOME STATEMENT</a:t>
            </a:r>
            <a:endParaRPr lang="en-US" sz="3100"/>
          </a:p>
        </p:txBody>
      </p:sp>
      <p:pic>
        <p:nvPicPr>
          <p:cNvPr id="9" name="Picture 8">
            <a:extLst>
              <a:ext uri="{FF2B5EF4-FFF2-40B4-BE49-F238E27FC236}">
                <a16:creationId xmlns:a16="http://schemas.microsoft.com/office/drawing/2014/main" id="{ECF4206F-FE80-CF8C-E860-45FEBD977D5A}"/>
              </a:ext>
            </a:extLst>
          </p:cNvPr>
          <p:cNvPicPr>
            <a:picLocks noChangeAspect="1"/>
          </p:cNvPicPr>
          <p:nvPr/>
        </p:nvPicPr>
        <p:blipFill>
          <a:blip r:embed="rId3"/>
          <a:stretch>
            <a:fillRect/>
          </a:stretch>
        </p:blipFill>
        <p:spPr>
          <a:xfrm>
            <a:off x="158819" y="838545"/>
            <a:ext cx="7777232" cy="5710997"/>
          </a:xfrm>
          <a:prstGeom prst="rect">
            <a:avLst/>
          </a:prstGeom>
        </p:spPr>
      </p:pic>
    </p:spTree>
    <p:extLst>
      <p:ext uri="{BB962C8B-B14F-4D97-AF65-F5344CB8AC3E}">
        <p14:creationId xmlns:p14="http://schemas.microsoft.com/office/powerpoint/2010/main" val="142642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4A49-16A5-3D3A-303B-70C40486337F}"/>
              </a:ext>
            </a:extLst>
          </p:cNvPr>
          <p:cNvSpPr>
            <a:spLocks noGrp="1"/>
          </p:cNvSpPr>
          <p:nvPr>
            <p:ph type="title"/>
          </p:nvPr>
        </p:nvSpPr>
        <p:spPr>
          <a:xfrm>
            <a:off x="146488" y="203295"/>
            <a:ext cx="8055679" cy="377840"/>
          </a:xfrm>
        </p:spPr>
        <p:txBody>
          <a:bodyPr>
            <a:noAutofit/>
          </a:bodyPr>
          <a:lstStyle/>
          <a:p>
            <a:r>
              <a:rPr lang="en-GB" sz="2300">
                <a:solidFill>
                  <a:srgbClr val="BE7E5A"/>
                </a:solidFill>
              </a:rPr>
              <a:t>FINANCIAL HIGHLIGHTS – GROUP FINANCIAL POSITION </a:t>
            </a:r>
            <a:endParaRPr lang="en-ZM" sz="2300">
              <a:solidFill>
                <a:srgbClr val="BE7E5A"/>
              </a:solidFill>
            </a:endParaRPr>
          </a:p>
        </p:txBody>
      </p:sp>
      <p:sp>
        <p:nvSpPr>
          <p:cNvPr id="5" name="Slide Number Placeholder 4">
            <a:extLst>
              <a:ext uri="{FF2B5EF4-FFF2-40B4-BE49-F238E27FC236}">
                <a16:creationId xmlns:a16="http://schemas.microsoft.com/office/drawing/2014/main" id="{934B690F-DE7D-6232-9F23-1989578645CA}"/>
              </a:ext>
            </a:extLst>
          </p:cNvPr>
          <p:cNvSpPr>
            <a:spLocks noGrp="1"/>
          </p:cNvSpPr>
          <p:nvPr>
            <p:ph type="sldNum" sz="quarter" idx="12"/>
          </p:nvPr>
        </p:nvSpPr>
        <p:spPr/>
        <p:txBody>
          <a:bodyPr/>
          <a:lstStyle/>
          <a:p>
            <a:fld id="{A784638F-5D0B-4395-8FEF-CD737F24B9B5}" type="slidenum">
              <a:rPr lang="en-US" smtClean="0">
                <a:latin typeface="Bodoni MT" panose="02070603080606020203" pitchFamily="18" charset="0"/>
              </a:rPr>
              <a:t>12</a:t>
            </a:fld>
            <a:endParaRPr lang="en-US">
              <a:latin typeface="Bodoni MT" panose="02070603080606020203" pitchFamily="18" charset="0"/>
            </a:endParaRPr>
          </a:p>
        </p:txBody>
      </p:sp>
      <p:sp>
        <p:nvSpPr>
          <p:cNvPr id="8" name="TextBox 7">
            <a:extLst>
              <a:ext uri="{FF2B5EF4-FFF2-40B4-BE49-F238E27FC236}">
                <a16:creationId xmlns:a16="http://schemas.microsoft.com/office/drawing/2014/main" id="{9904BBB6-1B4F-1889-F385-4D67D02F2404}"/>
              </a:ext>
            </a:extLst>
          </p:cNvPr>
          <p:cNvSpPr txBox="1"/>
          <p:nvPr/>
        </p:nvSpPr>
        <p:spPr>
          <a:xfrm>
            <a:off x="6966858" y="1069111"/>
            <a:ext cx="5082971" cy="378565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defTabSz="1031875"/>
            <a:endParaRPr lang="en-GB" sz="2000">
              <a:latin typeface="Century Gothic" panose="020B0502020202020204" pitchFamily="34" charset="0"/>
              <a:ea typeface="Calibri"/>
              <a:cs typeface="Arial"/>
            </a:endParaRPr>
          </a:p>
          <a:p>
            <a:pPr algn="just" defTabSz="1031875"/>
            <a:r>
              <a:rPr lang="en-GB" sz="2000">
                <a:latin typeface="Century Gothic"/>
                <a:cs typeface="Arial"/>
              </a:rPr>
              <a:t>The Group total assets  decreased to </a:t>
            </a:r>
            <a:r>
              <a:rPr lang="en-GB" sz="2000" b="1">
                <a:latin typeface="Century Gothic"/>
                <a:cs typeface="Arial"/>
              </a:rPr>
              <a:t>ZMW55.83 billion (US$ 2.33 billion) </a:t>
            </a:r>
            <a:r>
              <a:rPr lang="en-GB" sz="2000">
                <a:latin typeface="Century Gothic"/>
                <a:cs typeface="Arial"/>
              </a:rPr>
              <a:t>from </a:t>
            </a:r>
            <a:r>
              <a:rPr lang="en-GB" sz="2000" b="1">
                <a:latin typeface="Century Gothic"/>
                <a:cs typeface="Arial"/>
              </a:rPr>
              <a:t>ZMW57.29 billion (US$ 2.05 billion), </a:t>
            </a:r>
            <a:r>
              <a:rPr lang="en-GB" sz="2000">
                <a:latin typeface="Century Gothic"/>
                <a:cs typeface="Arial"/>
              </a:rPr>
              <a:t>the 3% decrease was mainly due to lower trade receivables and short-term deposits.</a:t>
            </a:r>
          </a:p>
          <a:p>
            <a:pPr algn="just" defTabSz="1031875"/>
            <a:endParaRPr lang="en-GB" sz="2000">
              <a:latin typeface="Century Gothic"/>
              <a:cs typeface="Arial"/>
            </a:endParaRPr>
          </a:p>
          <a:p>
            <a:pPr algn="just" defTabSz="1031875"/>
            <a:r>
              <a:rPr lang="en-GB" sz="2000">
                <a:latin typeface="Century Gothic"/>
                <a:cs typeface="Arial"/>
              </a:rPr>
              <a:t>The stronger Kwacha and revaluation of foreign currency assets also contributed to the decline.</a:t>
            </a:r>
          </a:p>
          <a:p>
            <a:pPr marL="342900" indent="-342900" defTabSz="1031875">
              <a:buFont typeface="Wingdings" panose="05000000000000000000" pitchFamily="2" charset="2"/>
              <a:buChar char="q"/>
            </a:pPr>
            <a:endParaRPr lang="en-GB" sz="2000">
              <a:latin typeface="Century Gothic"/>
              <a:cs typeface="Arial"/>
            </a:endParaRPr>
          </a:p>
        </p:txBody>
      </p:sp>
      <p:sp>
        <p:nvSpPr>
          <p:cNvPr id="3" name="Rectangle 2">
            <a:extLst>
              <a:ext uri="{FF2B5EF4-FFF2-40B4-BE49-F238E27FC236}">
                <a16:creationId xmlns:a16="http://schemas.microsoft.com/office/drawing/2014/main" id="{AA3D4B6B-4247-F729-2559-24F7E09221F1}"/>
              </a:ext>
            </a:extLst>
          </p:cNvPr>
          <p:cNvSpPr/>
          <p:nvPr/>
        </p:nvSpPr>
        <p:spPr>
          <a:xfrm>
            <a:off x="245195" y="3286472"/>
            <a:ext cx="6375084" cy="46048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latin typeface="Bodoni MT" panose="02070603080606020203" pitchFamily="18" charset="0"/>
            </a:endParaRPr>
          </a:p>
        </p:txBody>
      </p:sp>
      <p:pic>
        <p:nvPicPr>
          <p:cNvPr id="9" name="Picture 8" descr="Icon  Description automatically generated">
            <a:extLst>
              <a:ext uri="{FF2B5EF4-FFF2-40B4-BE49-F238E27FC236}">
                <a16:creationId xmlns:a16="http://schemas.microsoft.com/office/drawing/2014/main" id="{26F14BA6-AC9A-45AD-B550-A966ED698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5489" y="167353"/>
            <a:ext cx="270022" cy="377840"/>
          </a:xfrm>
          <a:prstGeom prst="rect">
            <a:avLst/>
          </a:prstGeom>
        </p:spPr>
      </p:pic>
      <p:sp>
        <p:nvSpPr>
          <p:cNvPr id="10" name="Footer Placeholder 2">
            <a:extLst>
              <a:ext uri="{FF2B5EF4-FFF2-40B4-BE49-F238E27FC236}">
                <a16:creationId xmlns:a16="http://schemas.microsoft.com/office/drawing/2014/main" id="{DC806707-CC23-58DE-2B06-B8C2608C5269}"/>
              </a:ext>
            </a:extLst>
          </p:cNvPr>
          <p:cNvSpPr>
            <a:spLocks noGrp="1"/>
          </p:cNvSpPr>
          <p:nvPr>
            <p:ph type="ftr" sz="quarter" idx="11"/>
          </p:nvPr>
        </p:nvSpPr>
        <p:spPr>
          <a:xfrm>
            <a:off x="5279571" y="6372290"/>
            <a:ext cx="2166257" cy="365125"/>
          </a:xfrm>
        </p:spPr>
        <p:txBody>
          <a:bodyPr/>
          <a:lstStyle/>
          <a:p>
            <a:r>
              <a:rPr lang="en-US" i="1">
                <a:solidFill>
                  <a:srgbClr val="C47E5A"/>
                </a:solidFill>
              </a:rPr>
              <a:t>Investing SMARTLY</a:t>
            </a:r>
          </a:p>
        </p:txBody>
      </p:sp>
      <p:sp>
        <p:nvSpPr>
          <p:cNvPr id="7" name="Arrow: Up 6">
            <a:extLst>
              <a:ext uri="{FF2B5EF4-FFF2-40B4-BE49-F238E27FC236}">
                <a16:creationId xmlns:a16="http://schemas.microsoft.com/office/drawing/2014/main" id="{A7AFFCEB-32C4-8770-48C2-4D9244348E75}"/>
              </a:ext>
            </a:extLst>
          </p:cNvPr>
          <p:cNvSpPr/>
          <p:nvPr/>
        </p:nvSpPr>
        <p:spPr>
          <a:xfrm>
            <a:off x="2255398" y="4124364"/>
            <a:ext cx="250140" cy="45237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4" name="Rectangle 13">
            <a:extLst>
              <a:ext uri="{FF2B5EF4-FFF2-40B4-BE49-F238E27FC236}">
                <a16:creationId xmlns:a16="http://schemas.microsoft.com/office/drawing/2014/main" id="{1A5CD0BF-2DB1-5668-9FB0-AD2B2DA5D645}"/>
              </a:ext>
            </a:extLst>
          </p:cNvPr>
          <p:cNvSpPr/>
          <p:nvPr/>
        </p:nvSpPr>
        <p:spPr>
          <a:xfrm>
            <a:off x="276086" y="4086965"/>
            <a:ext cx="6375085" cy="45237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graphicFrame>
        <p:nvGraphicFramePr>
          <p:cNvPr id="17" name="Table 16">
            <a:extLst>
              <a:ext uri="{FF2B5EF4-FFF2-40B4-BE49-F238E27FC236}">
                <a16:creationId xmlns:a16="http://schemas.microsoft.com/office/drawing/2014/main" id="{2D197163-17F4-1D3E-4FA0-A6C78A7849CA}"/>
              </a:ext>
            </a:extLst>
          </p:cNvPr>
          <p:cNvGraphicFramePr>
            <a:graphicFrameLocks noGrp="1"/>
          </p:cNvGraphicFramePr>
          <p:nvPr>
            <p:extLst>
              <p:ext uri="{D42A27DB-BD31-4B8C-83A1-F6EECF244321}">
                <p14:modId xmlns:p14="http://schemas.microsoft.com/office/powerpoint/2010/main" val="3278846446"/>
              </p:ext>
            </p:extLst>
          </p:nvPr>
        </p:nvGraphicFramePr>
        <p:xfrm>
          <a:off x="278027" y="1081216"/>
          <a:ext cx="6341614" cy="5363152"/>
        </p:xfrm>
        <a:graphic>
          <a:graphicData uri="http://schemas.openxmlformats.org/drawingml/2006/table">
            <a:tbl>
              <a:tblPr bandRow="1">
                <a:tableStyleId>{5C22544A-7EE6-4342-B048-85BDC9FD1C3A}</a:tableStyleId>
              </a:tblPr>
              <a:tblGrid>
                <a:gridCol w="2410123">
                  <a:extLst>
                    <a:ext uri="{9D8B030D-6E8A-4147-A177-3AD203B41FA5}">
                      <a16:colId xmlns:a16="http://schemas.microsoft.com/office/drawing/2014/main" val="89603689"/>
                    </a:ext>
                  </a:extLst>
                </a:gridCol>
                <a:gridCol w="1325969">
                  <a:extLst>
                    <a:ext uri="{9D8B030D-6E8A-4147-A177-3AD203B41FA5}">
                      <a16:colId xmlns:a16="http://schemas.microsoft.com/office/drawing/2014/main" val="3799420744"/>
                    </a:ext>
                  </a:extLst>
                </a:gridCol>
                <a:gridCol w="1325969">
                  <a:extLst>
                    <a:ext uri="{9D8B030D-6E8A-4147-A177-3AD203B41FA5}">
                      <a16:colId xmlns:a16="http://schemas.microsoft.com/office/drawing/2014/main" val="997790309"/>
                    </a:ext>
                  </a:extLst>
                </a:gridCol>
                <a:gridCol w="1279553">
                  <a:extLst>
                    <a:ext uri="{9D8B030D-6E8A-4147-A177-3AD203B41FA5}">
                      <a16:colId xmlns:a16="http://schemas.microsoft.com/office/drawing/2014/main" val="1767100246"/>
                    </a:ext>
                  </a:extLst>
                </a:gridCol>
              </a:tblGrid>
              <a:tr h="427223">
                <a:tc>
                  <a:txBody>
                    <a:bodyPr/>
                    <a:lstStyle/>
                    <a:p>
                      <a:endParaRPr lang="en-US">
                        <a:effectLst/>
                        <a:latin typeface="Century Gothic" panose="020B0502020202020204" pitchFamily="34" charset="0"/>
                      </a:endParaRP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tc>
                  <a:txBody>
                    <a:bodyPr/>
                    <a:lstStyle/>
                    <a:p>
                      <a:pPr lvl="0" algn="r">
                        <a:buNone/>
                      </a:pPr>
                      <a:r>
                        <a:rPr lang="en-US" b="1">
                          <a:effectLst/>
                          <a:latin typeface="Century Gothic"/>
                        </a:rPr>
                        <a:t>FY 2023</a:t>
                      </a:r>
                      <a:endParaRPr lang="en-US">
                        <a:latin typeface="Century Gothic"/>
                      </a:endParaRP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tc>
                  <a:txBody>
                    <a:bodyPr/>
                    <a:lstStyle/>
                    <a:p>
                      <a:pPr algn="r"/>
                      <a:r>
                        <a:rPr lang="en-US" b="1">
                          <a:effectLst/>
                          <a:latin typeface="Century Gothic"/>
                        </a:rPr>
                        <a:t>FY 2024</a:t>
                      </a: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tc>
                  <a:txBody>
                    <a:bodyPr/>
                    <a:lstStyle/>
                    <a:p>
                      <a:pPr lvl="0" algn="r">
                        <a:buNone/>
                      </a:pPr>
                      <a:r>
                        <a:rPr lang="en-US" b="1">
                          <a:effectLst/>
                          <a:latin typeface="Century Gothic"/>
                        </a:rPr>
                        <a:t>HY 2025</a:t>
                      </a:r>
                      <a:endParaRPr lang="en-US"/>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278850815"/>
                  </a:ext>
                </a:extLst>
              </a:tr>
              <a:tr h="527746">
                <a:tc>
                  <a:txBody>
                    <a:bodyPr/>
                    <a:lstStyle/>
                    <a:p>
                      <a:pPr lvl="0">
                        <a:buNone/>
                      </a:pPr>
                      <a:r>
                        <a:rPr lang="en-GB" sz="1800" b="1" i="0" u="none" strike="noStrike" noProof="0">
                          <a:solidFill>
                            <a:srgbClr val="000000"/>
                          </a:solidFill>
                          <a:effectLst/>
                          <a:latin typeface="Century Gothic"/>
                        </a:rPr>
                        <a:t>Assets </a:t>
                      </a:r>
                      <a:endParaRPr lang="en-US" b="1">
                        <a:latin typeface="Century Gothic"/>
                      </a:endParaRPr>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tc>
                  <a:txBody>
                    <a:bodyPr/>
                    <a:lstStyle/>
                    <a:p>
                      <a:pPr lvl="0" algn="r">
                        <a:buNone/>
                      </a:pPr>
                      <a:r>
                        <a:rPr lang="en-GB" b="1">
                          <a:effectLst/>
                          <a:latin typeface="Century Gothic"/>
                        </a:rPr>
                        <a:t>ZMW millions</a:t>
                      </a:r>
                      <a:endParaRPr lang="en-US"/>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tc>
                  <a:txBody>
                    <a:bodyPr/>
                    <a:lstStyle/>
                    <a:p>
                      <a:pPr algn="r"/>
                      <a:r>
                        <a:rPr lang="en-GB" b="1">
                          <a:effectLst/>
                          <a:latin typeface="Century Gothic"/>
                        </a:rPr>
                        <a:t>ZMW millions</a:t>
                      </a:r>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tc>
                  <a:txBody>
                    <a:bodyPr/>
                    <a:lstStyle/>
                    <a:p>
                      <a:pPr lvl="0" algn="r">
                        <a:buNone/>
                      </a:pPr>
                      <a:r>
                        <a:rPr lang="en-GB" b="1">
                          <a:effectLst/>
                          <a:latin typeface="Century Gothic"/>
                        </a:rPr>
                        <a:t>ZMW millions</a:t>
                      </a:r>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extLst>
                  <a:ext uri="{0D108BD9-81ED-4DB2-BD59-A6C34878D82A}">
                    <a16:rowId xmlns:a16="http://schemas.microsoft.com/office/drawing/2014/main" val="33909709"/>
                  </a:ext>
                </a:extLst>
              </a:tr>
              <a:tr h="263873">
                <a:tc>
                  <a:txBody>
                    <a:bodyPr/>
                    <a:lstStyle/>
                    <a:p>
                      <a:endParaRPr lang="en-GB">
                        <a:effectLst/>
                        <a:latin typeface="Century Gothic" panose="020B0502020202020204" pitchFamily="34" charset="0"/>
                      </a:endParaRP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tc>
                  <a:txBody>
                    <a:bodyPr/>
                    <a:lstStyle/>
                    <a:p>
                      <a:pPr lvl="0" algn="r">
                        <a:buNone/>
                      </a:pPr>
                      <a:endParaRPr lang="en-US">
                        <a:effectLst/>
                        <a:latin typeface="Century Gothic"/>
                      </a:endParaRP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tc>
                  <a:txBody>
                    <a:bodyPr/>
                    <a:lstStyle/>
                    <a:p>
                      <a:pPr algn="r"/>
                      <a:endParaRPr lang="en-US">
                        <a:effectLst/>
                        <a:latin typeface="Century Gothic" panose="020B0502020202020204" pitchFamily="34" charset="0"/>
                      </a:endParaRP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tc>
                  <a:txBody>
                    <a:bodyPr/>
                    <a:lstStyle/>
                    <a:p>
                      <a:pPr lvl="0" algn="r">
                        <a:buNone/>
                      </a:pPr>
                      <a:endParaRPr lang="en-US">
                        <a:effectLst/>
                        <a:latin typeface="Century Gothic"/>
                      </a:endParaRPr>
                    </a:p>
                  </a:txBody>
                  <a:tcPr marL="0" marR="0" marT="0" marB="0" anchor="ctr">
                    <a:lnL>
                      <a:noFill/>
                    </a:lnL>
                    <a:lnR>
                      <a:noFill/>
                    </a:lnR>
                    <a:lnT>
                      <a:noFill/>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475345390"/>
                  </a:ext>
                </a:extLst>
              </a:tr>
              <a:tr h="452353">
                <a:tc>
                  <a:txBody>
                    <a:bodyPr/>
                    <a:lstStyle/>
                    <a:p>
                      <a:r>
                        <a:rPr lang="en-GB">
                          <a:effectLst/>
                          <a:latin typeface="Century Gothic"/>
                        </a:rPr>
                        <a:t>Non-current assets</a:t>
                      </a:r>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tc>
                  <a:txBody>
                    <a:bodyPr/>
                    <a:lstStyle/>
                    <a:p>
                      <a:pPr lvl="0" algn="r">
                        <a:buNone/>
                      </a:pPr>
                      <a:r>
                        <a:rPr lang="en-US" sz="1800" b="0" i="0" u="none" strike="noStrike" noProof="0">
                          <a:solidFill>
                            <a:srgbClr val="000000"/>
                          </a:solidFill>
                          <a:effectLst/>
                          <a:latin typeface="Century Gothic"/>
                        </a:rPr>
                        <a:t>29,649</a:t>
                      </a:r>
                      <a:endParaRPr lang="en-US">
                        <a:effectLst/>
                        <a:latin typeface="Century Gothic"/>
                      </a:endParaRPr>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tc>
                  <a:txBody>
                    <a:bodyPr/>
                    <a:lstStyle/>
                    <a:p>
                      <a:pPr algn="r"/>
                      <a:r>
                        <a:rPr lang="en-US">
                          <a:effectLst/>
                          <a:latin typeface="Century Gothic"/>
                        </a:rPr>
                        <a:t>50,644 </a:t>
                      </a:r>
                      <a:endParaRPr lang="en-US">
                        <a:latin typeface="Century Gothic"/>
                      </a:endParaRPr>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tc>
                  <a:txBody>
                    <a:bodyPr/>
                    <a:lstStyle/>
                    <a:p>
                      <a:pPr lvl="0" algn="r">
                        <a:buNone/>
                      </a:pPr>
                      <a:r>
                        <a:rPr lang="en-US">
                          <a:latin typeface="Century Gothic"/>
                        </a:rPr>
                        <a:t>50,967</a:t>
                      </a:r>
                      <a:endParaRPr lang="en-US"/>
                    </a:p>
                  </a:txBody>
                  <a:tcPr marL="0" marR="0" marT="0" marB="0" anchor="ctr">
                    <a:lnL>
                      <a:noFill/>
                    </a:lnL>
                    <a:lnR>
                      <a:noFill/>
                    </a:lnR>
                    <a:lnT w="12700" cap="flat" cmpd="sng" algn="ctr">
                      <a:solidFill>
                        <a:schemeClr val="accent2"/>
                      </a:solidFill>
                      <a:prstDash val="solid"/>
                      <a:round/>
                      <a:headEnd type="none" w="med" len="med"/>
                      <a:tailEnd type="none" w="med" len="med"/>
                    </a:lnT>
                    <a:lnB>
                      <a:noFill/>
                    </a:lnB>
                    <a:noFill/>
                  </a:tcPr>
                </a:tc>
                <a:extLst>
                  <a:ext uri="{0D108BD9-81ED-4DB2-BD59-A6C34878D82A}">
                    <a16:rowId xmlns:a16="http://schemas.microsoft.com/office/drawing/2014/main" val="1434789507"/>
                  </a:ext>
                </a:extLst>
              </a:tr>
              <a:tr h="289003">
                <a:tc>
                  <a:txBody>
                    <a:bodyPr/>
                    <a:lstStyle/>
                    <a:p>
                      <a:r>
                        <a:rPr lang="en-GB">
                          <a:effectLst/>
                          <a:latin typeface="Century Gothic"/>
                        </a:rPr>
                        <a:t>Current assets</a:t>
                      </a:r>
                    </a:p>
                  </a:txBody>
                  <a:tcPr marL="0" marR="0" marT="0" marB="0" anchor="ctr">
                    <a:lnL>
                      <a:noFill/>
                    </a:lnL>
                    <a:lnR>
                      <a:noFill/>
                    </a:lnR>
                    <a:lnT>
                      <a:noFill/>
                    </a:lnT>
                    <a:lnB>
                      <a:noFill/>
                    </a:lnB>
                    <a:noFill/>
                  </a:tcPr>
                </a:tc>
                <a:tc>
                  <a:txBody>
                    <a:bodyPr/>
                    <a:lstStyle/>
                    <a:p>
                      <a:pPr lvl="0" algn="r">
                        <a:buNone/>
                      </a:pPr>
                      <a:r>
                        <a:rPr lang="en-US" sz="1800" b="0" i="0" u="none" strike="noStrike" noProof="0">
                          <a:solidFill>
                            <a:srgbClr val="000000"/>
                          </a:solidFill>
                          <a:effectLst/>
                          <a:latin typeface="Century Gothic"/>
                        </a:rPr>
                        <a:t>28,815</a:t>
                      </a:r>
                      <a:endParaRPr lang="en-GB">
                        <a:effectLst/>
                        <a:latin typeface="Century Gothic"/>
                      </a:endParaRPr>
                    </a:p>
                  </a:txBody>
                  <a:tcPr marL="0" marR="0" marT="0" marB="0" anchor="ctr">
                    <a:lnL>
                      <a:noFill/>
                    </a:lnL>
                    <a:lnR>
                      <a:noFill/>
                    </a:lnR>
                    <a:lnT>
                      <a:noFill/>
                    </a:lnT>
                    <a:lnB>
                      <a:noFill/>
                    </a:lnB>
                    <a:noFill/>
                  </a:tcPr>
                </a:tc>
                <a:tc>
                  <a:txBody>
                    <a:bodyPr/>
                    <a:lstStyle/>
                    <a:p>
                      <a:pPr algn="r"/>
                      <a:r>
                        <a:rPr lang="en-US">
                          <a:effectLst/>
                          <a:latin typeface="Century Gothic"/>
                        </a:rPr>
                        <a:t> 6,642 </a:t>
                      </a:r>
                    </a:p>
                  </a:txBody>
                  <a:tcPr marL="0" marR="0" marT="0" marB="0" anchor="ctr">
                    <a:lnL>
                      <a:noFill/>
                    </a:lnL>
                    <a:lnR>
                      <a:noFill/>
                    </a:lnR>
                    <a:lnT>
                      <a:noFill/>
                    </a:lnT>
                    <a:lnB>
                      <a:noFill/>
                    </a:lnB>
                    <a:noFill/>
                  </a:tcPr>
                </a:tc>
                <a:tc>
                  <a:txBody>
                    <a:bodyPr/>
                    <a:lstStyle/>
                    <a:p>
                      <a:pPr lvl="0" algn="r">
                        <a:buNone/>
                      </a:pPr>
                      <a:r>
                        <a:rPr lang="en-US">
                          <a:effectLst/>
                          <a:latin typeface="Century Gothic"/>
                        </a:rPr>
                        <a:t>4,867</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681891862"/>
                  </a:ext>
                </a:extLst>
              </a:tr>
              <a:tr h="527746">
                <a:tc>
                  <a:txBody>
                    <a:bodyPr/>
                    <a:lstStyle/>
                    <a:p>
                      <a:endParaRPr lang="en-GB" b="1">
                        <a:effectLst/>
                        <a:latin typeface="Century Gothic" panose="020B0502020202020204" pitchFamily="34" charset="0"/>
                      </a:endParaRPr>
                    </a:p>
                    <a:p>
                      <a:pPr lvl="0">
                        <a:buNone/>
                      </a:pPr>
                      <a:r>
                        <a:rPr lang="en-GB" b="1">
                          <a:effectLst/>
                          <a:latin typeface="Century Gothic"/>
                        </a:rPr>
                        <a:t>Total assets</a:t>
                      </a:r>
                    </a:p>
                  </a:txBody>
                  <a:tcPr marL="0" marR="0" marT="0" marB="0" anchor="ctr">
                    <a:lnL>
                      <a:noFill/>
                    </a:lnL>
                    <a:lnR>
                      <a:noFill/>
                    </a:lnR>
                    <a:lnT>
                      <a:noFill/>
                    </a:lnT>
                    <a:lnB>
                      <a:noFill/>
                    </a:lnB>
                    <a:noFill/>
                  </a:tcPr>
                </a:tc>
                <a:tc>
                  <a:txBody>
                    <a:bodyPr/>
                    <a:lstStyle/>
                    <a:p>
                      <a:pPr lvl="0" algn="r">
                        <a:buNone/>
                      </a:pPr>
                      <a:endParaRPr lang="en-US" b="1">
                        <a:effectLst/>
                        <a:latin typeface="Century Gothic"/>
                      </a:endParaRPr>
                    </a:p>
                    <a:p>
                      <a:pPr lvl="0" algn="r">
                        <a:buNone/>
                      </a:pPr>
                      <a:r>
                        <a:rPr lang="en-US" sz="1800" b="1" i="0" u="none" strike="noStrike" noProof="0">
                          <a:solidFill>
                            <a:srgbClr val="000000"/>
                          </a:solidFill>
                          <a:effectLst/>
                          <a:latin typeface="Century Gothic"/>
                        </a:rPr>
                        <a:t>58,464</a:t>
                      </a:r>
                      <a:endParaRPr lang="en-US">
                        <a:latin typeface="Century Gothic"/>
                      </a:endParaRPr>
                    </a:p>
                  </a:txBody>
                  <a:tcPr marL="0" marR="0" marT="0" marB="0" anchor="ctr">
                    <a:lnL>
                      <a:noFill/>
                    </a:lnL>
                    <a:lnR>
                      <a:noFill/>
                    </a:lnR>
                    <a:lnT>
                      <a:noFill/>
                    </a:lnT>
                    <a:lnB>
                      <a:noFill/>
                    </a:lnB>
                    <a:noFill/>
                  </a:tcPr>
                </a:tc>
                <a:tc>
                  <a:txBody>
                    <a:bodyPr/>
                    <a:lstStyle/>
                    <a:p>
                      <a:pPr algn="r"/>
                      <a:r>
                        <a:rPr lang="en-US" b="1">
                          <a:effectLst/>
                          <a:latin typeface="Century Gothic"/>
                        </a:rPr>
                        <a:t>                 </a:t>
                      </a:r>
                      <a:endParaRPr lang="en-US">
                        <a:latin typeface="Century Gothic"/>
                      </a:endParaRPr>
                    </a:p>
                    <a:p>
                      <a:pPr lvl="0" algn="r">
                        <a:buNone/>
                      </a:pPr>
                      <a:r>
                        <a:rPr lang="en-US" b="1">
                          <a:effectLst/>
                          <a:latin typeface="Century Gothic"/>
                        </a:rPr>
                        <a:t>57,286 </a:t>
                      </a:r>
                    </a:p>
                  </a:txBody>
                  <a:tcPr marL="0" marR="0" marT="0" marB="0" anchor="ctr">
                    <a:lnL>
                      <a:noFill/>
                    </a:lnL>
                    <a:lnR>
                      <a:noFill/>
                    </a:lnR>
                    <a:lnT>
                      <a:noFill/>
                    </a:lnT>
                    <a:lnB>
                      <a:noFill/>
                    </a:lnB>
                    <a:noFill/>
                  </a:tcPr>
                </a:tc>
                <a:tc>
                  <a:txBody>
                    <a:bodyPr/>
                    <a:lstStyle/>
                    <a:p>
                      <a:pPr lvl="0" algn="r">
                        <a:buNone/>
                      </a:pPr>
                      <a:endParaRPr lang="en-US" b="1">
                        <a:effectLst/>
                        <a:latin typeface="Century Gothic"/>
                      </a:endParaRPr>
                    </a:p>
                    <a:p>
                      <a:pPr lvl="0" algn="r">
                        <a:buNone/>
                      </a:pPr>
                      <a:r>
                        <a:rPr lang="en-US" b="1">
                          <a:effectLst/>
                          <a:latin typeface="Century Gothic"/>
                        </a:rPr>
                        <a:t>55,834 </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2823069163"/>
                  </a:ext>
                </a:extLst>
              </a:tr>
              <a:tr h="289003">
                <a:tc>
                  <a:txBody>
                    <a:bodyPr/>
                    <a:lstStyle/>
                    <a:p>
                      <a:endParaRPr lang="en-US">
                        <a:effectLst/>
                        <a:latin typeface="Century Gothic" panose="020B0502020202020204" pitchFamily="34" charset="0"/>
                      </a:endParaRPr>
                    </a:p>
                  </a:txBody>
                  <a:tcPr marL="0" marR="0" marT="0" marB="0" anchor="ctr">
                    <a:lnL>
                      <a:noFill/>
                    </a:lnL>
                    <a:lnR>
                      <a:noFill/>
                    </a:lnR>
                    <a:lnT>
                      <a:noFill/>
                    </a:lnT>
                    <a:lnB>
                      <a:noFill/>
                    </a:lnB>
                    <a:noFill/>
                  </a:tcPr>
                </a:tc>
                <a:tc>
                  <a:txBody>
                    <a:bodyPr/>
                    <a:lstStyle/>
                    <a:p>
                      <a:pPr lvl="0" algn="r">
                        <a:buNone/>
                      </a:pPr>
                      <a:endParaRPr lang="en-US">
                        <a:effectLst/>
                        <a:latin typeface="Century Gothic"/>
                      </a:endParaRPr>
                    </a:p>
                  </a:txBody>
                  <a:tcPr marL="0" marR="0" marT="0" marB="0" anchor="ctr">
                    <a:lnL>
                      <a:noFill/>
                    </a:lnL>
                    <a:lnR>
                      <a:noFill/>
                    </a:lnR>
                    <a:lnT>
                      <a:noFill/>
                    </a:lnT>
                    <a:lnB>
                      <a:noFill/>
                    </a:lnB>
                    <a:noFill/>
                  </a:tcPr>
                </a:tc>
                <a:tc>
                  <a:txBody>
                    <a:bodyPr/>
                    <a:lstStyle/>
                    <a:p>
                      <a:pPr algn="r"/>
                      <a:endParaRPr lang="en-US">
                        <a:effectLst/>
                        <a:latin typeface="Century Gothic" panose="020B0502020202020204" pitchFamily="34" charset="0"/>
                      </a:endParaRPr>
                    </a:p>
                  </a:txBody>
                  <a:tcPr marL="0" marR="0" marT="0" marB="0" anchor="ctr">
                    <a:lnL>
                      <a:noFill/>
                    </a:lnL>
                    <a:lnR>
                      <a:noFill/>
                    </a:lnR>
                    <a:lnT>
                      <a:noFill/>
                    </a:lnT>
                    <a:lnB>
                      <a:noFill/>
                    </a:lnB>
                    <a:noFill/>
                  </a:tcPr>
                </a:tc>
                <a:tc>
                  <a:txBody>
                    <a:bodyPr/>
                    <a:lstStyle/>
                    <a:p>
                      <a:pPr lvl="0" algn="r">
                        <a:buNone/>
                      </a:pPr>
                      <a:endParaRPr lang="en-US">
                        <a:effectLst/>
                        <a:latin typeface="Century Gothic"/>
                      </a:endParaRPr>
                    </a:p>
                  </a:txBody>
                  <a:tcPr marL="0" marR="0" marT="0" marB="0" anchor="ctr">
                    <a:lnL>
                      <a:noFill/>
                    </a:lnL>
                    <a:lnR>
                      <a:noFill/>
                    </a:lnR>
                    <a:lnT>
                      <a:noFill/>
                    </a:lnT>
                    <a:lnB>
                      <a:noFill/>
                    </a:lnB>
                    <a:noFill/>
                  </a:tcPr>
                </a:tc>
                <a:extLst>
                  <a:ext uri="{0D108BD9-81ED-4DB2-BD59-A6C34878D82A}">
                    <a16:rowId xmlns:a16="http://schemas.microsoft.com/office/drawing/2014/main" val="2730008855"/>
                  </a:ext>
                </a:extLst>
              </a:tr>
              <a:tr h="691096">
                <a:tc>
                  <a:txBody>
                    <a:bodyPr/>
                    <a:lstStyle/>
                    <a:p>
                      <a:endParaRPr lang="en-GB">
                        <a:effectLst/>
                        <a:latin typeface="Century Gothic" panose="020B0502020202020204" pitchFamily="34" charset="0"/>
                      </a:endParaRPr>
                    </a:p>
                    <a:p>
                      <a:pPr lvl="0">
                        <a:buNone/>
                      </a:pPr>
                      <a:r>
                        <a:rPr lang="en-GB">
                          <a:effectLst/>
                          <a:latin typeface="Century Gothic"/>
                        </a:rPr>
                        <a:t>Equity and reserves</a:t>
                      </a:r>
                    </a:p>
                  </a:txBody>
                  <a:tcPr marL="0" marR="0" marT="0" marB="0" anchor="ctr">
                    <a:lnL>
                      <a:noFill/>
                    </a:lnL>
                    <a:lnR>
                      <a:noFill/>
                    </a:lnR>
                    <a:lnT>
                      <a:noFill/>
                    </a:lnT>
                    <a:lnB>
                      <a:noFill/>
                    </a:lnB>
                    <a:noFill/>
                  </a:tcPr>
                </a:tc>
                <a:tc>
                  <a:txBody>
                    <a:bodyPr/>
                    <a:lstStyle/>
                    <a:p>
                      <a:pPr lvl="0" algn="r">
                        <a:buNone/>
                      </a:pPr>
                      <a:endParaRPr lang="en-US">
                        <a:effectLst/>
                        <a:latin typeface="Century Gothic"/>
                      </a:endParaRPr>
                    </a:p>
                    <a:p>
                      <a:pPr lvl="0" algn="r">
                        <a:buNone/>
                      </a:pPr>
                      <a:r>
                        <a:rPr lang="en-US" sz="1800" b="0" i="0" u="none" strike="noStrike" noProof="0">
                          <a:solidFill>
                            <a:srgbClr val="000000"/>
                          </a:solidFill>
                          <a:effectLst/>
                          <a:latin typeface="Century Gothic"/>
                        </a:rPr>
                        <a:t>(5,691)</a:t>
                      </a:r>
                      <a:endParaRPr lang="en-US">
                        <a:latin typeface="Century Gothic"/>
                      </a:endParaRPr>
                    </a:p>
                  </a:txBody>
                  <a:tcPr marL="0" marR="0" marT="0" marB="0" anchor="ctr">
                    <a:lnL>
                      <a:noFill/>
                    </a:lnL>
                    <a:lnR>
                      <a:noFill/>
                    </a:lnR>
                    <a:lnT>
                      <a:noFill/>
                    </a:lnT>
                    <a:lnB>
                      <a:noFill/>
                    </a:lnB>
                    <a:noFill/>
                  </a:tcPr>
                </a:tc>
                <a:tc>
                  <a:txBody>
                    <a:bodyPr/>
                    <a:lstStyle/>
                    <a:p>
                      <a:pPr algn="r"/>
                      <a:r>
                        <a:rPr lang="en-US">
                          <a:effectLst/>
                          <a:latin typeface="Century Gothic"/>
                        </a:rPr>
                        <a:t>              </a:t>
                      </a:r>
                      <a:endParaRPr lang="en-US">
                        <a:latin typeface="Century Gothic"/>
                      </a:endParaRPr>
                    </a:p>
                    <a:p>
                      <a:pPr lvl="0" algn="r">
                        <a:buNone/>
                      </a:pPr>
                      <a:r>
                        <a:rPr lang="en-US">
                          <a:effectLst/>
                          <a:latin typeface="Century Gothic"/>
                        </a:rPr>
                        <a:t>   52,264</a:t>
                      </a:r>
                      <a:endParaRPr lang="en-US">
                        <a:latin typeface="Century Gothic"/>
                      </a:endParaRPr>
                    </a:p>
                  </a:txBody>
                  <a:tcPr marL="0" marR="0" marT="0" marB="0" anchor="ctr">
                    <a:lnL>
                      <a:noFill/>
                    </a:lnL>
                    <a:lnR>
                      <a:noFill/>
                    </a:lnR>
                    <a:lnT>
                      <a:noFill/>
                    </a:lnT>
                    <a:lnB>
                      <a:noFill/>
                    </a:lnB>
                    <a:noFill/>
                  </a:tcPr>
                </a:tc>
                <a:tc>
                  <a:txBody>
                    <a:bodyPr/>
                    <a:lstStyle/>
                    <a:p>
                      <a:pPr lvl="0" algn="r">
                        <a:buNone/>
                      </a:pPr>
                      <a:endParaRPr lang="en-US">
                        <a:latin typeface="Century Gothic"/>
                      </a:endParaRPr>
                    </a:p>
                    <a:p>
                      <a:pPr lvl="0" algn="r">
                        <a:buNone/>
                      </a:pPr>
                      <a:r>
                        <a:rPr lang="en-US">
                          <a:latin typeface="Century Gothic"/>
                        </a:rPr>
                        <a:t>52,336</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702040218"/>
                  </a:ext>
                </a:extLst>
              </a:tr>
              <a:tr h="691096">
                <a:tc>
                  <a:txBody>
                    <a:bodyPr/>
                    <a:lstStyle/>
                    <a:p>
                      <a:endParaRPr lang="en-GB">
                        <a:effectLst/>
                        <a:latin typeface="Century Gothic" panose="020B0502020202020204" pitchFamily="34" charset="0"/>
                      </a:endParaRPr>
                    </a:p>
                    <a:p>
                      <a:pPr lvl="0">
                        <a:buNone/>
                      </a:pPr>
                      <a:r>
                        <a:rPr lang="en-GB">
                          <a:effectLst/>
                          <a:latin typeface="Century Gothic"/>
                        </a:rPr>
                        <a:t>Non-current liabilities</a:t>
                      </a:r>
                    </a:p>
                  </a:txBody>
                  <a:tcPr marL="0" marR="0" marT="0" marB="0" anchor="ctr">
                    <a:lnL>
                      <a:noFill/>
                    </a:lnL>
                    <a:lnR>
                      <a:noFill/>
                    </a:lnR>
                    <a:lnT>
                      <a:noFill/>
                    </a:lnT>
                    <a:lnB>
                      <a:noFill/>
                    </a:lnB>
                    <a:noFill/>
                  </a:tcPr>
                </a:tc>
                <a:tc>
                  <a:txBody>
                    <a:bodyPr/>
                    <a:lstStyle/>
                    <a:p>
                      <a:pPr lvl="0" algn="r">
                        <a:buNone/>
                      </a:pPr>
                      <a:endParaRPr lang="en-GB">
                        <a:effectLst/>
                        <a:latin typeface="Century Gothic"/>
                      </a:endParaRPr>
                    </a:p>
                    <a:p>
                      <a:pPr lvl="0" algn="r">
                        <a:buNone/>
                      </a:pPr>
                      <a:r>
                        <a:rPr lang="en-US" sz="1800" b="0" i="0" u="none" strike="noStrike" noProof="0">
                          <a:solidFill>
                            <a:srgbClr val="000000"/>
                          </a:solidFill>
                          <a:effectLst/>
                          <a:latin typeface="Century Gothic"/>
                        </a:rPr>
                        <a:t>882</a:t>
                      </a:r>
                      <a:endParaRPr lang="en-GB">
                        <a:latin typeface="Century Gothic"/>
                      </a:endParaRPr>
                    </a:p>
                  </a:txBody>
                  <a:tcPr marL="0" marR="0" marT="0" marB="0" anchor="ctr">
                    <a:lnL>
                      <a:noFill/>
                    </a:lnL>
                    <a:lnR>
                      <a:noFill/>
                    </a:lnR>
                    <a:lnT>
                      <a:noFill/>
                    </a:lnT>
                    <a:lnB>
                      <a:noFill/>
                    </a:lnB>
                    <a:noFill/>
                  </a:tcPr>
                </a:tc>
                <a:tc>
                  <a:txBody>
                    <a:bodyPr/>
                    <a:lstStyle/>
                    <a:p>
                      <a:pPr algn="r"/>
                      <a:r>
                        <a:rPr lang="en-US">
                          <a:effectLst/>
                          <a:latin typeface="Century Gothic"/>
                        </a:rPr>
                        <a:t>                    </a:t>
                      </a:r>
                    </a:p>
                    <a:p>
                      <a:pPr lvl="0" algn="r">
                        <a:buNone/>
                      </a:pPr>
                      <a:r>
                        <a:rPr lang="en-US">
                          <a:effectLst/>
                          <a:latin typeface="Century Gothic"/>
                        </a:rPr>
                        <a:t>  3,368 </a:t>
                      </a:r>
                    </a:p>
                  </a:txBody>
                  <a:tcPr marL="0" marR="0" marT="0" marB="0" anchor="ctr">
                    <a:lnL>
                      <a:noFill/>
                    </a:lnL>
                    <a:lnR>
                      <a:noFill/>
                    </a:lnR>
                    <a:lnT>
                      <a:noFill/>
                    </a:lnT>
                    <a:lnB>
                      <a:noFill/>
                    </a:lnB>
                    <a:noFill/>
                  </a:tcPr>
                </a:tc>
                <a:tc>
                  <a:txBody>
                    <a:bodyPr/>
                    <a:lstStyle/>
                    <a:p>
                      <a:pPr lvl="0" algn="r">
                        <a:buNone/>
                      </a:pPr>
                      <a:endParaRPr lang="en-US">
                        <a:effectLst/>
                        <a:latin typeface="Century Gothic"/>
                      </a:endParaRPr>
                    </a:p>
                    <a:p>
                      <a:pPr lvl="0" algn="r">
                        <a:buNone/>
                      </a:pPr>
                      <a:r>
                        <a:rPr lang="en-US">
                          <a:effectLst/>
                          <a:latin typeface="Century Gothic"/>
                        </a:rPr>
                        <a:t>2,807</a:t>
                      </a:r>
                      <a:endParaRPr lang="en-GB"/>
                    </a:p>
                  </a:txBody>
                  <a:tcPr marL="0" marR="0" marT="0" marB="0" anchor="ctr">
                    <a:lnL>
                      <a:noFill/>
                    </a:lnL>
                    <a:lnR>
                      <a:noFill/>
                    </a:lnR>
                    <a:lnT>
                      <a:noFill/>
                    </a:lnT>
                    <a:lnB>
                      <a:noFill/>
                    </a:lnB>
                    <a:noFill/>
                  </a:tcPr>
                </a:tc>
                <a:extLst>
                  <a:ext uri="{0D108BD9-81ED-4DB2-BD59-A6C34878D82A}">
                    <a16:rowId xmlns:a16="http://schemas.microsoft.com/office/drawing/2014/main" val="13344441"/>
                  </a:ext>
                </a:extLst>
              </a:tr>
              <a:tr h="603138">
                <a:tc>
                  <a:txBody>
                    <a:bodyPr/>
                    <a:lstStyle/>
                    <a:p>
                      <a:endParaRPr lang="en-GB" b="0">
                        <a:effectLst/>
                        <a:latin typeface="Century Gothic" panose="020B0502020202020204" pitchFamily="34" charset="0"/>
                      </a:endParaRPr>
                    </a:p>
                    <a:p>
                      <a:pPr lvl="0">
                        <a:buNone/>
                      </a:pPr>
                      <a:r>
                        <a:rPr lang="en-GB" b="0">
                          <a:effectLst/>
                          <a:latin typeface="Century Gothic"/>
                        </a:rPr>
                        <a:t>Current liabilities</a:t>
                      </a:r>
                    </a:p>
                  </a:txBody>
                  <a:tcPr marL="0" marR="0" marT="0" marB="0" anchor="ctr">
                    <a:lnL>
                      <a:noFill/>
                    </a:lnL>
                    <a:lnR>
                      <a:noFill/>
                    </a:lnR>
                    <a:lnT>
                      <a:noFill/>
                    </a:lnT>
                    <a:lnB>
                      <a:noFill/>
                    </a:lnB>
                    <a:noFill/>
                  </a:tcPr>
                </a:tc>
                <a:tc>
                  <a:txBody>
                    <a:bodyPr/>
                    <a:lstStyle/>
                    <a:p>
                      <a:pPr lvl="0" algn="r">
                        <a:buNone/>
                      </a:pPr>
                      <a:endParaRPr lang="en-GB" b="0">
                        <a:effectLst/>
                        <a:latin typeface="Century Gothic"/>
                      </a:endParaRPr>
                    </a:p>
                    <a:p>
                      <a:pPr lvl="0" algn="r">
                        <a:buNone/>
                      </a:pPr>
                      <a:r>
                        <a:rPr lang="en-US" sz="1800" b="0" i="0" u="none" strike="noStrike" noProof="0">
                          <a:solidFill>
                            <a:srgbClr val="000000"/>
                          </a:solidFill>
                          <a:effectLst/>
                          <a:latin typeface="Century Gothic"/>
                        </a:rPr>
                        <a:t>63,273</a:t>
                      </a:r>
                      <a:endParaRPr lang="en-GB">
                        <a:latin typeface="Century Gothic"/>
                      </a:endParaRPr>
                    </a:p>
                  </a:txBody>
                  <a:tcPr marL="0" marR="0" marT="0" marB="0" anchor="ctr">
                    <a:lnL>
                      <a:noFill/>
                    </a:lnL>
                    <a:lnR>
                      <a:noFill/>
                    </a:lnR>
                    <a:lnT>
                      <a:noFill/>
                    </a:lnT>
                    <a:lnB>
                      <a:noFill/>
                    </a:lnB>
                    <a:noFill/>
                  </a:tcPr>
                </a:tc>
                <a:tc>
                  <a:txBody>
                    <a:bodyPr/>
                    <a:lstStyle/>
                    <a:p>
                      <a:pPr algn="r"/>
                      <a:r>
                        <a:rPr lang="en-US" b="0">
                          <a:effectLst/>
                          <a:latin typeface="Century Gothic"/>
                        </a:rPr>
                        <a:t>   </a:t>
                      </a:r>
                      <a:endParaRPr lang="en-US" b="0">
                        <a:latin typeface="Century Gothic"/>
                      </a:endParaRPr>
                    </a:p>
                    <a:p>
                      <a:pPr lvl="0" algn="r">
                        <a:buNone/>
                      </a:pPr>
                      <a:r>
                        <a:rPr lang="en-US" b="0">
                          <a:effectLst/>
                          <a:latin typeface="Century Gothic"/>
                        </a:rPr>
                        <a:t>1,654 </a:t>
                      </a:r>
                    </a:p>
                  </a:txBody>
                  <a:tcPr marL="0" marR="0" marT="0" marB="0" anchor="ctr">
                    <a:lnL>
                      <a:noFill/>
                    </a:lnL>
                    <a:lnR>
                      <a:noFill/>
                    </a:lnR>
                    <a:lnT>
                      <a:noFill/>
                    </a:lnT>
                    <a:lnB>
                      <a:noFill/>
                    </a:lnB>
                    <a:noFill/>
                  </a:tcPr>
                </a:tc>
                <a:tc>
                  <a:txBody>
                    <a:bodyPr/>
                    <a:lstStyle/>
                    <a:p>
                      <a:pPr lvl="0" algn="r">
                        <a:buNone/>
                      </a:pPr>
                      <a:endParaRPr lang="en-US" b="0">
                        <a:effectLst/>
                        <a:latin typeface="Century Gothic"/>
                      </a:endParaRPr>
                    </a:p>
                    <a:p>
                      <a:pPr lvl="0" algn="r">
                        <a:buNone/>
                      </a:pPr>
                      <a:r>
                        <a:rPr lang="en-US" b="0">
                          <a:effectLst/>
                          <a:latin typeface="Century Gothic"/>
                        </a:rPr>
                        <a:t>691</a:t>
                      </a:r>
                      <a:endParaRPr lang="en-GB"/>
                    </a:p>
                  </a:txBody>
                  <a:tcPr marL="0" marR="0" marT="0" marB="0" anchor="ctr">
                    <a:lnL>
                      <a:noFill/>
                    </a:lnL>
                    <a:lnR>
                      <a:noFill/>
                    </a:lnR>
                    <a:lnT>
                      <a:noFill/>
                    </a:lnT>
                    <a:lnB>
                      <a:noFill/>
                    </a:lnB>
                    <a:noFill/>
                  </a:tcPr>
                </a:tc>
                <a:extLst>
                  <a:ext uri="{0D108BD9-81ED-4DB2-BD59-A6C34878D82A}">
                    <a16:rowId xmlns:a16="http://schemas.microsoft.com/office/drawing/2014/main" val="2475312624"/>
                  </a:ext>
                </a:extLst>
              </a:tr>
              <a:tr h="527746">
                <a:tc>
                  <a:txBody>
                    <a:bodyPr/>
                    <a:lstStyle/>
                    <a:p>
                      <a:pPr lvl="0">
                        <a:buNone/>
                      </a:pPr>
                      <a:r>
                        <a:rPr lang="en-GB" b="1">
                          <a:effectLst/>
                          <a:latin typeface="Century Gothic"/>
                        </a:rPr>
                        <a:t>Total equity and liabilities</a:t>
                      </a:r>
                    </a:p>
                  </a:txBody>
                  <a:tcPr marL="0" marR="0" marT="0" marB="0" anchor="ctr">
                    <a:lnL>
                      <a:noFill/>
                    </a:lnL>
                    <a:lnR>
                      <a:noFill/>
                    </a:lnR>
                    <a:lnT>
                      <a:noFill/>
                    </a:lnT>
                    <a:lnB>
                      <a:noFill/>
                    </a:lnB>
                    <a:noFill/>
                  </a:tcPr>
                </a:tc>
                <a:tc>
                  <a:txBody>
                    <a:bodyPr/>
                    <a:lstStyle/>
                    <a:p>
                      <a:pPr lvl="0" algn="r">
                        <a:buNone/>
                      </a:pPr>
                      <a:endParaRPr lang="en-US" sz="1800" b="1" i="0" u="none" strike="noStrike" noProof="0">
                        <a:solidFill>
                          <a:srgbClr val="000000"/>
                        </a:solidFill>
                        <a:effectLst/>
                        <a:latin typeface="Century Gothic"/>
                      </a:endParaRPr>
                    </a:p>
                    <a:p>
                      <a:pPr lvl="0" algn="r">
                        <a:buNone/>
                      </a:pPr>
                      <a:r>
                        <a:rPr lang="en-US" sz="1800" b="1" i="0" u="none" strike="noStrike" noProof="0">
                          <a:solidFill>
                            <a:srgbClr val="000000"/>
                          </a:solidFill>
                          <a:effectLst/>
                          <a:latin typeface="Century Gothic"/>
                        </a:rPr>
                        <a:t>58,464</a:t>
                      </a:r>
                      <a:endParaRPr lang="en-US">
                        <a:latin typeface="Century Gothic"/>
                      </a:endParaRPr>
                    </a:p>
                  </a:txBody>
                  <a:tcPr marL="0" marR="0" marT="0" marB="0" anchor="ctr">
                    <a:lnL>
                      <a:noFill/>
                    </a:lnL>
                    <a:lnR>
                      <a:noFill/>
                    </a:lnR>
                    <a:lnT>
                      <a:noFill/>
                    </a:lnT>
                    <a:lnB>
                      <a:noFill/>
                    </a:lnB>
                    <a:noFill/>
                  </a:tcPr>
                </a:tc>
                <a:tc>
                  <a:txBody>
                    <a:bodyPr/>
                    <a:lstStyle/>
                    <a:p>
                      <a:pPr algn="r"/>
                      <a:r>
                        <a:rPr lang="en-US" b="1">
                          <a:effectLst/>
                          <a:latin typeface="Century Gothic"/>
                        </a:rPr>
                        <a:t>            </a:t>
                      </a:r>
                    </a:p>
                    <a:p>
                      <a:pPr algn="r"/>
                      <a:r>
                        <a:rPr lang="en-US" b="1">
                          <a:effectLst/>
                          <a:latin typeface="Century Gothic"/>
                        </a:rPr>
                        <a:t> </a:t>
                      </a:r>
                      <a:r>
                        <a:rPr lang="en-US" sz="1800" b="1" i="0" u="none" strike="noStrike" kern="1200">
                          <a:solidFill>
                            <a:srgbClr val="000000"/>
                          </a:solidFill>
                          <a:effectLst/>
                          <a:latin typeface="Century Gothic"/>
                          <a:ea typeface="+mn-ea"/>
                          <a:cs typeface="+mn-cs"/>
                        </a:rPr>
                        <a:t>57,286</a:t>
                      </a:r>
                      <a:r>
                        <a:rPr lang="en-US" b="1">
                          <a:effectLst/>
                          <a:latin typeface="Century Gothic"/>
                        </a:rPr>
                        <a:t> </a:t>
                      </a:r>
                    </a:p>
                  </a:txBody>
                  <a:tcPr marL="0" marR="0" marT="0" marB="0" anchor="ctr">
                    <a:lnL>
                      <a:noFill/>
                    </a:lnL>
                    <a:lnR>
                      <a:noFill/>
                    </a:lnR>
                    <a:lnT>
                      <a:noFill/>
                    </a:lnT>
                    <a:lnB>
                      <a:noFill/>
                    </a:lnB>
                    <a:noFill/>
                  </a:tcPr>
                </a:tc>
                <a:tc>
                  <a:txBody>
                    <a:bodyPr/>
                    <a:lstStyle/>
                    <a:p>
                      <a:pPr lvl="0" algn="r">
                        <a:buNone/>
                      </a:pPr>
                      <a:endParaRPr lang="en-US" b="1">
                        <a:effectLst/>
                        <a:latin typeface="Century Gothic"/>
                      </a:endParaRPr>
                    </a:p>
                    <a:p>
                      <a:pPr lvl="0" algn="r">
                        <a:buNone/>
                      </a:pPr>
                      <a:r>
                        <a:rPr lang="en-US" b="1">
                          <a:effectLst/>
                          <a:latin typeface="Century Gothic"/>
                        </a:rPr>
                        <a:t>55,834</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572000290"/>
                  </a:ext>
                </a:extLst>
              </a:tr>
            </a:tbl>
          </a:graphicData>
        </a:graphic>
      </p:graphicFrame>
    </p:spTree>
    <p:extLst>
      <p:ext uri="{BB962C8B-B14F-4D97-AF65-F5344CB8AC3E}">
        <p14:creationId xmlns:p14="http://schemas.microsoft.com/office/powerpoint/2010/main" val="298678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05AE-EF61-CB1C-7088-ABEC4968B03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998486B-AB96-BA7D-1A5C-BA3C0BFB4303}"/>
              </a:ext>
            </a:extLst>
          </p:cNvPr>
          <p:cNvSpPr txBox="1">
            <a:spLocks noGrp="1"/>
          </p:cNvSpPr>
          <p:nvPr>
            <p:ph type="title"/>
          </p:nvPr>
        </p:nvSpPr>
        <p:spPr>
          <a:xfrm>
            <a:off x="298929" y="167353"/>
            <a:ext cx="10149615" cy="720728"/>
          </a:xfrm>
          <a:prstGeom prst="rect">
            <a:avLst/>
          </a:prstGeom>
          <a:noFill/>
          <a:ln>
            <a:noFill/>
          </a:ln>
        </p:spPr>
        <p:txBody>
          <a:bodyPr vert="horz" wrap="square" lIns="91440" tIns="45720" rIns="91440" bIns="45720" anchor="ctr" anchorCtr="1" compatLnSpc="1">
            <a:noAutofit/>
          </a:bodyPr>
          <a:lstStyle/>
          <a:p>
            <a:r>
              <a:rPr lang="en-GB" sz="2300">
                <a:solidFill>
                  <a:srgbClr val="BE7E5A"/>
                </a:solidFill>
              </a:rPr>
              <a:t>FINANCIAL HIGHLIGHTS – INVESTMENT IN ASSOCIATE ANALYSIS  2025</a:t>
            </a:r>
            <a:endParaRPr lang="en-ZM" sz="2300">
              <a:solidFill>
                <a:srgbClr val="BE7E5A"/>
              </a:solidFill>
            </a:endParaRPr>
          </a:p>
        </p:txBody>
      </p:sp>
      <p:sp>
        <p:nvSpPr>
          <p:cNvPr id="4" name="Slide Number Placeholder 4">
            <a:extLst>
              <a:ext uri="{FF2B5EF4-FFF2-40B4-BE49-F238E27FC236}">
                <a16:creationId xmlns:a16="http://schemas.microsoft.com/office/drawing/2014/main" id="{C7B070D0-A2A9-10CC-2817-23E92D2B92B6}"/>
              </a:ext>
            </a:extLst>
          </p:cNvPr>
          <p:cNvSpPr txBox="1">
            <a:spLocks noGrp="1"/>
          </p:cNvSpPr>
          <p:nvPr>
            <p:ph type="sldNum" sz="quarter" idx="8"/>
          </p:nvPr>
        </p:nvSpPr>
        <p:spPr/>
        <p:txBody>
          <a:bodyPr/>
          <a:lstStyle/>
          <a:p>
            <a:pPr lvl="0"/>
            <a:fld id="{E12B699C-9337-43A6-ABE3-6E748686E718}" type="slidenum">
              <a:rPr lang="en-US"/>
              <a:t>13</a:t>
            </a:fld>
            <a:endParaRPr lang="en-US"/>
          </a:p>
        </p:txBody>
      </p:sp>
      <p:sp>
        <p:nvSpPr>
          <p:cNvPr id="6" name="TextBox 7">
            <a:extLst>
              <a:ext uri="{FF2B5EF4-FFF2-40B4-BE49-F238E27FC236}">
                <a16:creationId xmlns:a16="http://schemas.microsoft.com/office/drawing/2014/main" id="{9051443B-442F-178E-1F7F-DC2F82E8D262}"/>
              </a:ext>
            </a:extLst>
          </p:cNvPr>
          <p:cNvSpPr txBox="1"/>
          <p:nvPr/>
        </p:nvSpPr>
        <p:spPr>
          <a:xfrm>
            <a:off x="301977" y="5582702"/>
            <a:ext cx="11470840" cy="1149816"/>
          </a:xfrm>
          <a:prstGeom prst="rect">
            <a:avLst/>
          </a:prstGeom>
          <a:solidFill>
            <a:schemeClr val="bg1">
              <a:lumMod val="95000"/>
            </a:schemeClr>
          </a:solidFill>
          <a:ln cap="flat">
            <a:noFill/>
          </a:ln>
          <a:effectLst>
            <a:outerShdw dist="38096" dir="2700000" algn="tl">
              <a:srgbClr val="000000">
                <a:alpha val="40000"/>
              </a:srgbClr>
            </a:outerShdw>
          </a:effectLst>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entury Gothic" panose="020B0502020202020204" pitchFamily="34" charset="0"/>
              </a:rPr>
              <a:t>The significant decrease in the share of profit recorded during the half year of 2025 is due to KCM, Mopani and </a:t>
            </a:r>
            <a:r>
              <a:rPr lang="en-US" sz="1600" b="0" i="0" u="none" strike="noStrike" kern="1200" cap="none" spc="0" baseline="0" err="1">
                <a:solidFill>
                  <a:srgbClr val="000000"/>
                </a:solidFill>
                <a:uFillTx/>
                <a:latin typeface="Century Gothic" panose="020B0502020202020204" pitchFamily="34" charset="0"/>
              </a:rPr>
              <a:t>Lubambe</a:t>
            </a:r>
            <a:r>
              <a:rPr lang="en-US" sz="1600" b="0" i="0" u="none" strike="noStrike" kern="1200" cap="none" spc="0" baseline="0">
                <a:solidFill>
                  <a:srgbClr val="000000"/>
                </a:solidFill>
                <a:uFillTx/>
                <a:latin typeface="Century Gothic" panose="020B0502020202020204" pitchFamily="34" charset="0"/>
              </a:rPr>
              <a:t> which are having operational reforms involving recapitalization and ramping up production aimed at unlocking their full potential. The current performance of KCM, Mopani and </a:t>
            </a:r>
            <a:r>
              <a:rPr lang="en-US" sz="1600" b="0" i="0" u="none" strike="noStrike" kern="1200" cap="none" spc="0" baseline="0" err="1">
                <a:solidFill>
                  <a:srgbClr val="000000"/>
                </a:solidFill>
                <a:uFillTx/>
                <a:latin typeface="Century Gothic" panose="020B0502020202020204" pitchFamily="34" charset="0"/>
              </a:rPr>
              <a:t>Lubambe</a:t>
            </a:r>
            <a:r>
              <a:rPr lang="en-US" sz="1600" b="0" i="0" u="none" strike="noStrike" kern="1200" cap="none" spc="0" baseline="0">
                <a:solidFill>
                  <a:srgbClr val="000000"/>
                </a:solidFill>
                <a:uFillTx/>
                <a:latin typeface="Century Gothic" panose="020B0502020202020204" pitchFamily="34" charset="0"/>
              </a:rPr>
              <a:t> remains below capacity.</a:t>
            </a:r>
          </a:p>
          <a:p>
            <a:pPr>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entury Gothic" panose="020B0502020202020204" pitchFamily="34" charset="0"/>
              <a:cs typeface="Arabic Typesetting" pitchFamily="66"/>
            </a:endParaRPr>
          </a:p>
        </p:txBody>
      </p:sp>
      <p:sp>
        <p:nvSpPr>
          <p:cNvPr id="8" name="Footer Placeholder 2">
            <a:extLst>
              <a:ext uri="{FF2B5EF4-FFF2-40B4-BE49-F238E27FC236}">
                <a16:creationId xmlns:a16="http://schemas.microsoft.com/office/drawing/2014/main" id="{7F162591-E1C7-158F-FCC3-3B1DAC7BE43E}"/>
              </a:ext>
            </a:extLst>
          </p:cNvPr>
          <p:cNvSpPr txBox="1"/>
          <p:nvPr/>
        </p:nvSpPr>
        <p:spPr>
          <a:xfrm>
            <a:off x="5279571" y="6372289"/>
            <a:ext cx="2166259"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C47E5A"/>
                </a:solidFill>
                <a:uFillTx/>
                <a:latin typeface="Calibri"/>
              </a:rPr>
              <a:t>Investing SMARTLY</a:t>
            </a:r>
          </a:p>
        </p:txBody>
      </p:sp>
      <p:graphicFrame>
        <p:nvGraphicFramePr>
          <p:cNvPr id="9" name="Table 8">
            <a:extLst>
              <a:ext uri="{FF2B5EF4-FFF2-40B4-BE49-F238E27FC236}">
                <a16:creationId xmlns:a16="http://schemas.microsoft.com/office/drawing/2014/main" id="{EB0C9730-B44B-16A3-9BC3-E3601F870A52}"/>
              </a:ext>
            </a:extLst>
          </p:cNvPr>
          <p:cNvGraphicFramePr>
            <a:graphicFrameLocks noGrp="1"/>
          </p:cNvGraphicFramePr>
          <p:nvPr>
            <p:extLst>
              <p:ext uri="{D42A27DB-BD31-4B8C-83A1-F6EECF244321}">
                <p14:modId xmlns:p14="http://schemas.microsoft.com/office/powerpoint/2010/main" val="1355176315"/>
              </p:ext>
            </p:extLst>
          </p:nvPr>
        </p:nvGraphicFramePr>
        <p:xfrm>
          <a:off x="165652" y="883478"/>
          <a:ext cx="11673937" cy="4480560"/>
        </p:xfrm>
        <a:graphic>
          <a:graphicData uri="http://schemas.openxmlformats.org/drawingml/2006/table">
            <a:tbl>
              <a:tblPr bandRow="1">
                <a:tableStyleId>{5C22544A-7EE6-4342-B048-85BDC9FD1C3A}</a:tableStyleId>
              </a:tblPr>
              <a:tblGrid>
                <a:gridCol w="2269933">
                  <a:extLst>
                    <a:ext uri="{9D8B030D-6E8A-4147-A177-3AD203B41FA5}">
                      <a16:colId xmlns:a16="http://schemas.microsoft.com/office/drawing/2014/main" val="2968692571"/>
                    </a:ext>
                  </a:extLst>
                </a:gridCol>
                <a:gridCol w="1567334">
                  <a:extLst>
                    <a:ext uri="{9D8B030D-6E8A-4147-A177-3AD203B41FA5}">
                      <a16:colId xmlns:a16="http://schemas.microsoft.com/office/drawing/2014/main" val="447718362"/>
                    </a:ext>
                  </a:extLst>
                </a:gridCol>
                <a:gridCol w="1567334">
                  <a:extLst>
                    <a:ext uri="{9D8B030D-6E8A-4147-A177-3AD203B41FA5}">
                      <a16:colId xmlns:a16="http://schemas.microsoft.com/office/drawing/2014/main" val="3182712401"/>
                    </a:ext>
                  </a:extLst>
                </a:gridCol>
                <a:gridCol w="1567334">
                  <a:extLst>
                    <a:ext uri="{9D8B030D-6E8A-4147-A177-3AD203B41FA5}">
                      <a16:colId xmlns:a16="http://schemas.microsoft.com/office/drawing/2014/main" val="4095702993"/>
                    </a:ext>
                  </a:extLst>
                </a:gridCol>
                <a:gridCol w="1567334">
                  <a:extLst>
                    <a:ext uri="{9D8B030D-6E8A-4147-A177-3AD203B41FA5}">
                      <a16:colId xmlns:a16="http://schemas.microsoft.com/office/drawing/2014/main" val="321513267"/>
                    </a:ext>
                  </a:extLst>
                </a:gridCol>
                <a:gridCol w="1567334">
                  <a:extLst>
                    <a:ext uri="{9D8B030D-6E8A-4147-A177-3AD203B41FA5}">
                      <a16:colId xmlns:a16="http://schemas.microsoft.com/office/drawing/2014/main" val="3633751107"/>
                    </a:ext>
                  </a:extLst>
                </a:gridCol>
                <a:gridCol w="1567334">
                  <a:extLst>
                    <a:ext uri="{9D8B030D-6E8A-4147-A177-3AD203B41FA5}">
                      <a16:colId xmlns:a16="http://schemas.microsoft.com/office/drawing/2014/main" val="3769388148"/>
                    </a:ext>
                  </a:extLst>
                </a:gridCol>
              </a:tblGrid>
              <a:tr h="0">
                <a:tc>
                  <a:txBody>
                    <a:bodyPr/>
                    <a:lstStyle/>
                    <a:p>
                      <a:pPr>
                        <a:buNone/>
                      </a:pPr>
                      <a:endParaRPr lang="en-GB" sz="1400">
                        <a:effectLst/>
                        <a:latin typeface="Century Gothic"/>
                      </a:endParaRPr>
                    </a:p>
                  </a:txBody>
                  <a:tcPr marL="0" marR="0" marT="0" marB="0" anchor="ctr">
                    <a:lnL w="12700">
                      <a:solidFill>
                        <a:schemeClr val="tx1"/>
                      </a:solidFill>
                    </a:lnL>
                    <a:lnR w="12700">
                      <a:solidFill>
                        <a:schemeClr val="tx1"/>
                      </a:solidFill>
                    </a:lnR>
                    <a:lnT w="12700">
                      <a:solidFill>
                        <a:schemeClr val="tx1"/>
                      </a:solidFill>
                    </a:lnT>
                    <a:lnB>
                      <a:noFill/>
                    </a:lnB>
                    <a:noFill/>
                  </a:tcPr>
                </a:tc>
                <a:tc gridSpan="2">
                  <a:txBody>
                    <a:bodyPr/>
                    <a:lstStyle/>
                    <a:p>
                      <a:pPr algn="ctr">
                        <a:buNone/>
                      </a:pPr>
                      <a:r>
                        <a:rPr lang="en-GB" sz="1400" b="1">
                          <a:effectLst/>
                          <a:latin typeface="Century Gothic"/>
                        </a:rPr>
                        <a:t>FY 2023</a:t>
                      </a:r>
                    </a:p>
                  </a:txBody>
                  <a:tcPr marL="0" marR="0" marT="0" marB="0" anchor="ctr">
                    <a:lnL w="12700">
                      <a:solidFill>
                        <a:schemeClr val="tx1"/>
                      </a:solidFill>
                    </a:lnL>
                    <a:lnR w="12700">
                      <a:solidFill>
                        <a:schemeClr val="tx1"/>
                      </a:solidFill>
                    </a:lnR>
                    <a:lnT w="12700">
                      <a:solidFill>
                        <a:schemeClr val="tx1"/>
                      </a:solidFill>
                    </a:lnT>
                    <a:lnB>
                      <a:noFill/>
                    </a:lnB>
                    <a:noFill/>
                  </a:tcPr>
                </a:tc>
                <a:tc hMerge="1">
                  <a:txBody>
                    <a:bodyPr/>
                    <a:lstStyle/>
                    <a:p>
                      <a:endParaRPr lang="en-GB"/>
                    </a:p>
                  </a:txBody>
                  <a:tcPr/>
                </a:tc>
                <a:tc gridSpan="2">
                  <a:txBody>
                    <a:bodyPr/>
                    <a:lstStyle/>
                    <a:p>
                      <a:pPr algn="ctr">
                        <a:buNone/>
                      </a:pPr>
                      <a:r>
                        <a:rPr lang="en-GB" sz="1400" b="1">
                          <a:effectLst/>
                          <a:latin typeface="Century Gothic"/>
                        </a:rPr>
                        <a:t>FY 2024</a:t>
                      </a:r>
                    </a:p>
                  </a:txBody>
                  <a:tcPr marL="0" marR="0" marT="0" marB="0" anchor="ctr">
                    <a:lnL w="12700">
                      <a:solidFill>
                        <a:schemeClr val="tx1"/>
                      </a:solidFill>
                    </a:lnL>
                    <a:lnR w="12700">
                      <a:solidFill>
                        <a:schemeClr val="tx1"/>
                      </a:solidFill>
                    </a:lnR>
                    <a:lnT w="12700">
                      <a:solidFill>
                        <a:schemeClr val="tx1"/>
                      </a:solidFill>
                    </a:lnT>
                    <a:lnB>
                      <a:noFill/>
                    </a:lnB>
                    <a:noFill/>
                  </a:tcPr>
                </a:tc>
                <a:tc hMerge="1">
                  <a:txBody>
                    <a:bodyPr/>
                    <a:lstStyle/>
                    <a:p>
                      <a:endParaRPr lang="en-GB"/>
                    </a:p>
                  </a:txBody>
                  <a:tcPr/>
                </a:tc>
                <a:tc gridSpan="2">
                  <a:txBody>
                    <a:bodyPr/>
                    <a:lstStyle/>
                    <a:p>
                      <a:pPr algn="ctr">
                        <a:buNone/>
                      </a:pPr>
                      <a:r>
                        <a:rPr lang="en-GB" sz="1400" b="1">
                          <a:effectLst/>
                          <a:latin typeface="Century Gothic"/>
                        </a:rPr>
                        <a:t>HY 2025</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a:noFill/>
                    </a:lnB>
                    <a:noFill/>
                  </a:tcPr>
                </a:tc>
                <a:tc hMerge="1">
                  <a:txBody>
                    <a:bodyPr/>
                    <a:lstStyle/>
                    <a:p>
                      <a:endParaRPr lang="en-GB"/>
                    </a:p>
                  </a:txBody>
                  <a:tcPr/>
                </a:tc>
                <a:extLst>
                  <a:ext uri="{0D108BD9-81ED-4DB2-BD59-A6C34878D82A}">
                    <a16:rowId xmlns:a16="http://schemas.microsoft.com/office/drawing/2014/main" val="312302666"/>
                  </a:ext>
                </a:extLst>
              </a:tr>
              <a:tr h="0">
                <a:tc>
                  <a:txBody>
                    <a:bodyPr/>
                    <a:lstStyle/>
                    <a:p>
                      <a:pPr>
                        <a:buNone/>
                      </a:pPr>
                      <a:r>
                        <a:rPr lang="en-GB" sz="1400" b="1">
                          <a:effectLst/>
                          <a:latin typeface="Century Gothic"/>
                        </a:rPr>
                        <a:t>Investee Company Name </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GB" sz="1400" b="1">
                          <a:effectLst/>
                          <a:latin typeface="Century Gothic"/>
                        </a:rPr>
                        <a:t>Profit/(loss)</a:t>
                      </a:r>
                    </a:p>
                  </a:txBody>
                  <a:tcPr marL="0" marR="0" marT="0" marB="0" anchor="ctr">
                    <a:lnL w="12700">
                      <a:solidFill>
                        <a:schemeClr val="tx1"/>
                      </a:solidFill>
                    </a:lnL>
                    <a:lnR>
                      <a:noFill/>
                    </a:lnR>
                    <a:lnT>
                      <a:noFill/>
                    </a:lnT>
                    <a:lnB>
                      <a:noFill/>
                    </a:lnB>
                    <a:noFill/>
                  </a:tcPr>
                </a:tc>
                <a:tc>
                  <a:txBody>
                    <a:bodyPr/>
                    <a:lstStyle/>
                    <a:p>
                      <a:pPr algn="r">
                        <a:buNone/>
                      </a:pPr>
                      <a:r>
                        <a:rPr lang="en-GB" sz="1400" b="1">
                          <a:effectLst/>
                          <a:latin typeface="Century Gothic"/>
                        </a:rPr>
                        <a:t>Share of profit/(loss)</a:t>
                      </a:r>
                    </a:p>
                  </a:txBody>
                  <a:tcPr marL="0" marR="0" marT="0" marB="0" anchor="ctr">
                    <a:lnL>
                      <a:noFill/>
                    </a:lnL>
                    <a:lnR w="12700">
                      <a:solidFill>
                        <a:schemeClr val="tx1"/>
                      </a:solidFill>
                    </a:lnR>
                    <a:lnT>
                      <a:noFill/>
                    </a:lnT>
                    <a:lnB>
                      <a:noFill/>
                    </a:lnB>
                    <a:noFill/>
                  </a:tcPr>
                </a:tc>
                <a:tc>
                  <a:txBody>
                    <a:bodyPr/>
                    <a:lstStyle/>
                    <a:p>
                      <a:pPr algn="r">
                        <a:buNone/>
                      </a:pPr>
                      <a:r>
                        <a:rPr lang="en-GB" sz="1400" b="1">
                          <a:effectLst/>
                          <a:latin typeface="Century Gothic"/>
                        </a:rPr>
                        <a:t>Profit/(loss)</a:t>
                      </a:r>
                    </a:p>
                  </a:txBody>
                  <a:tcPr marL="0" marR="0" marT="0" marB="0" anchor="ctr">
                    <a:lnL w="12700">
                      <a:solidFill>
                        <a:schemeClr val="tx1"/>
                      </a:solidFill>
                    </a:lnL>
                    <a:lnR>
                      <a:noFill/>
                    </a:lnR>
                    <a:lnT>
                      <a:noFill/>
                    </a:lnT>
                    <a:lnB>
                      <a:noFill/>
                    </a:lnB>
                    <a:noFill/>
                  </a:tcPr>
                </a:tc>
                <a:tc>
                  <a:txBody>
                    <a:bodyPr/>
                    <a:lstStyle/>
                    <a:p>
                      <a:pPr algn="r">
                        <a:buNone/>
                      </a:pPr>
                      <a:r>
                        <a:rPr lang="en-GB" sz="1400" b="1">
                          <a:effectLst/>
                          <a:latin typeface="Century Gothic"/>
                        </a:rPr>
                        <a:t>Share of profit/(loss)</a:t>
                      </a:r>
                    </a:p>
                  </a:txBody>
                  <a:tcPr marL="0" marR="0" marT="0" marB="0" anchor="ctr">
                    <a:lnL>
                      <a:noFill/>
                    </a:lnL>
                    <a:lnR w="12700">
                      <a:solidFill>
                        <a:schemeClr val="tx1"/>
                      </a:solidFill>
                    </a:lnR>
                    <a:lnT>
                      <a:noFill/>
                    </a:lnT>
                    <a:lnB>
                      <a:noFill/>
                    </a:lnB>
                    <a:noFill/>
                  </a:tcPr>
                </a:tc>
                <a:tc>
                  <a:txBody>
                    <a:bodyPr/>
                    <a:lstStyle/>
                    <a:p>
                      <a:pPr algn="r">
                        <a:buNone/>
                      </a:pPr>
                      <a:r>
                        <a:rPr lang="en-GB" sz="1400" b="1">
                          <a:effectLst/>
                          <a:latin typeface="Century Gothic"/>
                        </a:rPr>
                        <a:t>Profit/(loss)</a:t>
                      </a:r>
                    </a:p>
                  </a:txBody>
                  <a:tcPr marL="0" marR="0" marT="0" marB="0" anchor="ctr">
                    <a:lnL w="12700">
                      <a:solidFill>
                        <a:schemeClr val="tx1"/>
                      </a:solidFill>
                    </a:lnL>
                    <a:lnR>
                      <a:noFill/>
                    </a:lnR>
                    <a:lnT>
                      <a:noFill/>
                    </a:lnT>
                    <a:lnB>
                      <a:noFill/>
                    </a:lnB>
                    <a:noFill/>
                  </a:tcPr>
                </a:tc>
                <a:tc>
                  <a:txBody>
                    <a:bodyPr/>
                    <a:lstStyle/>
                    <a:p>
                      <a:pPr algn="r">
                        <a:buNone/>
                      </a:pPr>
                      <a:r>
                        <a:rPr lang="en-GB" sz="1400" b="1">
                          <a:effectLst/>
                          <a:latin typeface="Century Gothic"/>
                        </a:rPr>
                        <a:t>Share of profit/(loss)</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1047077753"/>
                  </a:ext>
                </a:extLst>
              </a:tr>
              <a:tr h="0">
                <a:tc>
                  <a:txBody>
                    <a:bodyPr/>
                    <a:lstStyle/>
                    <a:p>
                      <a:pPr>
                        <a:buNone/>
                      </a:pPr>
                      <a:endParaRPr lang="en-GB" sz="1400" b="1">
                        <a:effectLst/>
                        <a:latin typeface="Century Gothic"/>
                      </a:endParaRP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GB" sz="1400" b="1">
                          <a:effectLst/>
                          <a:latin typeface="Century Gothic"/>
                        </a:rPr>
                        <a:t>ZMW’Million </a:t>
                      </a:r>
                    </a:p>
                  </a:txBody>
                  <a:tcPr marL="0" marR="0" marT="0" marB="0" anchor="ctr">
                    <a:lnL w="12700">
                      <a:solidFill>
                        <a:schemeClr val="tx1"/>
                      </a:solidFill>
                    </a:lnL>
                    <a:lnR>
                      <a:noFill/>
                    </a:lnR>
                    <a:lnT>
                      <a:noFill/>
                    </a:lnT>
                    <a:lnB>
                      <a:noFill/>
                    </a:lnB>
                    <a:noFill/>
                  </a:tcPr>
                </a:tc>
                <a:tc>
                  <a:txBody>
                    <a:bodyPr/>
                    <a:lstStyle/>
                    <a:p>
                      <a:pPr algn="r">
                        <a:buNone/>
                      </a:pPr>
                      <a:r>
                        <a:rPr lang="en-GB" sz="1400" b="1">
                          <a:effectLst/>
                          <a:latin typeface="Century Gothic"/>
                        </a:rPr>
                        <a:t>ZMW’Million </a:t>
                      </a:r>
                    </a:p>
                  </a:txBody>
                  <a:tcPr marL="0" marR="0" marT="0" marB="0" anchor="ctr">
                    <a:lnL>
                      <a:noFill/>
                    </a:lnL>
                    <a:lnR w="12700">
                      <a:solidFill>
                        <a:schemeClr val="tx1"/>
                      </a:solidFill>
                    </a:lnR>
                    <a:lnT>
                      <a:noFill/>
                    </a:lnT>
                    <a:lnB>
                      <a:noFill/>
                    </a:lnB>
                    <a:noFill/>
                  </a:tcPr>
                </a:tc>
                <a:tc>
                  <a:txBody>
                    <a:bodyPr/>
                    <a:lstStyle/>
                    <a:p>
                      <a:pPr algn="r">
                        <a:buNone/>
                      </a:pPr>
                      <a:r>
                        <a:rPr lang="en-GB" sz="1400" b="1">
                          <a:effectLst/>
                          <a:latin typeface="Century Gothic"/>
                        </a:rPr>
                        <a:t>ZMW’Million </a:t>
                      </a:r>
                    </a:p>
                  </a:txBody>
                  <a:tcPr marL="0" marR="0" marT="0" marB="0" anchor="ctr">
                    <a:lnL w="12700">
                      <a:solidFill>
                        <a:schemeClr val="tx1"/>
                      </a:solidFill>
                    </a:lnL>
                    <a:lnR>
                      <a:noFill/>
                    </a:lnR>
                    <a:lnT>
                      <a:noFill/>
                    </a:lnT>
                    <a:lnB>
                      <a:noFill/>
                    </a:lnB>
                    <a:noFill/>
                  </a:tcPr>
                </a:tc>
                <a:tc>
                  <a:txBody>
                    <a:bodyPr/>
                    <a:lstStyle/>
                    <a:p>
                      <a:pPr algn="r">
                        <a:buNone/>
                      </a:pPr>
                      <a:r>
                        <a:rPr lang="en-GB" sz="1400" b="1">
                          <a:effectLst/>
                          <a:latin typeface="Century Gothic"/>
                        </a:rPr>
                        <a:t>ZMW’Million </a:t>
                      </a:r>
                    </a:p>
                  </a:txBody>
                  <a:tcPr marL="0" marR="0" marT="0" marB="0" anchor="ctr">
                    <a:lnL>
                      <a:noFill/>
                    </a:lnL>
                    <a:lnR w="12700">
                      <a:solidFill>
                        <a:schemeClr val="tx1"/>
                      </a:solidFill>
                    </a:lnR>
                    <a:lnT>
                      <a:noFill/>
                    </a:lnT>
                    <a:lnB>
                      <a:noFill/>
                    </a:lnB>
                    <a:noFill/>
                  </a:tcPr>
                </a:tc>
                <a:tc>
                  <a:txBody>
                    <a:bodyPr/>
                    <a:lstStyle/>
                    <a:p>
                      <a:pPr algn="r">
                        <a:buNone/>
                      </a:pPr>
                      <a:r>
                        <a:rPr lang="en-GB" sz="1400" b="1">
                          <a:effectLst/>
                          <a:latin typeface="Century Gothic"/>
                        </a:rPr>
                        <a:t>ZMW’Million </a:t>
                      </a:r>
                    </a:p>
                  </a:txBody>
                  <a:tcPr marL="0" marR="0" marT="0" marB="0" anchor="ctr">
                    <a:lnL w="12700">
                      <a:solidFill>
                        <a:schemeClr val="tx1"/>
                      </a:solidFill>
                    </a:lnL>
                    <a:lnR>
                      <a:noFill/>
                    </a:lnR>
                    <a:lnT>
                      <a:noFill/>
                    </a:lnT>
                    <a:lnB>
                      <a:noFill/>
                    </a:lnB>
                    <a:noFill/>
                  </a:tcPr>
                </a:tc>
                <a:tc>
                  <a:txBody>
                    <a:bodyPr/>
                    <a:lstStyle/>
                    <a:p>
                      <a:pPr algn="r">
                        <a:buNone/>
                      </a:pPr>
                      <a:r>
                        <a:rPr lang="en-GB" sz="1400" b="1">
                          <a:effectLst/>
                          <a:latin typeface="Century Gothic"/>
                        </a:rPr>
                        <a:t>ZMW’Million </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2927523795"/>
                  </a:ext>
                </a:extLst>
              </a:tr>
              <a:tr h="0">
                <a:tc>
                  <a:txBody>
                    <a:bodyPr/>
                    <a:lstStyle/>
                    <a:p>
                      <a:pPr>
                        <a:buNone/>
                      </a:pPr>
                      <a:r>
                        <a:rPr lang="en-GB" sz="1400">
                          <a:effectLst/>
                          <a:latin typeface="Century Gothic"/>
                        </a:rPr>
                        <a:t>Konkola Copper Mines Plc</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12,153 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2,503 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(2,516)</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(518)</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1616781155"/>
                  </a:ext>
                </a:extLst>
              </a:tr>
              <a:tr h="0">
                <a:tc>
                  <a:txBody>
                    <a:bodyPr/>
                    <a:lstStyle/>
                    <a:p>
                      <a:pPr>
                        <a:buNone/>
                      </a:pPr>
                      <a:r>
                        <a:rPr lang="en-GB" sz="1400">
                          <a:effectLst/>
                          <a:latin typeface="Century Gothic"/>
                        </a:rPr>
                        <a:t>Mopani Copper Mines Plc</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(3,490)</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(1,710)</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(2,100)</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(1,029)</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3471318938"/>
                  </a:ext>
                </a:extLst>
              </a:tr>
              <a:tr h="0">
                <a:tc>
                  <a:txBody>
                    <a:bodyPr/>
                    <a:lstStyle/>
                    <a:p>
                      <a:pPr>
                        <a:buNone/>
                      </a:pPr>
                      <a:r>
                        <a:rPr lang="en-GB" sz="1400">
                          <a:effectLst/>
                          <a:latin typeface="Century Gothic"/>
                        </a:rPr>
                        <a:t>Copperbelt Energy Corporation Plc</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2,825 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878 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2,535 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823 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1,679 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554 </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4207523997"/>
                  </a:ext>
                </a:extLst>
              </a:tr>
              <a:tr h="0">
                <a:tc>
                  <a:txBody>
                    <a:bodyPr/>
                    <a:lstStyle/>
                    <a:p>
                      <a:pPr>
                        <a:buNone/>
                      </a:pPr>
                      <a:r>
                        <a:rPr lang="en-GB" sz="1400">
                          <a:effectLst/>
                          <a:latin typeface="Century Gothic"/>
                        </a:rPr>
                        <a:t>CNMC </a:t>
                      </a:r>
                      <a:r>
                        <a:rPr lang="en-GB" sz="1400" err="1">
                          <a:effectLst/>
                          <a:latin typeface="Century Gothic"/>
                        </a:rPr>
                        <a:t>Luanshya</a:t>
                      </a:r>
                      <a:r>
                        <a:rPr lang="en-GB" sz="1400">
                          <a:effectLst/>
                          <a:latin typeface="Century Gothic"/>
                        </a:rPr>
                        <a:t> Copper Mine Plc</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2,929 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586 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3,917 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783 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2,176 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435 </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172986851"/>
                  </a:ext>
                </a:extLst>
              </a:tr>
              <a:tr h="0">
                <a:tc>
                  <a:txBody>
                    <a:bodyPr/>
                    <a:lstStyle/>
                    <a:p>
                      <a:pPr>
                        <a:buNone/>
                      </a:pPr>
                      <a:r>
                        <a:rPr lang="en-GB" sz="1400">
                          <a:effectLst/>
                          <a:latin typeface="Century Gothic"/>
                        </a:rPr>
                        <a:t>Maamba Collieries Limited</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2,566 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898 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3,072 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1,075 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1,758 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615 </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900771799"/>
                  </a:ext>
                </a:extLst>
              </a:tr>
              <a:tr h="0">
                <a:tc>
                  <a:txBody>
                    <a:bodyPr/>
                    <a:lstStyle/>
                    <a:p>
                      <a:pPr>
                        <a:buNone/>
                      </a:pPr>
                      <a:r>
                        <a:rPr lang="en-GB" sz="1400" err="1">
                          <a:effectLst/>
                          <a:latin typeface="Century Gothic"/>
                        </a:rPr>
                        <a:t>Lubambe</a:t>
                      </a:r>
                      <a:r>
                        <a:rPr lang="en-GB" sz="1400">
                          <a:effectLst/>
                          <a:latin typeface="Century Gothic"/>
                        </a:rPr>
                        <a:t> Copper Mines Limited </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(3,055)</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(2,707)</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(2,824)</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1347775598"/>
                  </a:ext>
                </a:extLst>
              </a:tr>
              <a:tr h="0">
                <a:tc>
                  <a:txBody>
                    <a:bodyPr/>
                    <a:lstStyle/>
                    <a:p>
                      <a:pPr>
                        <a:buNone/>
                      </a:pPr>
                      <a:r>
                        <a:rPr lang="en-GB" sz="1400">
                          <a:effectLst/>
                          <a:latin typeface="Century Gothic"/>
                        </a:rPr>
                        <a:t>Rembrandt Properties Limited</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(2)</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a:t>
                      </a:r>
                    </a:p>
                  </a:txBody>
                  <a:tcPr marL="0" marR="0" marT="0" marB="0" anchor="ctr">
                    <a:lnL>
                      <a:noFill/>
                    </a:lnL>
                    <a:lnR w="12700">
                      <a:solidFill>
                        <a:schemeClr val="tx1"/>
                      </a:solidFill>
                    </a:lnR>
                    <a:lnT>
                      <a:noFill/>
                    </a:lnT>
                    <a:lnB>
                      <a:noFill/>
                    </a:lnB>
                    <a:noFill/>
                  </a:tcPr>
                </a:tc>
                <a:tc>
                  <a:txBody>
                    <a:bodyPr/>
                    <a:lstStyle/>
                    <a:p>
                      <a:pPr algn="r">
                        <a:buNone/>
                      </a:pPr>
                      <a:endParaRPr lang="en-GB" sz="1400">
                        <a:effectLst/>
                        <a:latin typeface="Century Gothic"/>
                      </a:endParaRPr>
                    </a:p>
                  </a:txBody>
                  <a:tcPr marL="0" marR="0" marT="0" marB="0" anchor="ctr">
                    <a:lnL w="12700">
                      <a:solidFill>
                        <a:schemeClr val="tx1"/>
                      </a:solidFill>
                    </a:lnL>
                    <a:lnR>
                      <a:noFill/>
                    </a:lnR>
                    <a:lnT>
                      <a:noFill/>
                    </a:lnT>
                    <a:lnB>
                      <a:noFill/>
                    </a:lnB>
                    <a:noFill/>
                  </a:tcPr>
                </a:tc>
                <a:tc>
                  <a:txBody>
                    <a:bodyPr/>
                    <a:lstStyle/>
                    <a:p>
                      <a:pPr algn="r">
                        <a:buNone/>
                      </a:pPr>
                      <a:endParaRPr lang="en-GB" sz="1400">
                        <a:effectLst/>
                        <a:latin typeface="Century Gothic"/>
                      </a:endParaRPr>
                    </a:p>
                  </a:txBody>
                  <a:tcPr marL="0" marR="0" marT="0" marB="0" anchor="ctr">
                    <a:lnL>
                      <a:noFill/>
                    </a:lnL>
                    <a:lnR w="12700">
                      <a:solidFill>
                        <a:schemeClr val="tx1"/>
                      </a:solidFill>
                    </a:lnR>
                    <a:lnT>
                      <a:noFill/>
                    </a:lnT>
                    <a:lnB>
                      <a:noFill/>
                    </a:lnB>
                    <a:noFill/>
                  </a:tcPr>
                </a:tc>
                <a:tc>
                  <a:txBody>
                    <a:bodyPr/>
                    <a:lstStyle/>
                    <a:p>
                      <a:pPr algn="r">
                        <a:buNone/>
                      </a:pPr>
                      <a:endParaRPr lang="en-GB" sz="1400">
                        <a:effectLst/>
                        <a:latin typeface="Century Gothic"/>
                      </a:endParaRPr>
                    </a:p>
                  </a:txBody>
                  <a:tcPr marL="0" marR="0" marT="0" marB="0" anchor="ctr">
                    <a:lnL w="12700">
                      <a:solidFill>
                        <a:schemeClr val="tx1"/>
                      </a:solidFill>
                    </a:lnL>
                    <a:lnR>
                      <a:noFill/>
                    </a:lnR>
                    <a:lnT>
                      <a:noFill/>
                    </a:lnT>
                    <a:lnB>
                      <a:noFill/>
                    </a:lnB>
                    <a:noFill/>
                  </a:tcPr>
                </a:tc>
                <a:tc>
                  <a:txBody>
                    <a:bodyPr/>
                    <a:lstStyle/>
                    <a:p>
                      <a:pPr algn="r">
                        <a:buNone/>
                      </a:pPr>
                      <a:endParaRPr lang="en-GB" sz="1400">
                        <a:effectLst/>
                        <a:latin typeface="Century Gothic"/>
                      </a:endParaRP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2302800510"/>
                  </a:ext>
                </a:extLst>
              </a:tr>
              <a:tr h="0">
                <a:tc>
                  <a:txBody>
                    <a:bodyPr/>
                    <a:lstStyle/>
                    <a:p>
                      <a:pPr>
                        <a:buNone/>
                      </a:pPr>
                      <a:r>
                        <a:rPr lang="en-GB" sz="1400" err="1">
                          <a:effectLst/>
                          <a:latin typeface="Century Gothic"/>
                        </a:rPr>
                        <a:t>Mingomba</a:t>
                      </a:r>
                      <a:r>
                        <a:rPr lang="en-GB" sz="1400">
                          <a:effectLst/>
                          <a:latin typeface="Century Gothic"/>
                        </a:rPr>
                        <a:t> Mining Limited</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(497)</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(99)</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(728)</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(146)</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(768)</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(154)</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1851574265"/>
                  </a:ext>
                </a:extLst>
              </a:tr>
              <a:tr h="0">
                <a:tc>
                  <a:txBody>
                    <a:bodyPr/>
                    <a:lstStyle/>
                    <a:p>
                      <a:pPr>
                        <a:buNone/>
                      </a:pPr>
                      <a:r>
                        <a:rPr lang="en-GB" sz="1400">
                          <a:effectLst/>
                          <a:latin typeface="Century Gothic"/>
                        </a:rPr>
                        <a:t>Sino Great Chemical Company Limited</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(106)</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(32)</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2876044127"/>
                  </a:ext>
                </a:extLst>
              </a:tr>
              <a:tr h="0">
                <a:tc>
                  <a:txBody>
                    <a:bodyPr/>
                    <a:lstStyle/>
                    <a:p>
                      <a:pPr>
                        <a:buNone/>
                      </a:pPr>
                      <a:r>
                        <a:rPr lang="en-GB" sz="1400">
                          <a:effectLst/>
                          <a:latin typeface="Century Gothic"/>
                        </a:rPr>
                        <a:t>Total</a:t>
                      </a:r>
                    </a:p>
                  </a:txBody>
                  <a:tcPr marL="0" marR="0" marT="0" marB="0" anchor="ctr">
                    <a:lnL w="12700">
                      <a:solidFill>
                        <a:schemeClr val="tx1"/>
                      </a:solidFill>
                    </a:lnL>
                    <a:lnR w="12700">
                      <a:solidFill>
                        <a:schemeClr val="tx1"/>
                      </a:solidFill>
                    </a:lnR>
                    <a:lnT>
                      <a:noFill/>
                    </a:lnT>
                    <a:lnB>
                      <a:noFill/>
                    </a:lnB>
                    <a:noFill/>
                  </a:tcPr>
                </a:tc>
                <a:tc>
                  <a:txBody>
                    <a:bodyPr/>
                    <a:lstStyle/>
                    <a:p>
                      <a:pPr algn="r">
                        <a:buNone/>
                      </a:pPr>
                      <a:r>
                        <a:rPr lang="en-US" sz="1400">
                          <a:effectLst/>
                          <a:latin typeface="Century Gothic"/>
                        </a:rPr>
                        <a:t>4,766 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2,262 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14,752 </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3,328 </a:t>
                      </a:r>
                    </a:p>
                  </a:txBody>
                  <a:tcPr marL="0" marR="0" marT="0" marB="0" anchor="ctr">
                    <a:lnL>
                      <a:noFill/>
                    </a:lnL>
                    <a:lnR w="12700">
                      <a:solidFill>
                        <a:schemeClr val="tx1"/>
                      </a:solidFill>
                    </a:lnR>
                    <a:lnT>
                      <a:noFill/>
                    </a:lnT>
                    <a:lnB>
                      <a:noFill/>
                    </a:lnB>
                    <a:noFill/>
                  </a:tcPr>
                </a:tc>
                <a:tc>
                  <a:txBody>
                    <a:bodyPr/>
                    <a:lstStyle/>
                    <a:p>
                      <a:pPr algn="r">
                        <a:buNone/>
                      </a:pPr>
                      <a:r>
                        <a:rPr lang="en-US" sz="1400">
                          <a:effectLst/>
                          <a:latin typeface="Century Gothic"/>
                        </a:rPr>
                        <a:t>(2,701)</a:t>
                      </a:r>
                    </a:p>
                  </a:txBody>
                  <a:tcPr marL="0" marR="0" marT="0" marB="0" anchor="ctr">
                    <a:lnL w="12700">
                      <a:solidFill>
                        <a:schemeClr val="tx1"/>
                      </a:solidFill>
                    </a:lnL>
                    <a:lnR>
                      <a:noFill/>
                    </a:lnR>
                    <a:lnT>
                      <a:noFill/>
                    </a:lnT>
                    <a:lnB>
                      <a:noFill/>
                    </a:lnB>
                    <a:noFill/>
                  </a:tcPr>
                </a:tc>
                <a:tc>
                  <a:txBody>
                    <a:bodyPr/>
                    <a:lstStyle/>
                    <a:p>
                      <a:pPr algn="r">
                        <a:buNone/>
                      </a:pPr>
                      <a:r>
                        <a:rPr lang="en-US" sz="1400">
                          <a:effectLst/>
                          <a:latin typeface="Century Gothic"/>
                        </a:rPr>
                        <a:t>(129)</a:t>
                      </a:r>
                    </a:p>
                  </a:txBody>
                  <a:tcPr marL="0" marR="0" marT="0" marB="0" anchor="ctr">
                    <a:lnL>
                      <a:noFill/>
                    </a:lnL>
                    <a:lnR w="12700">
                      <a:solidFill>
                        <a:schemeClr val="tx1"/>
                      </a:solidFill>
                    </a:lnR>
                    <a:lnT>
                      <a:noFill/>
                    </a:lnT>
                    <a:lnB>
                      <a:noFill/>
                    </a:lnB>
                    <a:noFill/>
                  </a:tcPr>
                </a:tc>
                <a:extLst>
                  <a:ext uri="{0D108BD9-81ED-4DB2-BD59-A6C34878D82A}">
                    <a16:rowId xmlns:a16="http://schemas.microsoft.com/office/drawing/2014/main" val="2854351021"/>
                  </a:ext>
                </a:extLst>
              </a:tr>
              <a:tr h="0">
                <a:tc>
                  <a:txBody>
                    <a:bodyPr/>
                    <a:lstStyle/>
                    <a:p>
                      <a:pPr>
                        <a:buNone/>
                      </a:pPr>
                      <a:r>
                        <a:rPr lang="en-GB" sz="1400">
                          <a:effectLst/>
                          <a:latin typeface="Century Gothic"/>
                        </a:rPr>
                        <a:t>USD$' million</a:t>
                      </a:r>
                    </a:p>
                  </a:txBody>
                  <a:tcPr marL="0" marR="0" marT="0" marB="0" anchor="ctr">
                    <a:lnL w="12700">
                      <a:solidFill>
                        <a:schemeClr val="tx1"/>
                      </a:solidFill>
                    </a:lnL>
                    <a:lnR w="12700">
                      <a:solidFill>
                        <a:schemeClr val="tx1"/>
                      </a:solidFill>
                    </a:lnR>
                    <a:lnT>
                      <a:noFill/>
                    </a:lnT>
                    <a:lnB w="12700" cap="flat" cmpd="sng" algn="ctr">
                      <a:solidFill>
                        <a:schemeClr val="tx1"/>
                      </a:solidFill>
                      <a:prstDash val="solid"/>
                      <a:round/>
                      <a:headEnd type="none" w="med" len="med"/>
                      <a:tailEnd type="none" w="med" len="med"/>
                    </a:lnB>
                    <a:noFill/>
                  </a:tcPr>
                </a:tc>
                <a:tc>
                  <a:txBody>
                    <a:bodyPr/>
                    <a:lstStyle/>
                    <a:p>
                      <a:pPr algn="r">
                        <a:buNone/>
                      </a:pPr>
                      <a:r>
                        <a:rPr lang="en-US" sz="1400">
                          <a:effectLst/>
                          <a:latin typeface="Century Gothic"/>
                        </a:rPr>
                        <a:t>232 </a:t>
                      </a:r>
                    </a:p>
                  </a:txBody>
                  <a:tcPr marL="0" marR="0" marT="0" marB="0" anchor="ctr">
                    <a:lnL w="12700">
                      <a:solidFill>
                        <a:schemeClr val="tx1"/>
                      </a:solidFill>
                    </a:lnL>
                    <a:lnR>
                      <a:noFill/>
                    </a:lnR>
                    <a:lnT>
                      <a:noFill/>
                    </a:lnT>
                    <a:lnB w="12700" cap="flat" cmpd="sng" algn="ctr">
                      <a:solidFill>
                        <a:schemeClr val="tx1"/>
                      </a:solidFill>
                      <a:prstDash val="solid"/>
                      <a:round/>
                      <a:headEnd type="none" w="med" len="med"/>
                      <a:tailEnd type="none" w="med" len="med"/>
                    </a:lnB>
                    <a:noFill/>
                  </a:tcPr>
                </a:tc>
                <a:tc>
                  <a:txBody>
                    <a:bodyPr/>
                    <a:lstStyle/>
                    <a:p>
                      <a:pPr algn="r">
                        <a:buNone/>
                      </a:pPr>
                      <a:r>
                        <a:rPr lang="en-US" sz="1400">
                          <a:effectLst/>
                          <a:latin typeface="Century Gothic"/>
                        </a:rPr>
                        <a:t>110 </a:t>
                      </a:r>
                    </a:p>
                  </a:txBody>
                  <a:tcPr marL="0" marR="0"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noFill/>
                  </a:tcPr>
                </a:tc>
                <a:tc>
                  <a:txBody>
                    <a:bodyPr/>
                    <a:lstStyle/>
                    <a:p>
                      <a:pPr algn="r">
                        <a:buNone/>
                      </a:pPr>
                      <a:r>
                        <a:rPr lang="en-US" sz="1400">
                          <a:effectLst/>
                          <a:latin typeface="Century Gothic"/>
                        </a:rPr>
                        <a:t>564 </a:t>
                      </a:r>
                    </a:p>
                  </a:txBody>
                  <a:tcPr marL="0" marR="0" marT="0" marB="0" anchor="ctr">
                    <a:lnL w="12700">
                      <a:solidFill>
                        <a:schemeClr val="tx1"/>
                      </a:solidFill>
                    </a:lnL>
                    <a:lnR>
                      <a:noFill/>
                    </a:lnR>
                    <a:lnT>
                      <a:noFill/>
                    </a:lnT>
                    <a:lnB w="12700" cap="flat" cmpd="sng" algn="ctr">
                      <a:solidFill>
                        <a:schemeClr val="tx1"/>
                      </a:solidFill>
                      <a:prstDash val="solid"/>
                      <a:round/>
                      <a:headEnd type="none" w="med" len="med"/>
                      <a:tailEnd type="none" w="med" len="med"/>
                    </a:lnB>
                    <a:noFill/>
                  </a:tcPr>
                </a:tc>
                <a:tc>
                  <a:txBody>
                    <a:bodyPr/>
                    <a:lstStyle/>
                    <a:p>
                      <a:pPr algn="r">
                        <a:buNone/>
                      </a:pPr>
                      <a:r>
                        <a:rPr lang="en-US" sz="1400">
                          <a:effectLst/>
                          <a:latin typeface="Century Gothic"/>
                        </a:rPr>
                        <a:t>127 </a:t>
                      </a:r>
                    </a:p>
                  </a:txBody>
                  <a:tcPr marL="0" marR="0"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noFill/>
                  </a:tcPr>
                </a:tc>
                <a:tc>
                  <a:txBody>
                    <a:bodyPr/>
                    <a:lstStyle/>
                    <a:p>
                      <a:pPr algn="r">
                        <a:buNone/>
                      </a:pPr>
                      <a:r>
                        <a:rPr lang="en-US" sz="1400">
                          <a:effectLst/>
                          <a:latin typeface="Century Gothic"/>
                        </a:rPr>
                        <a:t>(201)</a:t>
                      </a:r>
                    </a:p>
                  </a:txBody>
                  <a:tcPr marL="0" marR="0" marT="0" marB="0" anchor="ctr">
                    <a:lnL w="12700">
                      <a:solidFill>
                        <a:schemeClr val="tx1"/>
                      </a:solidFill>
                    </a:lnL>
                    <a:lnR>
                      <a:noFill/>
                    </a:lnR>
                    <a:lnT>
                      <a:noFill/>
                    </a:lnT>
                    <a:lnB w="12700" cap="flat" cmpd="sng" algn="ctr">
                      <a:solidFill>
                        <a:schemeClr val="tx1"/>
                      </a:solidFill>
                      <a:prstDash val="solid"/>
                      <a:round/>
                      <a:headEnd type="none" w="med" len="med"/>
                      <a:tailEnd type="none" w="med" len="med"/>
                    </a:lnB>
                    <a:noFill/>
                  </a:tcPr>
                </a:tc>
                <a:tc>
                  <a:txBody>
                    <a:bodyPr/>
                    <a:lstStyle/>
                    <a:p>
                      <a:pPr algn="r">
                        <a:buNone/>
                      </a:pPr>
                      <a:r>
                        <a:rPr lang="en-US" sz="1400">
                          <a:effectLst/>
                          <a:latin typeface="Century Gothic"/>
                        </a:rPr>
                        <a:t>(10)</a:t>
                      </a:r>
                    </a:p>
                  </a:txBody>
                  <a:tcPr marL="0" marR="0"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8096563"/>
                  </a:ext>
                </a:extLst>
              </a:tr>
            </a:tbl>
          </a:graphicData>
        </a:graphic>
      </p:graphicFrame>
    </p:spTree>
    <p:extLst>
      <p:ext uri="{BB962C8B-B14F-4D97-AF65-F5344CB8AC3E}">
        <p14:creationId xmlns:p14="http://schemas.microsoft.com/office/powerpoint/2010/main" val="423922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  Description automatically generated">
            <a:extLst>
              <a:ext uri="{FF2B5EF4-FFF2-40B4-BE49-F238E27FC236}">
                <a16:creationId xmlns:a16="http://schemas.microsoft.com/office/drawing/2014/main" id="{409CBDD7-A82D-E547-D2FB-0512BB5B6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5489" y="167353"/>
            <a:ext cx="270022" cy="377840"/>
          </a:xfrm>
          <a:prstGeom prst="rect">
            <a:avLst/>
          </a:prstGeom>
        </p:spPr>
      </p:pic>
      <p:sp>
        <p:nvSpPr>
          <p:cNvPr id="9" name="Footer Placeholder 2">
            <a:extLst>
              <a:ext uri="{FF2B5EF4-FFF2-40B4-BE49-F238E27FC236}">
                <a16:creationId xmlns:a16="http://schemas.microsoft.com/office/drawing/2014/main" id="{223923CC-895E-182E-11B7-0A7D5224D46D}"/>
              </a:ext>
            </a:extLst>
          </p:cNvPr>
          <p:cNvSpPr>
            <a:spLocks noGrp="1"/>
          </p:cNvSpPr>
          <p:nvPr>
            <p:ph type="ftr" sz="quarter" idx="11"/>
          </p:nvPr>
        </p:nvSpPr>
        <p:spPr>
          <a:xfrm>
            <a:off x="5279571" y="6372290"/>
            <a:ext cx="2166257" cy="365125"/>
          </a:xfrm>
        </p:spPr>
        <p:txBody>
          <a:bodyPr/>
          <a:lstStyle/>
          <a:p>
            <a:r>
              <a:rPr lang="en-US" i="1">
                <a:solidFill>
                  <a:srgbClr val="C47E5A"/>
                </a:solidFill>
              </a:rPr>
              <a:t>Investing SMARTLY</a:t>
            </a:r>
          </a:p>
        </p:txBody>
      </p:sp>
      <p:sp>
        <p:nvSpPr>
          <p:cNvPr id="49" name="Title 1">
            <a:extLst>
              <a:ext uri="{FF2B5EF4-FFF2-40B4-BE49-F238E27FC236}">
                <a16:creationId xmlns:a16="http://schemas.microsoft.com/office/drawing/2014/main" id="{D39AEA95-84B5-B883-D003-8A09A74A8B7B}"/>
              </a:ext>
            </a:extLst>
          </p:cNvPr>
          <p:cNvSpPr>
            <a:spLocks noGrp="1"/>
          </p:cNvSpPr>
          <p:nvPr>
            <p:ph type="title"/>
          </p:nvPr>
        </p:nvSpPr>
        <p:spPr>
          <a:xfrm>
            <a:off x="326136" y="303596"/>
            <a:ext cx="10515600" cy="365125"/>
          </a:xfrm>
        </p:spPr>
        <p:txBody>
          <a:bodyPr>
            <a:noAutofit/>
          </a:bodyPr>
          <a:lstStyle/>
          <a:p>
            <a:r>
              <a:rPr lang="en-GB" sz="2400"/>
              <a:t>ZCCM-IH SHAREHOLDER </a:t>
            </a:r>
            <a:r>
              <a:rPr lang="en-GB" sz="2400" b="1"/>
              <a:t>DIVIDEND PAYMENTS</a:t>
            </a:r>
            <a:endParaRPr lang="en-ZM" sz="2400"/>
          </a:p>
        </p:txBody>
      </p:sp>
      <p:graphicFrame>
        <p:nvGraphicFramePr>
          <p:cNvPr id="3" name="Table 2">
            <a:extLst>
              <a:ext uri="{FF2B5EF4-FFF2-40B4-BE49-F238E27FC236}">
                <a16:creationId xmlns:a16="http://schemas.microsoft.com/office/drawing/2014/main" id="{3C41E834-C973-6988-F4D4-36F9E06D9974}"/>
              </a:ext>
            </a:extLst>
          </p:cNvPr>
          <p:cNvGraphicFramePr>
            <a:graphicFrameLocks noGrp="1"/>
          </p:cNvGraphicFramePr>
          <p:nvPr>
            <p:extLst>
              <p:ext uri="{D42A27DB-BD31-4B8C-83A1-F6EECF244321}">
                <p14:modId xmlns:p14="http://schemas.microsoft.com/office/powerpoint/2010/main" val="3742784572"/>
              </p:ext>
            </p:extLst>
          </p:nvPr>
        </p:nvGraphicFramePr>
        <p:xfrm>
          <a:off x="326136" y="896821"/>
          <a:ext cx="11533632" cy="3300274"/>
        </p:xfrm>
        <a:graphic>
          <a:graphicData uri="http://schemas.openxmlformats.org/drawingml/2006/table">
            <a:tbl>
              <a:tblPr>
                <a:tableStyleId>{0E3FDE45-AF77-4B5C-9715-49D594BDF05E}</a:tableStyleId>
              </a:tblPr>
              <a:tblGrid>
                <a:gridCol w="1504387">
                  <a:extLst>
                    <a:ext uri="{9D8B030D-6E8A-4147-A177-3AD203B41FA5}">
                      <a16:colId xmlns:a16="http://schemas.microsoft.com/office/drawing/2014/main" val="3472304033"/>
                    </a:ext>
                  </a:extLst>
                </a:gridCol>
                <a:gridCol w="3061517">
                  <a:extLst>
                    <a:ext uri="{9D8B030D-6E8A-4147-A177-3AD203B41FA5}">
                      <a16:colId xmlns:a16="http://schemas.microsoft.com/office/drawing/2014/main" val="2714520502"/>
                    </a:ext>
                  </a:extLst>
                </a:gridCol>
                <a:gridCol w="2924689">
                  <a:extLst>
                    <a:ext uri="{9D8B030D-6E8A-4147-A177-3AD203B41FA5}">
                      <a16:colId xmlns:a16="http://schemas.microsoft.com/office/drawing/2014/main" val="2681079356"/>
                    </a:ext>
                  </a:extLst>
                </a:gridCol>
                <a:gridCol w="4043039">
                  <a:extLst>
                    <a:ext uri="{9D8B030D-6E8A-4147-A177-3AD203B41FA5}">
                      <a16:colId xmlns:a16="http://schemas.microsoft.com/office/drawing/2014/main" val="2929051984"/>
                    </a:ext>
                  </a:extLst>
                </a:gridCol>
              </a:tblGrid>
              <a:tr h="495307">
                <a:tc>
                  <a:txBody>
                    <a:bodyPr/>
                    <a:lstStyle/>
                    <a:p>
                      <a:pPr algn="ctr" fontAlgn="b"/>
                      <a:r>
                        <a:rPr lang="en-GB" sz="1800" b="1" u="none" strike="noStrike">
                          <a:effectLst/>
                          <a:latin typeface="Century Gothic" panose="020B0502020202020204" pitchFamily="34" charset="0"/>
                        </a:rPr>
                        <a:t>FY</a:t>
                      </a:r>
                      <a:endParaRPr lang="en-GB" sz="1800" b="1" i="0" u="none" strike="noStrike">
                        <a:solidFill>
                          <a:srgbClr val="000000"/>
                        </a:solidFill>
                        <a:effectLst/>
                        <a:latin typeface="Century Gothic" panose="020B0502020202020204" pitchFamily="34" charset="0"/>
                      </a:endParaRPr>
                    </a:p>
                  </a:txBody>
                  <a:tcPr marL="7620" marR="7620" marT="7620" marB="0" anchor="ctr">
                    <a:lnB w="12700" cap="flat" cmpd="sng" algn="ctr">
                      <a:solidFill>
                        <a:schemeClr val="accent2"/>
                      </a:solidFill>
                      <a:prstDash val="solid"/>
                      <a:round/>
                      <a:headEnd type="none" w="med" len="med"/>
                      <a:tailEnd type="none" w="med" len="med"/>
                    </a:lnB>
                  </a:tcPr>
                </a:tc>
                <a:tc>
                  <a:txBody>
                    <a:bodyPr/>
                    <a:lstStyle/>
                    <a:p>
                      <a:pPr algn="l" fontAlgn="b"/>
                      <a:r>
                        <a:rPr lang="en-GB" sz="1800" b="1" u="none" strike="noStrike">
                          <a:effectLst/>
                          <a:latin typeface="Century Gothic" panose="020B0502020202020204" pitchFamily="34" charset="0"/>
                        </a:rPr>
                        <a:t>DIVIDEND PER SHARE</a:t>
                      </a:r>
                      <a:endParaRPr lang="en-GB" sz="1800" b="1" i="0" u="none" strike="noStrike">
                        <a:solidFill>
                          <a:srgbClr val="000000"/>
                        </a:solidFill>
                        <a:effectLst/>
                        <a:latin typeface="Century Gothic" panose="020B0502020202020204" pitchFamily="34" charset="0"/>
                      </a:endParaRPr>
                    </a:p>
                  </a:txBody>
                  <a:tcPr marL="7620" marR="7620" marT="7620" marB="0" anchor="ctr">
                    <a:lnB w="12700" cap="flat" cmpd="sng" algn="ctr">
                      <a:solidFill>
                        <a:schemeClr val="accent2"/>
                      </a:solidFill>
                      <a:prstDash val="solid"/>
                      <a:round/>
                      <a:headEnd type="none" w="med" len="med"/>
                      <a:tailEnd type="none" w="med" len="med"/>
                    </a:lnB>
                  </a:tcPr>
                </a:tc>
                <a:tc>
                  <a:txBody>
                    <a:bodyPr/>
                    <a:lstStyle/>
                    <a:p>
                      <a:pPr algn="l" fontAlgn="b"/>
                      <a:r>
                        <a:rPr lang="en-GB" sz="1800" b="1" u="none" strike="noStrike">
                          <a:effectLst/>
                          <a:latin typeface="Century Gothic" panose="020B0502020202020204" pitchFamily="34" charset="0"/>
                        </a:rPr>
                        <a:t>TOTAL DIVIDEND PAYOUT</a:t>
                      </a:r>
                      <a:endParaRPr lang="en-GB" sz="1800" b="1" i="0" u="none" strike="noStrike">
                        <a:solidFill>
                          <a:srgbClr val="000000"/>
                        </a:solidFill>
                        <a:effectLst/>
                        <a:latin typeface="Century Gothic" panose="020B0502020202020204" pitchFamily="34" charset="0"/>
                      </a:endParaRPr>
                    </a:p>
                  </a:txBody>
                  <a:tcPr marL="7620" marR="7620" marT="7620" marB="0" anchor="ctr">
                    <a:lnB w="12700" cap="flat" cmpd="sng" algn="ctr">
                      <a:solidFill>
                        <a:schemeClr val="accent2"/>
                      </a:solidFill>
                      <a:prstDash val="solid"/>
                      <a:round/>
                      <a:headEnd type="none" w="med" len="med"/>
                      <a:tailEnd type="none" w="med" len="med"/>
                    </a:lnB>
                  </a:tcPr>
                </a:tc>
                <a:tc>
                  <a:txBody>
                    <a:bodyPr/>
                    <a:lstStyle/>
                    <a:p>
                      <a:pPr algn="l" fontAlgn="b"/>
                      <a:r>
                        <a:rPr lang="en-GB" sz="1800" b="1" u="none" strike="noStrike">
                          <a:effectLst/>
                          <a:latin typeface="Century Gothic" panose="020B0502020202020204" pitchFamily="34" charset="0"/>
                        </a:rPr>
                        <a:t>       DIVIDEND YIELD</a:t>
                      </a:r>
                      <a:endParaRPr lang="en-GB" sz="1800" b="1" i="0" u="none" strike="noStrike">
                        <a:solidFill>
                          <a:srgbClr val="000000"/>
                        </a:solidFill>
                        <a:effectLst/>
                        <a:latin typeface="Century Gothic" panose="020B0502020202020204" pitchFamily="34" charset="0"/>
                      </a:endParaRPr>
                    </a:p>
                  </a:txBody>
                  <a:tcPr marL="7620" marR="7620" marT="762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6585217"/>
                  </a:ext>
                </a:extLst>
              </a:tr>
              <a:tr h="509729">
                <a:tc>
                  <a:txBody>
                    <a:bodyPr/>
                    <a:lstStyle/>
                    <a:p>
                      <a:pPr marL="0" algn="ctr" defTabSz="914400" rtl="0" eaLnBrk="1" fontAlgn="ctr" latinLnBrk="0" hangingPunct="1"/>
                      <a:r>
                        <a:rPr lang="en-GB" sz="1800" b="1" u="none" strike="noStrike" kern="1200">
                          <a:solidFill>
                            <a:schemeClr val="tx1"/>
                          </a:solidFill>
                          <a:effectLst/>
                          <a:latin typeface="Century Gothic" panose="020B0502020202020204" pitchFamily="34" charset="0"/>
                        </a:rPr>
                        <a:t>2024</a:t>
                      </a:r>
                      <a:endParaRPr lang="en-ZM" sz="1800" b="1" u="none" strike="noStrike" kern="1200">
                        <a:solidFill>
                          <a:schemeClr val="tx1"/>
                        </a:solidFill>
                        <a:effectLst/>
                        <a:latin typeface="Century Gothic" panose="020B0502020202020204" pitchFamily="34" charset="0"/>
                        <a:ea typeface="+mn-ea"/>
                        <a:cs typeface="+mn-cs"/>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GB" sz="1800" b="0" u="none" strike="noStrike">
                          <a:solidFill>
                            <a:srgbClr val="000000"/>
                          </a:solidFill>
                          <a:effectLst/>
                          <a:latin typeface="Century Gothic" panose="020B0502020202020204" pitchFamily="34" charset="0"/>
                        </a:rPr>
                        <a:t>K3.29 per share</a:t>
                      </a:r>
                      <a:r>
                        <a:rPr lang="en-GB" sz="1800" b="0">
                          <a:solidFill>
                            <a:srgbClr val="FFFFFF"/>
                          </a:solidFill>
                          <a:effectLst/>
                          <a:latin typeface="Century Gothic" panose="020B0502020202020204" pitchFamily="34" charset="0"/>
                        </a:rPr>
                        <a:t>​</a:t>
                      </a:r>
                      <a:endParaRPr lang="en-GB" sz="1800" b="0" i="0">
                        <a:solidFill>
                          <a:srgbClr val="FFFFFF"/>
                        </a:solidFill>
                        <a:effectLst/>
                        <a:latin typeface="Century Gothic" panose="020B0502020202020204" pitchFamily="34"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GB" sz="1800" b="0" u="none" strike="noStrike">
                          <a:solidFill>
                            <a:srgbClr val="000000"/>
                          </a:solidFill>
                          <a:effectLst/>
                          <a:latin typeface="Century Gothic" panose="020B0502020202020204" pitchFamily="34" charset="0"/>
                        </a:rPr>
                        <a:t>K528 million ($22.9m)</a:t>
                      </a:r>
                      <a:r>
                        <a:rPr lang="en-GB" sz="1800" b="0">
                          <a:solidFill>
                            <a:srgbClr val="FFFFFF"/>
                          </a:solidFill>
                          <a:effectLst/>
                          <a:latin typeface="Century Gothic" panose="020B0502020202020204" pitchFamily="34" charset="0"/>
                        </a:rPr>
                        <a:t>​</a:t>
                      </a:r>
                      <a:endParaRPr lang="en-GB" sz="1800" b="0" i="0">
                        <a:solidFill>
                          <a:srgbClr val="FFFFFF"/>
                        </a:solidFill>
                        <a:effectLst/>
                        <a:latin typeface="Century Gothic" panose="020B0502020202020204" pitchFamily="34"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GB" sz="1800" b="1" u="none" strike="noStrike">
                          <a:solidFill>
                            <a:srgbClr val="000000"/>
                          </a:solidFill>
                          <a:effectLst/>
                          <a:latin typeface="Century Gothic" panose="020B0502020202020204" pitchFamily="34" charset="0"/>
                        </a:rPr>
                        <a:t>      5.02%</a:t>
                      </a:r>
                      <a:r>
                        <a:rPr lang="en-GB" sz="1800" b="0" u="none" strike="noStrike">
                          <a:solidFill>
                            <a:srgbClr val="000000"/>
                          </a:solidFill>
                          <a:effectLst/>
                          <a:latin typeface="Century Gothic" panose="020B0502020202020204" pitchFamily="34" charset="0"/>
                        </a:rPr>
                        <a:t> (Share Price - K65.00)</a:t>
                      </a:r>
                      <a:r>
                        <a:rPr lang="en-GB" sz="1800" b="0">
                          <a:solidFill>
                            <a:srgbClr val="FFFFFF"/>
                          </a:solidFill>
                          <a:effectLst/>
                          <a:latin typeface="Century Gothic" panose="020B0502020202020204" pitchFamily="34" charset="0"/>
                        </a:rPr>
                        <a:t>​</a:t>
                      </a:r>
                      <a:endParaRPr lang="en-GB" sz="1800" b="0" i="0">
                        <a:solidFill>
                          <a:srgbClr val="FFFFFF"/>
                        </a:solidFill>
                        <a:effectLst/>
                        <a:latin typeface="Century Gothic" panose="020B0502020202020204" pitchFamily="34"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28446391"/>
                  </a:ext>
                </a:extLst>
              </a:tr>
              <a:tr h="507566">
                <a:tc>
                  <a:txBody>
                    <a:bodyPr/>
                    <a:lstStyle/>
                    <a:p>
                      <a:pPr algn="ctr" fontAlgn="ctr"/>
                      <a:r>
                        <a:rPr lang="en-ZM" sz="1800" b="1" u="none" strike="noStrike">
                          <a:effectLst/>
                          <a:latin typeface="Century Gothic" panose="020B0502020202020204" pitchFamily="34" charset="0"/>
                        </a:rPr>
                        <a:t>202</a:t>
                      </a:r>
                      <a:r>
                        <a:rPr lang="en-US" sz="1800" b="1" u="none" strike="noStrike">
                          <a:effectLst/>
                          <a:latin typeface="Century Gothic" panose="020B0502020202020204" pitchFamily="34" charset="0"/>
                        </a:rPr>
                        <a:t>3</a:t>
                      </a:r>
                      <a:endParaRPr lang="en-ZM" sz="1800" b="1" i="0" u="none" strike="noStrike">
                        <a:solidFill>
                          <a:srgbClr val="000000"/>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GB" sz="1800" u="none" strike="noStrike">
                          <a:solidFill>
                            <a:schemeClr val="tx1"/>
                          </a:solidFill>
                          <a:effectLst/>
                          <a:latin typeface="Century Gothic" panose="020B0502020202020204" pitchFamily="34" charset="0"/>
                        </a:rPr>
                        <a:t> K1.51 per share</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GB" sz="1800" u="none" strike="noStrike">
                          <a:solidFill>
                            <a:schemeClr val="tx1"/>
                          </a:solidFill>
                          <a:effectLst/>
                          <a:latin typeface="Century Gothic" panose="020B0502020202020204" pitchFamily="34" charset="0"/>
                        </a:rPr>
                        <a:t> K243 million ($11.0m)</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1" algn="l" fontAlgn="ctr"/>
                      <a:r>
                        <a:rPr lang="en-US" sz="1800" b="1" u="none" strike="noStrike">
                          <a:solidFill>
                            <a:schemeClr val="tx1"/>
                          </a:solidFill>
                          <a:effectLst/>
                          <a:latin typeface="Century Gothic" panose="020B0502020202020204" pitchFamily="34" charset="0"/>
                        </a:rPr>
                        <a:t>3.6%</a:t>
                      </a:r>
                      <a:r>
                        <a:rPr lang="en-US" sz="1800" u="none" strike="noStrike">
                          <a:solidFill>
                            <a:schemeClr val="tx1"/>
                          </a:solidFill>
                          <a:effectLst/>
                          <a:latin typeface="Century Gothic" panose="020B0502020202020204" pitchFamily="34" charset="0"/>
                        </a:rPr>
                        <a:t> (Share Price - K42.00)</a:t>
                      </a:r>
                      <a:endParaRPr lang="en-US"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55710597"/>
                  </a:ext>
                </a:extLst>
              </a:tr>
              <a:tr h="574068">
                <a:tc>
                  <a:txBody>
                    <a:bodyPr/>
                    <a:lstStyle/>
                    <a:p>
                      <a:pPr lvl="0" algn="ctr">
                        <a:buNone/>
                      </a:pPr>
                      <a:r>
                        <a:rPr lang="en-ZM" sz="1800" b="1" u="none" strike="noStrike">
                          <a:effectLst/>
                          <a:latin typeface="Century Gothic" panose="020B0502020202020204" pitchFamily="34" charset="0"/>
                        </a:rPr>
                        <a:t>2022</a:t>
                      </a:r>
                      <a:endParaRPr lang="en-US" sz="1800" b="1" i="0" u="none" strike="noStrike">
                        <a:solidFill>
                          <a:srgbClr val="000000"/>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lgn="l">
                        <a:buNone/>
                      </a:pPr>
                      <a:r>
                        <a:rPr lang="en-GB" sz="1800" u="none" strike="noStrike">
                          <a:solidFill>
                            <a:schemeClr val="tx1"/>
                          </a:solidFill>
                          <a:effectLst/>
                          <a:latin typeface="Century Gothic" panose="020B0502020202020204" pitchFamily="34" charset="0"/>
                        </a:rPr>
                        <a:t> K2.41 per share</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lgn="l">
                        <a:buNone/>
                      </a:pPr>
                      <a:r>
                        <a:rPr lang="en-GB" sz="1800" u="none" strike="noStrike">
                          <a:solidFill>
                            <a:schemeClr val="tx1"/>
                          </a:solidFill>
                          <a:effectLst/>
                          <a:latin typeface="Century Gothic" panose="020B0502020202020204" pitchFamily="34" charset="0"/>
                        </a:rPr>
                        <a:t> K387 million ($19.7m)</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1" algn="l">
                        <a:buNone/>
                      </a:pPr>
                      <a:r>
                        <a:rPr lang="en-US" sz="1800" b="1" u="none" strike="noStrike">
                          <a:solidFill>
                            <a:schemeClr val="tx1"/>
                          </a:solidFill>
                          <a:effectLst/>
                          <a:latin typeface="Century Gothic" panose="020B0502020202020204" pitchFamily="34" charset="0"/>
                        </a:rPr>
                        <a:t>6.34%</a:t>
                      </a:r>
                      <a:r>
                        <a:rPr lang="en-US" sz="1800" u="none" strike="noStrike">
                          <a:solidFill>
                            <a:schemeClr val="tx1"/>
                          </a:solidFill>
                          <a:effectLst/>
                          <a:latin typeface="Century Gothic" panose="020B0502020202020204" pitchFamily="34" charset="0"/>
                        </a:rPr>
                        <a:t> (Share Price - K37.98)</a:t>
                      </a:r>
                      <a:endParaRPr lang="en-US"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03483710"/>
                  </a:ext>
                </a:extLst>
              </a:tr>
              <a:tr h="495307">
                <a:tc>
                  <a:txBody>
                    <a:bodyPr/>
                    <a:lstStyle/>
                    <a:p>
                      <a:pPr lvl="0" algn="ctr">
                        <a:buNone/>
                      </a:pPr>
                      <a:r>
                        <a:rPr lang="en-ZM" sz="1800" b="1" u="none" strike="noStrike">
                          <a:effectLst/>
                          <a:latin typeface="Century Gothic" panose="020B0502020202020204" pitchFamily="34" charset="0"/>
                        </a:rPr>
                        <a:t>202</a:t>
                      </a:r>
                      <a:r>
                        <a:rPr lang="en-US" sz="1800" b="1" u="none" strike="noStrike">
                          <a:effectLst/>
                          <a:latin typeface="Century Gothic" panose="020B0502020202020204" pitchFamily="34" charset="0"/>
                        </a:rPr>
                        <a:t>1</a:t>
                      </a:r>
                      <a:endParaRPr lang="en-US" sz="1800" b="1" i="0" u="none" strike="noStrike">
                        <a:solidFill>
                          <a:srgbClr val="000000"/>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lgn="l">
                        <a:buNone/>
                      </a:pPr>
                      <a:r>
                        <a:rPr lang="en-GB" sz="1800" u="none" strike="noStrike">
                          <a:solidFill>
                            <a:schemeClr val="tx1"/>
                          </a:solidFill>
                          <a:effectLst/>
                          <a:latin typeface="Century Gothic" panose="020B0502020202020204" pitchFamily="34" charset="0"/>
                        </a:rPr>
                        <a:t> K2.09 per share</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lgn="l">
                        <a:buNone/>
                      </a:pPr>
                      <a:r>
                        <a:rPr lang="en-GB" sz="1800" u="none" strike="noStrike">
                          <a:solidFill>
                            <a:schemeClr val="tx1"/>
                          </a:solidFill>
                          <a:effectLst/>
                          <a:latin typeface="Century Gothic" panose="020B0502020202020204" pitchFamily="34" charset="0"/>
                        </a:rPr>
                        <a:t> K336 million ($17.1m)</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1" algn="l">
                        <a:buNone/>
                      </a:pPr>
                      <a:r>
                        <a:rPr lang="en-US" sz="1800" b="1" u="none" strike="noStrike">
                          <a:solidFill>
                            <a:schemeClr val="tx1"/>
                          </a:solidFill>
                          <a:effectLst/>
                          <a:latin typeface="Century Gothic" panose="020B0502020202020204" pitchFamily="34" charset="0"/>
                        </a:rPr>
                        <a:t>5.5% </a:t>
                      </a:r>
                      <a:r>
                        <a:rPr lang="en-US" sz="1800" b="0" u="none" strike="noStrike">
                          <a:solidFill>
                            <a:schemeClr val="tx1"/>
                          </a:solidFill>
                          <a:effectLst/>
                          <a:latin typeface="Century Gothic" panose="020B0502020202020204" pitchFamily="34" charset="0"/>
                        </a:rPr>
                        <a:t>(</a:t>
                      </a:r>
                      <a:r>
                        <a:rPr lang="en-US" sz="1800" u="none" strike="noStrike">
                          <a:solidFill>
                            <a:schemeClr val="tx1"/>
                          </a:solidFill>
                          <a:effectLst/>
                          <a:latin typeface="Century Gothic" panose="020B0502020202020204" pitchFamily="34" charset="0"/>
                        </a:rPr>
                        <a:t>Share Price K37.98)</a:t>
                      </a:r>
                      <a:endParaRPr lang="en-US"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84956968"/>
                  </a:ext>
                </a:extLst>
              </a:tr>
              <a:tr h="718297">
                <a:tc>
                  <a:txBody>
                    <a:bodyPr/>
                    <a:lstStyle/>
                    <a:p>
                      <a:pPr marL="0" lvl="0" algn="ctr" defTabSz="914400" rtl="0" eaLnBrk="1" latinLnBrk="0" hangingPunct="1">
                        <a:buNone/>
                      </a:pPr>
                      <a:r>
                        <a:rPr lang="en-US" sz="1800" b="1" u="none" strike="noStrike" kern="1200">
                          <a:solidFill>
                            <a:schemeClr val="tx1"/>
                          </a:solidFill>
                          <a:effectLst/>
                          <a:latin typeface="Century Gothic" panose="020B0502020202020204" pitchFamily="34" charset="0"/>
                        </a:rPr>
                        <a:t>2020</a:t>
                      </a:r>
                      <a:endParaRPr lang="en-US" sz="1800" b="1" u="none" strike="noStrike" kern="1200">
                        <a:solidFill>
                          <a:schemeClr val="tx1"/>
                        </a:solidFill>
                        <a:effectLst/>
                        <a:latin typeface="Century Gothic" panose="020B0502020202020204" pitchFamily="34" charset="0"/>
                        <a:ea typeface="+mn-ea"/>
                        <a:cs typeface="+mn-cs"/>
                      </a:endParaRPr>
                    </a:p>
                  </a:txBody>
                  <a:tcPr marL="7620" marR="7620" marT="7620" marB="0" anchor="ctr">
                    <a:lnT w="12700" cap="flat" cmpd="sng" algn="ctr">
                      <a:solidFill>
                        <a:schemeClr val="accent2"/>
                      </a:solidFill>
                      <a:prstDash val="solid"/>
                      <a:round/>
                      <a:headEnd type="none" w="med" len="med"/>
                      <a:tailEnd type="none" w="med" len="med"/>
                    </a:lnT>
                  </a:tcPr>
                </a:tc>
                <a:tc>
                  <a:txBody>
                    <a:bodyPr/>
                    <a:lstStyle/>
                    <a:p>
                      <a:pPr lvl="0" algn="l">
                        <a:buNone/>
                      </a:pPr>
                      <a:r>
                        <a:rPr lang="en-GB" sz="1800" b="0" u="none" strike="noStrike">
                          <a:solidFill>
                            <a:schemeClr val="tx1"/>
                          </a:solidFill>
                          <a:effectLst/>
                          <a:latin typeface="Century Gothic" panose="020B0502020202020204" pitchFamily="34" charset="0"/>
                        </a:rPr>
                        <a:t> K0.53 per share</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tcPr>
                </a:tc>
                <a:tc>
                  <a:txBody>
                    <a:bodyPr/>
                    <a:lstStyle/>
                    <a:p>
                      <a:pPr lvl="0" algn="l">
                        <a:buNone/>
                      </a:pPr>
                      <a:r>
                        <a:rPr lang="en-GB" sz="1800" b="0" u="none" strike="noStrike">
                          <a:solidFill>
                            <a:schemeClr val="tx1"/>
                          </a:solidFill>
                          <a:effectLst/>
                          <a:latin typeface="Century Gothic" panose="020B0502020202020204" pitchFamily="34" charset="0"/>
                        </a:rPr>
                        <a:t> K 85.2 million ($4.5m)</a:t>
                      </a:r>
                      <a:endParaRPr lang="en-GB"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tcPr>
                </a:tc>
                <a:tc>
                  <a:txBody>
                    <a:bodyPr/>
                    <a:lstStyle/>
                    <a:p>
                      <a:pPr lvl="1" algn="l">
                        <a:buNone/>
                      </a:pPr>
                      <a:r>
                        <a:rPr lang="en-US" sz="1800" b="1" u="none" strike="noStrike">
                          <a:solidFill>
                            <a:schemeClr val="tx1"/>
                          </a:solidFill>
                          <a:effectLst/>
                          <a:latin typeface="Century Gothic" panose="020B0502020202020204" pitchFamily="34" charset="0"/>
                        </a:rPr>
                        <a:t>1.86%</a:t>
                      </a:r>
                      <a:r>
                        <a:rPr lang="en-US" sz="1800" b="0" u="none" strike="noStrike">
                          <a:solidFill>
                            <a:schemeClr val="tx1"/>
                          </a:solidFill>
                          <a:effectLst/>
                          <a:latin typeface="Century Gothic" panose="020B0502020202020204" pitchFamily="34" charset="0"/>
                        </a:rPr>
                        <a:t> (Share Price of K28.47)</a:t>
                      </a:r>
                      <a:endParaRPr lang="en-US" sz="1800" b="0" i="0" u="none" strike="noStrike">
                        <a:solidFill>
                          <a:schemeClr val="tx1"/>
                        </a:solidFill>
                        <a:effectLst/>
                        <a:latin typeface="Century Gothic" panose="020B0502020202020204" pitchFamily="34" charset="0"/>
                      </a:endParaRPr>
                    </a:p>
                  </a:txBody>
                  <a:tcPr marL="7620" marR="7620" marT="762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59064813"/>
                  </a:ext>
                </a:extLst>
              </a:tr>
            </a:tbl>
          </a:graphicData>
        </a:graphic>
      </p:graphicFrame>
      <p:sp>
        <p:nvSpPr>
          <p:cNvPr id="5" name="TextBox 4">
            <a:extLst>
              <a:ext uri="{FF2B5EF4-FFF2-40B4-BE49-F238E27FC236}">
                <a16:creationId xmlns:a16="http://schemas.microsoft.com/office/drawing/2014/main" id="{C9D3A74B-F66D-E7C0-CD26-43FCF4CFB382}"/>
              </a:ext>
            </a:extLst>
          </p:cNvPr>
          <p:cNvSpPr txBox="1"/>
          <p:nvPr/>
        </p:nvSpPr>
        <p:spPr>
          <a:xfrm>
            <a:off x="326136" y="5453648"/>
            <a:ext cx="9094589" cy="369332"/>
          </a:xfrm>
          <a:prstGeom prst="rect">
            <a:avLst/>
          </a:prstGeom>
          <a:noFill/>
        </p:spPr>
        <p:txBody>
          <a:bodyPr wrap="square">
            <a:spAutoFit/>
          </a:bodyPr>
          <a:lstStyle/>
          <a:p>
            <a:pPr algn="just"/>
            <a:r>
              <a:rPr lang="en-US">
                <a:latin typeface="Century Gothic" panose="020B0502020202020204" pitchFamily="34" charset="0"/>
              </a:rPr>
              <a:t>ZCCM-IH has consistently paid dividends from 2020 to 2024</a:t>
            </a:r>
          </a:p>
        </p:txBody>
      </p:sp>
      <p:sp>
        <p:nvSpPr>
          <p:cNvPr id="2" name="TextBox 1">
            <a:extLst>
              <a:ext uri="{FF2B5EF4-FFF2-40B4-BE49-F238E27FC236}">
                <a16:creationId xmlns:a16="http://schemas.microsoft.com/office/drawing/2014/main" id="{9906CCA3-329A-1BF8-DFF5-54F702118974}"/>
              </a:ext>
            </a:extLst>
          </p:cNvPr>
          <p:cNvSpPr txBox="1"/>
          <p:nvPr/>
        </p:nvSpPr>
        <p:spPr>
          <a:xfrm>
            <a:off x="222504" y="4364057"/>
            <a:ext cx="11637264" cy="276999"/>
          </a:xfrm>
          <a:prstGeom prst="rect">
            <a:avLst/>
          </a:prstGeom>
          <a:noFill/>
        </p:spPr>
        <p:txBody>
          <a:bodyPr wrap="square">
            <a:spAutoFit/>
          </a:bodyPr>
          <a:lstStyle/>
          <a:p>
            <a:pPr algn="just"/>
            <a:r>
              <a:rPr lang="en-US" sz="1200">
                <a:latin typeface="Century Gothic" panose="020B0502020202020204" pitchFamily="34" charset="0"/>
              </a:rPr>
              <a:t>*Dividend Yield calculated as percentage of the Lusaka Securities Exchange Closing Share Price</a:t>
            </a:r>
          </a:p>
        </p:txBody>
      </p:sp>
    </p:spTree>
    <p:extLst>
      <p:ext uri="{BB962C8B-B14F-4D97-AF65-F5344CB8AC3E}">
        <p14:creationId xmlns:p14="http://schemas.microsoft.com/office/powerpoint/2010/main" val="174364039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DE536-1AEF-9540-4B53-EB8BA5064C71}"/>
            </a:ext>
          </a:extLst>
        </p:cNvPr>
        <p:cNvGrpSpPr/>
        <p:nvPr/>
      </p:nvGrpSpPr>
      <p:grpSpPr>
        <a:xfrm>
          <a:off x="0" y="0"/>
          <a:ext cx="0" cy="0"/>
          <a:chOff x="0" y="0"/>
          <a:chExt cx="0" cy="0"/>
        </a:xfrm>
      </p:grpSpPr>
      <p:pic>
        <p:nvPicPr>
          <p:cNvPr id="4" name="Picture 3" descr="A picture containing transport, several  Description automatically generated">
            <a:extLst>
              <a:ext uri="{FF2B5EF4-FFF2-40B4-BE49-F238E27FC236}">
                <a16:creationId xmlns:a16="http://schemas.microsoft.com/office/drawing/2014/main" id="{41AF05A7-8FED-CD21-37C1-A8F7B9D5C2E6}"/>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3941" y="0"/>
            <a:ext cx="12221259" cy="6848856"/>
          </a:xfrm>
          <a:prstGeom prst="rect">
            <a:avLst/>
          </a:prstGeom>
        </p:spPr>
      </p:pic>
      <p:sp>
        <p:nvSpPr>
          <p:cNvPr id="2" name="Title 1">
            <a:extLst>
              <a:ext uri="{FF2B5EF4-FFF2-40B4-BE49-F238E27FC236}">
                <a16:creationId xmlns:a16="http://schemas.microsoft.com/office/drawing/2014/main" id="{11DF94F4-585E-DB10-CF72-E63A093830E5}"/>
              </a:ext>
            </a:extLst>
          </p:cNvPr>
          <p:cNvSpPr>
            <a:spLocks noGrp="1"/>
          </p:cNvSpPr>
          <p:nvPr>
            <p:ph type="ctrTitle"/>
          </p:nvPr>
        </p:nvSpPr>
        <p:spPr>
          <a:xfrm>
            <a:off x="838200" y="4398263"/>
            <a:ext cx="10061448" cy="930077"/>
          </a:xfrm>
        </p:spPr>
        <p:txBody>
          <a:bodyPr>
            <a:normAutofit/>
          </a:bodyPr>
          <a:lstStyle/>
          <a:p>
            <a:r>
              <a:rPr lang="en-US" sz="3600">
                <a:solidFill>
                  <a:schemeClr val="tx1"/>
                </a:solidFill>
                <a:latin typeface="Century Gothic"/>
              </a:rPr>
              <a:t>03. STRATEGIC OUTLOOK</a:t>
            </a:r>
            <a:endParaRPr lang="en-US" sz="3600">
              <a:solidFill>
                <a:schemeClr val="tx1"/>
              </a:solidFill>
            </a:endParaRPr>
          </a:p>
        </p:txBody>
      </p:sp>
      <p:sp>
        <p:nvSpPr>
          <p:cNvPr id="3" name="Subtitle 2">
            <a:extLst>
              <a:ext uri="{FF2B5EF4-FFF2-40B4-BE49-F238E27FC236}">
                <a16:creationId xmlns:a16="http://schemas.microsoft.com/office/drawing/2014/main" id="{8B54DCBC-E8B2-48EE-34B4-0113AA0EC258}"/>
              </a:ext>
            </a:extLst>
          </p:cNvPr>
          <p:cNvSpPr>
            <a:spLocks noGrp="1"/>
          </p:cNvSpPr>
          <p:nvPr>
            <p:ph type="subTitle" idx="1"/>
          </p:nvPr>
        </p:nvSpPr>
        <p:spPr/>
        <p:txBody>
          <a:bodyPr>
            <a:normAutofit lnSpcReduction="10000"/>
          </a:bodyPr>
          <a:lstStyle/>
          <a:p>
            <a:r>
              <a:rPr lang="en-US"/>
              <a:t>.</a:t>
            </a:r>
          </a:p>
        </p:txBody>
      </p:sp>
    </p:spTree>
    <p:extLst>
      <p:ext uri="{BB962C8B-B14F-4D97-AF65-F5344CB8AC3E}">
        <p14:creationId xmlns:p14="http://schemas.microsoft.com/office/powerpoint/2010/main" val="135712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69" y="377874"/>
            <a:ext cx="9062357" cy="399109"/>
          </a:xfrm>
        </p:spPr>
        <p:txBody>
          <a:bodyPr>
            <a:noAutofit/>
          </a:bodyPr>
          <a:lstStyle/>
          <a:p>
            <a:r>
              <a:rPr lang="en-US" sz="2500" b="1" spc="0">
                <a:solidFill>
                  <a:srgbClr val="BE7E5A"/>
                </a:solidFill>
                <a:latin typeface="Century Gothic" panose="020B0502020202020204" pitchFamily="34" charset="0"/>
              </a:rPr>
              <a:t>STRATEGIC</a:t>
            </a:r>
            <a:r>
              <a:rPr lang="en-US" sz="2400"/>
              <a:t> </a:t>
            </a:r>
            <a:r>
              <a:rPr lang="en-US" sz="2500" b="1" spc="0">
                <a:solidFill>
                  <a:srgbClr val="BE7E5A"/>
                </a:solidFill>
                <a:latin typeface="Century Gothic" panose="020B0502020202020204" pitchFamily="34" charset="0"/>
              </a:rPr>
              <a:t>ETHOS</a:t>
            </a:r>
          </a:p>
        </p:txBody>
      </p:sp>
      <p:sp>
        <p:nvSpPr>
          <p:cNvPr id="4" name="Footer Placeholder 2">
            <a:extLst>
              <a:ext uri="{FF2B5EF4-FFF2-40B4-BE49-F238E27FC236}">
                <a16:creationId xmlns:a16="http://schemas.microsoft.com/office/drawing/2014/main" id="{69B93EE2-0B68-9370-4BFE-748689A18A50}"/>
              </a:ext>
            </a:extLst>
          </p:cNvPr>
          <p:cNvSpPr>
            <a:spLocks noGrp="1"/>
          </p:cNvSpPr>
          <p:nvPr>
            <p:ph type="ftr" sz="quarter" idx="11"/>
          </p:nvPr>
        </p:nvSpPr>
        <p:spPr/>
        <p:txBody>
          <a:bodyPr/>
          <a:lstStyle/>
          <a:p>
            <a:r>
              <a:rPr lang="en-US">
                <a:solidFill>
                  <a:srgbClr val="C47E5A"/>
                </a:solidFill>
                <a:latin typeface="Century Gothic" panose="020B0502020202020204" pitchFamily="34" charset="0"/>
              </a:rPr>
              <a:t>Investing SMARTLY</a:t>
            </a:r>
          </a:p>
        </p:txBody>
      </p:sp>
      <p:sp>
        <p:nvSpPr>
          <p:cNvPr id="10" name="Slide Number Placeholder 9">
            <a:extLst>
              <a:ext uri="{FF2B5EF4-FFF2-40B4-BE49-F238E27FC236}">
                <a16:creationId xmlns:a16="http://schemas.microsoft.com/office/drawing/2014/main" id="{263620EE-19E5-6745-A33D-8AF0754CA429}"/>
              </a:ext>
            </a:extLst>
          </p:cNvPr>
          <p:cNvSpPr>
            <a:spLocks noGrp="1"/>
          </p:cNvSpPr>
          <p:nvPr>
            <p:ph type="sldNum" sz="quarter" idx="12"/>
          </p:nvPr>
        </p:nvSpPr>
        <p:spPr/>
        <p:txBody>
          <a:bodyPr/>
          <a:lstStyle/>
          <a:p>
            <a:fld id="{A784638F-5D0B-4395-8FEF-CD737F24B9B5}" type="slidenum">
              <a:rPr lang="en-US" smtClean="0">
                <a:latin typeface="Century Gothic" panose="020B0502020202020204" pitchFamily="34" charset="0"/>
              </a:rPr>
              <a:t>16</a:t>
            </a:fld>
            <a:endParaRPr lang="en-US">
              <a:latin typeface="Century Gothic" panose="020B0502020202020204" pitchFamily="34" charset="0"/>
            </a:endParaRPr>
          </a:p>
        </p:txBody>
      </p:sp>
      <p:sp>
        <p:nvSpPr>
          <p:cNvPr id="3" name="Freeform 2">
            <a:extLst>
              <a:ext uri="{FF2B5EF4-FFF2-40B4-BE49-F238E27FC236}">
                <a16:creationId xmlns:a16="http://schemas.microsoft.com/office/drawing/2014/main" id="{6D56B16B-3B2C-60A9-527A-719AA986D018}"/>
              </a:ext>
            </a:extLst>
          </p:cNvPr>
          <p:cNvSpPr/>
          <p:nvPr/>
        </p:nvSpPr>
        <p:spPr>
          <a:xfrm>
            <a:off x="435512" y="1302772"/>
            <a:ext cx="3844094" cy="1153228"/>
          </a:xfrm>
          <a:custGeom>
            <a:avLst/>
            <a:gdLst>
              <a:gd name="connsiteX0" fmla="*/ 0 w 3844094"/>
              <a:gd name="connsiteY0" fmla="*/ 0 h 1153228"/>
              <a:gd name="connsiteX1" fmla="*/ 3498126 w 3844094"/>
              <a:gd name="connsiteY1" fmla="*/ 0 h 1153228"/>
              <a:gd name="connsiteX2" fmla="*/ 3844094 w 3844094"/>
              <a:gd name="connsiteY2" fmla="*/ 576614 h 1153228"/>
              <a:gd name="connsiteX3" fmla="*/ 3498126 w 3844094"/>
              <a:gd name="connsiteY3" fmla="*/ 1153228 h 1153228"/>
              <a:gd name="connsiteX4" fmla="*/ 0 w 3844094"/>
              <a:gd name="connsiteY4" fmla="*/ 1153228 h 1153228"/>
              <a:gd name="connsiteX5" fmla="*/ 345968 w 3844094"/>
              <a:gd name="connsiteY5" fmla="*/ 576614 h 1153228"/>
              <a:gd name="connsiteX6" fmla="*/ 0 w 3844094"/>
              <a:gd name="connsiteY6" fmla="*/ 0 h 11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4094" h="1153228">
                <a:moveTo>
                  <a:pt x="0" y="0"/>
                </a:moveTo>
                <a:lnTo>
                  <a:pt x="3498126" y="0"/>
                </a:lnTo>
                <a:lnTo>
                  <a:pt x="3844094" y="576614"/>
                </a:lnTo>
                <a:lnTo>
                  <a:pt x="3498126" y="1153228"/>
                </a:lnTo>
                <a:lnTo>
                  <a:pt x="0" y="1153228"/>
                </a:lnTo>
                <a:lnTo>
                  <a:pt x="345968" y="576614"/>
                </a:lnTo>
                <a:lnTo>
                  <a:pt x="0" y="0"/>
                </a:lnTo>
                <a:close/>
              </a:path>
            </a:pathLst>
          </a:custGeom>
          <a:solidFill>
            <a:schemeClr val="accent2">
              <a:lumMod val="40000"/>
              <a:lumOff val="6000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8360" tIns="142392" rIns="488360" bIns="142392" numCol="1" spcCol="1270" anchor="ctr" anchorCtr="0">
            <a:noAutofit/>
          </a:bodyPr>
          <a:lstStyle/>
          <a:p>
            <a:pPr lvl="0" algn="ctr" defTabSz="1244600">
              <a:lnSpc>
                <a:spcPct val="90000"/>
              </a:lnSpc>
              <a:spcBef>
                <a:spcPct val="0"/>
              </a:spcBef>
              <a:spcAft>
                <a:spcPct val="35000"/>
              </a:spcAft>
            </a:pPr>
            <a:r>
              <a:rPr lang="en-US" sz="2800" b="1" kern="1200">
                <a:solidFill>
                  <a:sysClr val="window" lastClr="FFFFFF"/>
                </a:solidFill>
                <a:latin typeface="Century Gothic" panose="020B0502020202020204" pitchFamily="34" charset="0"/>
              </a:rPr>
              <a:t>FOCUSED</a:t>
            </a:r>
          </a:p>
        </p:txBody>
      </p:sp>
      <p:sp>
        <p:nvSpPr>
          <p:cNvPr id="6" name="Freeform 3">
            <a:extLst>
              <a:ext uri="{FF2B5EF4-FFF2-40B4-BE49-F238E27FC236}">
                <a16:creationId xmlns:a16="http://schemas.microsoft.com/office/drawing/2014/main" id="{B89E1C32-4103-7A12-6D8F-F9AB3BEEDB76}"/>
              </a:ext>
            </a:extLst>
          </p:cNvPr>
          <p:cNvSpPr/>
          <p:nvPr/>
        </p:nvSpPr>
        <p:spPr>
          <a:xfrm>
            <a:off x="435512" y="2456000"/>
            <a:ext cx="3498125" cy="3752429"/>
          </a:xfrm>
          <a:custGeom>
            <a:avLst/>
            <a:gdLst>
              <a:gd name="connsiteX0" fmla="*/ 0 w 3498125"/>
              <a:gd name="connsiteY0" fmla="*/ 0 h 3752429"/>
              <a:gd name="connsiteX1" fmla="*/ 3498125 w 3498125"/>
              <a:gd name="connsiteY1" fmla="*/ 0 h 3752429"/>
              <a:gd name="connsiteX2" fmla="*/ 3498125 w 3498125"/>
              <a:gd name="connsiteY2" fmla="*/ 3752429 h 3752429"/>
              <a:gd name="connsiteX3" fmla="*/ 0 w 3498125"/>
              <a:gd name="connsiteY3" fmla="*/ 3752429 h 3752429"/>
              <a:gd name="connsiteX4" fmla="*/ 0 w 3498125"/>
              <a:gd name="connsiteY4" fmla="*/ 0 h 37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125" h="3752429">
                <a:moveTo>
                  <a:pt x="0" y="0"/>
                </a:moveTo>
                <a:lnTo>
                  <a:pt x="3498125" y="0"/>
                </a:lnTo>
                <a:lnTo>
                  <a:pt x="3498125" y="3752429"/>
                </a:lnTo>
                <a:lnTo>
                  <a:pt x="0" y="3752429"/>
                </a:lnTo>
                <a:lnTo>
                  <a:pt x="0" y="0"/>
                </a:lnTo>
                <a:close/>
              </a:path>
            </a:pathLst>
          </a:custGeom>
          <a:solidFill>
            <a:schemeClr val="bg2">
              <a:lumMod val="90000"/>
              <a:alpha val="90000"/>
            </a:schemeClr>
          </a:solidFill>
          <a:ln w="12700" cap="flat" cmpd="sng" algn="ctr">
            <a:solidFill>
              <a:srgbClr val="B74919">
                <a:tint val="40000"/>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76430" tIns="276430" rIns="276430" bIns="552859" numCol="1" spcCol="1270" anchor="t" anchorCtr="0">
            <a:noAutofit/>
          </a:bodyPr>
          <a:lstStyle/>
          <a:p>
            <a:pPr lvl="0" algn="l" defTabSz="889000">
              <a:lnSpc>
                <a:spcPct val="100000"/>
              </a:lnSpc>
              <a:spcBef>
                <a:spcPct val="0"/>
              </a:spcBef>
              <a:spcAft>
                <a:spcPct val="35000"/>
              </a:spcAft>
            </a:pPr>
            <a:r>
              <a:rPr lang="en-US" sz="2000" kern="1200">
                <a:solidFill>
                  <a:sysClr val="windowText" lastClr="000000">
                    <a:hueOff val="0"/>
                    <a:satOff val="0"/>
                    <a:lumOff val="0"/>
                    <a:alphaOff val="0"/>
                  </a:sysClr>
                </a:solidFill>
                <a:latin typeface="Century Gothic" panose="020B0502020202020204" pitchFamily="34" charset="0"/>
                <a:cs typeface="Tahoma" panose="020B0604030504040204" pitchFamily="34" charset="0"/>
              </a:rPr>
              <a:t>The ZCCM-IH strategic ethos is anchored on pursuing a mining focused investment strategy that is premised on growth and innovation, with the clear intent to drive the company to financial excellence and return </a:t>
            </a:r>
            <a:r>
              <a:rPr lang="en-US" sz="2000" kern="1200" err="1">
                <a:solidFill>
                  <a:sysClr val="windowText" lastClr="000000">
                    <a:hueOff val="0"/>
                    <a:satOff val="0"/>
                    <a:lumOff val="0"/>
                    <a:alphaOff val="0"/>
                  </a:sysClr>
                </a:solidFill>
                <a:latin typeface="Century Gothic" panose="020B0502020202020204" pitchFamily="34" charset="0"/>
                <a:cs typeface="Tahoma" panose="020B0604030504040204" pitchFamily="34" charset="0"/>
              </a:rPr>
              <a:t>optimisation</a:t>
            </a:r>
            <a:r>
              <a:rPr lang="en-US" sz="2000" kern="1200">
                <a:solidFill>
                  <a:sysClr val="windowText" lastClr="000000">
                    <a:hueOff val="0"/>
                    <a:satOff val="0"/>
                    <a:lumOff val="0"/>
                    <a:alphaOff val="0"/>
                  </a:sysClr>
                </a:solidFill>
                <a:latin typeface="Century Gothic" panose="020B0502020202020204" pitchFamily="34" charset="0"/>
                <a:cs typeface="Tahoma" panose="020B0604030504040204" pitchFamily="34" charset="0"/>
              </a:rPr>
              <a:t>.</a:t>
            </a:r>
            <a:endParaRPr lang="en-US" sz="2000" kern="1200">
              <a:solidFill>
                <a:sysClr val="windowText" lastClr="000000">
                  <a:hueOff val="0"/>
                  <a:satOff val="0"/>
                  <a:lumOff val="0"/>
                  <a:alphaOff val="0"/>
                </a:sysClr>
              </a:solidFill>
              <a:latin typeface="Century Gothic" panose="020B0502020202020204" pitchFamily="34" charset="0"/>
            </a:endParaRPr>
          </a:p>
        </p:txBody>
      </p:sp>
      <p:sp>
        <p:nvSpPr>
          <p:cNvPr id="9" name="Freeform 10">
            <a:extLst>
              <a:ext uri="{FF2B5EF4-FFF2-40B4-BE49-F238E27FC236}">
                <a16:creationId xmlns:a16="http://schemas.microsoft.com/office/drawing/2014/main" id="{C323A140-3C57-5FF1-5554-D5D04D97C14D}"/>
              </a:ext>
            </a:extLst>
          </p:cNvPr>
          <p:cNvSpPr/>
          <p:nvPr/>
        </p:nvSpPr>
        <p:spPr>
          <a:xfrm>
            <a:off x="4222474" y="1302772"/>
            <a:ext cx="3844094" cy="1153228"/>
          </a:xfrm>
          <a:custGeom>
            <a:avLst/>
            <a:gdLst>
              <a:gd name="connsiteX0" fmla="*/ 0 w 3844094"/>
              <a:gd name="connsiteY0" fmla="*/ 0 h 1153228"/>
              <a:gd name="connsiteX1" fmla="*/ 3498126 w 3844094"/>
              <a:gd name="connsiteY1" fmla="*/ 0 h 1153228"/>
              <a:gd name="connsiteX2" fmla="*/ 3844094 w 3844094"/>
              <a:gd name="connsiteY2" fmla="*/ 576614 h 1153228"/>
              <a:gd name="connsiteX3" fmla="*/ 3498126 w 3844094"/>
              <a:gd name="connsiteY3" fmla="*/ 1153228 h 1153228"/>
              <a:gd name="connsiteX4" fmla="*/ 0 w 3844094"/>
              <a:gd name="connsiteY4" fmla="*/ 1153228 h 1153228"/>
              <a:gd name="connsiteX5" fmla="*/ 345968 w 3844094"/>
              <a:gd name="connsiteY5" fmla="*/ 576614 h 1153228"/>
              <a:gd name="connsiteX6" fmla="*/ 0 w 3844094"/>
              <a:gd name="connsiteY6" fmla="*/ 0 h 11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4094" h="1153228">
                <a:moveTo>
                  <a:pt x="0" y="0"/>
                </a:moveTo>
                <a:lnTo>
                  <a:pt x="3498126" y="0"/>
                </a:lnTo>
                <a:lnTo>
                  <a:pt x="3844094" y="576614"/>
                </a:lnTo>
                <a:lnTo>
                  <a:pt x="3498126" y="1153228"/>
                </a:lnTo>
                <a:lnTo>
                  <a:pt x="0" y="1153228"/>
                </a:lnTo>
                <a:lnTo>
                  <a:pt x="345968" y="576614"/>
                </a:lnTo>
                <a:lnTo>
                  <a:pt x="0" y="0"/>
                </a:lnTo>
                <a:close/>
              </a:path>
            </a:pathLst>
          </a:custGeom>
          <a:solidFill>
            <a:srgbClr val="B74919">
              <a:hueOff val="553124"/>
              <a:satOff val="6280"/>
              <a:lumOff val="5686"/>
              <a:alphaOff val="0"/>
            </a:srgbClr>
          </a:solidFill>
          <a:ln w="12700" cap="flat" cmpd="sng" algn="ctr">
            <a:solidFill>
              <a:srgbClr val="B74919">
                <a:hueOff val="553124"/>
                <a:satOff val="6280"/>
                <a:lumOff val="5686"/>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8360" tIns="142392" rIns="488360" bIns="142392" numCol="1" spcCol="1270" anchor="ctr" anchorCtr="0">
            <a:noAutofit/>
          </a:bodyPr>
          <a:lstStyle/>
          <a:p>
            <a:pPr lvl="0" algn="ctr" defTabSz="1244600">
              <a:lnSpc>
                <a:spcPct val="90000"/>
              </a:lnSpc>
              <a:spcBef>
                <a:spcPct val="0"/>
              </a:spcBef>
              <a:spcAft>
                <a:spcPct val="35000"/>
              </a:spcAft>
            </a:pPr>
            <a:r>
              <a:rPr lang="en-US" sz="2800" b="1" kern="1200">
                <a:solidFill>
                  <a:sysClr val="window" lastClr="FFFFFF"/>
                </a:solidFill>
                <a:latin typeface="Century Gothic" panose="020B0502020202020204" pitchFamily="34" charset="0"/>
              </a:rPr>
              <a:t>EXPAND</a:t>
            </a:r>
          </a:p>
        </p:txBody>
      </p:sp>
      <p:sp>
        <p:nvSpPr>
          <p:cNvPr id="11" name="Freeform 11">
            <a:extLst>
              <a:ext uri="{FF2B5EF4-FFF2-40B4-BE49-F238E27FC236}">
                <a16:creationId xmlns:a16="http://schemas.microsoft.com/office/drawing/2014/main" id="{D9576C1E-AB49-FEFD-9586-BC5F640A7525}"/>
              </a:ext>
            </a:extLst>
          </p:cNvPr>
          <p:cNvSpPr/>
          <p:nvPr/>
        </p:nvSpPr>
        <p:spPr>
          <a:xfrm>
            <a:off x="4222474" y="2456000"/>
            <a:ext cx="3498125" cy="3752429"/>
          </a:xfrm>
          <a:custGeom>
            <a:avLst/>
            <a:gdLst>
              <a:gd name="connsiteX0" fmla="*/ 0 w 3498125"/>
              <a:gd name="connsiteY0" fmla="*/ 0 h 3752429"/>
              <a:gd name="connsiteX1" fmla="*/ 3498125 w 3498125"/>
              <a:gd name="connsiteY1" fmla="*/ 0 h 3752429"/>
              <a:gd name="connsiteX2" fmla="*/ 3498125 w 3498125"/>
              <a:gd name="connsiteY2" fmla="*/ 3752429 h 3752429"/>
              <a:gd name="connsiteX3" fmla="*/ 0 w 3498125"/>
              <a:gd name="connsiteY3" fmla="*/ 3752429 h 3752429"/>
              <a:gd name="connsiteX4" fmla="*/ 0 w 3498125"/>
              <a:gd name="connsiteY4" fmla="*/ 0 h 37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125" h="3752429">
                <a:moveTo>
                  <a:pt x="0" y="0"/>
                </a:moveTo>
                <a:lnTo>
                  <a:pt x="3498125" y="0"/>
                </a:lnTo>
                <a:lnTo>
                  <a:pt x="3498125" y="3752429"/>
                </a:lnTo>
                <a:lnTo>
                  <a:pt x="0" y="3752429"/>
                </a:lnTo>
                <a:lnTo>
                  <a:pt x="0" y="0"/>
                </a:lnTo>
                <a:close/>
              </a:path>
            </a:pathLst>
          </a:custGeom>
          <a:solidFill>
            <a:srgbClr val="B74919">
              <a:tint val="40000"/>
              <a:alpha val="90000"/>
              <a:hueOff val="498070"/>
              <a:satOff val="23416"/>
              <a:lumOff val="1938"/>
              <a:alphaOff val="0"/>
            </a:srgbClr>
          </a:solidFill>
          <a:ln w="12700" cap="flat" cmpd="sng" algn="ctr">
            <a:solidFill>
              <a:srgbClr val="B74919">
                <a:tint val="40000"/>
                <a:alpha val="90000"/>
                <a:hueOff val="498070"/>
                <a:satOff val="23416"/>
                <a:lumOff val="193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76430" tIns="276430" rIns="276430" bIns="552859" numCol="1" spcCol="1270" anchor="t" anchorCtr="0">
            <a:noAutofit/>
          </a:bodyPr>
          <a:lstStyle/>
          <a:p>
            <a:pPr lvl="0" algn="l" defTabSz="889000">
              <a:lnSpc>
                <a:spcPct val="90000"/>
              </a:lnSpc>
              <a:spcBef>
                <a:spcPct val="0"/>
              </a:spcBef>
              <a:spcAft>
                <a:spcPct val="35000"/>
              </a:spcAft>
            </a:pPr>
            <a:r>
              <a:rPr lang="en-GB" sz="2000" kern="1200">
                <a:solidFill>
                  <a:sysClr val="windowText" lastClr="000000">
                    <a:hueOff val="0"/>
                    <a:satOff val="0"/>
                    <a:lumOff val="0"/>
                    <a:alphaOff val="0"/>
                  </a:sysClr>
                </a:solidFill>
                <a:latin typeface="Century Gothic" panose="020B0502020202020204" pitchFamily="34" charset="0"/>
                <a:cs typeface="Tahoma" panose="020B0604030504040204" pitchFamily="34" charset="0"/>
              </a:rPr>
              <a:t>ZCCM-IH intends to develop the mining sector across the value chain and reduce dependency on copper through commodity diversification into other minerals and revenue streams for the benefit of the company and the country at large.</a:t>
            </a:r>
            <a:endParaRPr lang="en-US" sz="2000" kern="1200">
              <a:solidFill>
                <a:sysClr val="windowText" lastClr="000000">
                  <a:hueOff val="0"/>
                  <a:satOff val="0"/>
                  <a:lumOff val="0"/>
                  <a:alphaOff val="0"/>
                </a:sysClr>
              </a:solidFill>
              <a:latin typeface="Century Gothic" panose="020B0502020202020204" pitchFamily="34" charset="0"/>
            </a:endParaRPr>
          </a:p>
        </p:txBody>
      </p:sp>
      <p:sp>
        <p:nvSpPr>
          <p:cNvPr id="12" name="Freeform 12">
            <a:extLst>
              <a:ext uri="{FF2B5EF4-FFF2-40B4-BE49-F238E27FC236}">
                <a16:creationId xmlns:a16="http://schemas.microsoft.com/office/drawing/2014/main" id="{378187DB-61A0-AA3F-4604-779A763C5E0C}"/>
              </a:ext>
            </a:extLst>
          </p:cNvPr>
          <p:cNvSpPr/>
          <p:nvPr/>
        </p:nvSpPr>
        <p:spPr>
          <a:xfrm>
            <a:off x="8009437" y="1302772"/>
            <a:ext cx="3844094" cy="1153228"/>
          </a:xfrm>
          <a:custGeom>
            <a:avLst/>
            <a:gdLst>
              <a:gd name="connsiteX0" fmla="*/ 0 w 3844094"/>
              <a:gd name="connsiteY0" fmla="*/ 0 h 1153228"/>
              <a:gd name="connsiteX1" fmla="*/ 3498126 w 3844094"/>
              <a:gd name="connsiteY1" fmla="*/ 0 h 1153228"/>
              <a:gd name="connsiteX2" fmla="*/ 3844094 w 3844094"/>
              <a:gd name="connsiteY2" fmla="*/ 576614 h 1153228"/>
              <a:gd name="connsiteX3" fmla="*/ 3498126 w 3844094"/>
              <a:gd name="connsiteY3" fmla="*/ 1153228 h 1153228"/>
              <a:gd name="connsiteX4" fmla="*/ 0 w 3844094"/>
              <a:gd name="connsiteY4" fmla="*/ 1153228 h 1153228"/>
              <a:gd name="connsiteX5" fmla="*/ 345968 w 3844094"/>
              <a:gd name="connsiteY5" fmla="*/ 576614 h 1153228"/>
              <a:gd name="connsiteX6" fmla="*/ 0 w 3844094"/>
              <a:gd name="connsiteY6" fmla="*/ 0 h 11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4094" h="1153228">
                <a:moveTo>
                  <a:pt x="0" y="0"/>
                </a:moveTo>
                <a:lnTo>
                  <a:pt x="3498126" y="0"/>
                </a:lnTo>
                <a:lnTo>
                  <a:pt x="3844094" y="576614"/>
                </a:lnTo>
                <a:lnTo>
                  <a:pt x="3498126" y="1153228"/>
                </a:lnTo>
                <a:lnTo>
                  <a:pt x="0" y="1153228"/>
                </a:lnTo>
                <a:lnTo>
                  <a:pt x="345968" y="576614"/>
                </a:lnTo>
                <a:lnTo>
                  <a:pt x="0" y="0"/>
                </a:lnTo>
                <a:close/>
              </a:path>
            </a:pathLst>
          </a:custGeom>
          <a:solidFill>
            <a:schemeClr val="accent2">
              <a:lumMod val="40000"/>
              <a:lumOff val="60000"/>
            </a:schemeClr>
          </a:solidFill>
          <a:ln w="12700" cap="flat" cmpd="sng" algn="ctr">
            <a:solidFill>
              <a:srgbClr val="B74919">
                <a:hueOff val="1106248"/>
                <a:satOff val="12561"/>
                <a:lumOff val="11372"/>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8360" tIns="142392" rIns="488360" bIns="142392" numCol="1" spcCol="1270" anchor="ctr" anchorCtr="0">
            <a:noAutofit/>
          </a:bodyPr>
          <a:lstStyle/>
          <a:p>
            <a:pPr lvl="0" algn="ctr" defTabSz="1244600">
              <a:lnSpc>
                <a:spcPct val="90000"/>
              </a:lnSpc>
              <a:spcBef>
                <a:spcPct val="0"/>
              </a:spcBef>
              <a:spcAft>
                <a:spcPct val="35000"/>
              </a:spcAft>
            </a:pPr>
            <a:r>
              <a:rPr lang="en-GB" sz="2800" b="1" kern="1200">
                <a:solidFill>
                  <a:sysClr val="window" lastClr="FFFFFF"/>
                </a:solidFill>
                <a:latin typeface="Century Gothic" panose="020B0502020202020204" pitchFamily="34" charset="0"/>
              </a:rPr>
              <a:t>SUSTAIN</a:t>
            </a:r>
          </a:p>
        </p:txBody>
      </p:sp>
      <p:sp>
        <p:nvSpPr>
          <p:cNvPr id="13" name="Freeform 13">
            <a:extLst>
              <a:ext uri="{FF2B5EF4-FFF2-40B4-BE49-F238E27FC236}">
                <a16:creationId xmlns:a16="http://schemas.microsoft.com/office/drawing/2014/main" id="{85EB324E-E8B5-49FC-D83F-0AED45C2C9C3}"/>
              </a:ext>
            </a:extLst>
          </p:cNvPr>
          <p:cNvSpPr/>
          <p:nvPr/>
        </p:nvSpPr>
        <p:spPr>
          <a:xfrm>
            <a:off x="8009437" y="2456000"/>
            <a:ext cx="3498125" cy="3752429"/>
          </a:xfrm>
          <a:custGeom>
            <a:avLst/>
            <a:gdLst>
              <a:gd name="connsiteX0" fmla="*/ 0 w 3498125"/>
              <a:gd name="connsiteY0" fmla="*/ 0 h 3752429"/>
              <a:gd name="connsiteX1" fmla="*/ 3498125 w 3498125"/>
              <a:gd name="connsiteY1" fmla="*/ 0 h 3752429"/>
              <a:gd name="connsiteX2" fmla="*/ 3498125 w 3498125"/>
              <a:gd name="connsiteY2" fmla="*/ 3752429 h 3752429"/>
              <a:gd name="connsiteX3" fmla="*/ 0 w 3498125"/>
              <a:gd name="connsiteY3" fmla="*/ 3752429 h 3752429"/>
              <a:gd name="connsiteX4" fmla="*/ 0 w 3498125"/>
              <a:gd name="connsiteY4" fmla="*/ 0 h 37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125" h="3752429">
                <a:moveTo>
                  <a:pt x="0" y="0"/>
                </a:moveTo>
                <a:lnTo>
                  <a:pt x="3498125" y="0"/>
                </a:lnTo>
                <a:lnTo>
                  <a:pt x="3498125" y="3752429"/>
                </a:lnTo>
                <a:lnTo>
                  <a:pt x="0" y="3752429"/>
                </a:lnTo>
                <a:lnTo>
                  <a:pt x="0" y="0"/>
                </a:lnTo>
                <a:close/>
              </a:path>
            </a:pathLst>
          </a:custGeom>
          <a:solidFill>
            <a:schemeClr val="bg2">
              <a:lumMod val="90000"/>
              <a:alpha val="90000"/>
            </a:schemeClr>
          </a:solidFill>
          <a:ln w="12700" cap="flat" cmpd="sng" algn="ctr">
            <a:solidFill>
              <a:srgbClr val="B74919">
                <a:tint val="40000"/>
                <a:alpha val="90000"/>
                <a:hueOff val="996140"/>
                <a:satOff val="46832"/>
                <a:lumOff val="3876"/>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76430" tIns="276430" rIns="276430" bIns="552859" numCol="1" spcCol="1270" anchor="t" anchorCtr="0">
            <a:noAutofit/>
          </a:bodyPr>
          <a:lstStyle/>
          <a:p>
            <a:pPr lvl="0" algn="l" defTabSz="889000">
              <a:lnSpc>
                <a:spcPct val="90000"/>
              </a:lnSpc>
              <a:spcBef>
                <a:spcPct val="0"/>
              </a:spcBef>
              <a:spcAft>
                <a:spcPct val="35000"/>
              </a:spcAft>
            </a:pPr>
            <a:r>
              <a:rPr lang="en-GB" sz="2000" kern="1200">
                <a:solidFill>
                  <a:sysClr val="windowText" lastClr="000000">
                    <a:hueOff val="0"/>
                    <a:satOff val="0"/>
                    <a:lumOff val="0"/>
                    <a:alphaOff val="0"/>
                  </a:sysClr>
                </a:solidFill>
                <a:latin typeface="Century Gothic" panose="020B0502020202020204" pitchFamily="34" charset="0"/>
              </a:rPr>
              <a:t>Maximising value from both greenfield and brownfield projects in a sustainable manner underpins our investments.</a:t>
            </a:r>
          </a:p>
        </p:txBody>
      </p:sp>
    </p:spTree>
    <p:extLst>
      <p:ext uri="{BB962C8B-B14F-4D97-AF65-F5344CB8AC3E}">
        <p14:creationId xmlns:p14="http://schemas.microsoft.com/office/powerpoint/2010/main" val="40819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39F024-28AA-7985-8017-95FAD43B2FA9}"/>
              </a:ext>
            </a:extLst>
          </p:cNvPr>
          <p:cNvSpPr>
            <a:spLocks noGrp="1"/>
          </p:cNvSpPr>
          <p:nvPr>
            <p:ph type="sldNum" sz="quarter" idx="12"/>
          </p:nvPr>
        </p:nvSpPr>
        <p:spPr/>
        <p:txBody>
          <a:bodyPr/>
          <a:lstStyle/>
          <a:p>
            <a:fld id="{A784638F-5D0B-4395-8FEF-CD737F24B9B5}" type="slidenum">
              <a:rPr lang="en-US" smtClean="0"/>
              <a:t>17</a:t>
            </a:fld>
            <a:endParaRPr lang="en-US"/>
          </a:p>
        </p:txBody>
      </p:sp>
      <p:sp>
        <p:nvSpPr>
          <p:cNvPr id="6" name="Rectangle 3">
            <a:extLst>
              <a:ext uri="{FF2B5EF4-FFF2-40B4-BE49-F238E27FC236}">
                <a16:creationId xmlns:a16="http://schemas.microsoft.com/office/drawing/2014/main" id="{08032D00-6D01-4272-EAFE-336FDDE7949C}"/>
              </a:ext>
            </a:extLst>
          </p:cNvPr>
          <p:cNvSpPr>
            <a:spLocks noChangeArrowheads="1"/>
          </p:cNvSpPr>
          <p:nvPr/>
        </p:nvSpPr>
        <p:spPr bwMode="auto">
          <a:xfrm>
            <a:off x="1619250" y="570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M" sz="1800" b="0" i="0" u="none" strike="noStrike" kern="0" cap="none" spc="0" normalizeH="0" baseline="0" noProof="0">
              <a:ln>
                <a:noFill/>
              </a:ln>
              <a:solidFill>
                <a:prstClr val="black"/>
              </a:solidFill>
              <a:effectLst/>
              <a:uLnTx/>
              <a:uFillTx/>
            </a:endParaRPr>
          </a:p>
        </p:txBody>
      </p:sp>
      <p:sp>
        <p:nvSpPr>
          <p:cNvPr id="7" name="Title 6">
            <a:extLst>
              <a:ext uri="{FF2B5EF4-FFF2-40B4-BE49-F238E27FC236}">
                <a16:creationId xmlns:a16="http://schemas.microsoft.com/office/drawing/2014/main" id="{B8B39DDC-F77D-741C-D011-C8CF7A0AE537}"/>
              </a:ext>
            </a:extLst>
          </p:cNvPr>
          <p:cNvSpPr txBox="1">
            <a:spLocks/>
          </p:cNvSpPr>
          <p:nvPr/>
        </p:nvSpPr>
        <p:spPr>
          <a:xfrm>
            <a:off x="99393" y="269213"/>
            <a:ext cx="11430000" cy="5378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300" b="1">
                <a:solidFill>
                  <a:srgbClr val="BE7E5A"/>
                </a:solidFill>
                <a:latin typeface="Century Gothic"/>
              </a:rPr>
              <a:t> VALUE EXTRACTION STRATEGIES</a:t>
            </a:r>
            <a:endParaRPr lang="en-ZA" sz="2300" b="1">
              <a:solidFill>
                <a:srgbClr val="BE7E5A"/>
              </a:solidFill>
              <a:latin typeface="Century Gothic" panose="020B0502020202020204" pitchFamily="34" charset="0"/>
            </a:endParaRPr>
          </a:p>
        </p:txBody>
      </p:sp>
      <p:sp>
        <p:nvSpPr>
          <p:cNvPr id="2" name="Footer Placeholder 3">
            <a:extLst>
              <a:ext uri="{FF2B5EF4-FFF2-40B4-BE49-F238E27FC236}">
                <a16:creationId xmlns:a16="http://schemas.microsoft.com/office/drawing/2014/main" id="{EDAE2141-27D9-F2D2-A0D4-B03172BC1714}"/>
              </a:ext>
            </a:extLst>
          </p:cNvPr>
          <p:cNvSpPr txBox="1">
            <a:spLocks/>
          </p:cNvSpPr>
          <p:nvPr/>
        </p:nvSpPr>
        <p:spPr>
          <a:xfrm>
            <a:off x="-990600" y="638323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t>Investing SMARTLY</a:t>
            </a:r>
          </a:p>
        </p:txBody>
      </p:sp>
      <p:graphicFrame>
        <p:nvGraphicFramePr>
          <p:cNvPr id="3" name="Table 2">
            <a:extLst>
              <a:ext uri="{FF2B5EF4-FFF2-40B4-BE49-F238E27FC236}">
                <a16:creationId xmlns:a16="http://schemas.microsoft.com/office/drawing/2014/main" id="{69FF89BD-D327-AE44-7285-B07E1E004F98}"/>
              </a:ext>
            </a:extLst>
          </p:cNvPr>
          <p:cNvGraphicFramePr>
            <a:graphicFrameLocks noGrp="1"/>
          </p:cNvGraphicFramePr>
          <p:nvPr>
            <p:extLst>
              <p:ext uri="{D42A27DB-BD31-4B8C-83A1-F6EECF244321}">
                <p14:modId xmlns:p14="http://schemas.microsoft.com/office/powerpoint/2010/main" val="2889215870"/>
              </p:ext>
            </p:extLst>
          </p:nvPr>
        </p:nvGraphicFramePr>
        <p:xfrm>
          <a:off x="419652" y="1258956"/>
          <a:ext cx="11315190" cy="4632202"/>
        </p:xfrm>
        <a:graphic>
          <a:graphicData uri="http://schemas.openxmlformats.org/drawingml/2006/table">
            <a:tbl>
              <a:tblPr firstRow="1" bandRow="1">
                <a:tableStyleId>{8A107856-5554-42FB-B03E-39F5DBC370BA}</a:tableStyleId>
              </a:tblPr>
              <a:tblGrid>
                <a:gridCol w="2917530">
                  <a:extLst>
                    <a:ext uri="{9D8B030D-6E8A-4147-A177-3AD203B41FA5}">
                      <a16:colId xmlns:a16="http://schemas.microsoft.com/office/drawing/2014/main" val="230893204"/>
                    </a:ext>
                  </a:extLst>
                </a:gridCol>
                <a:gridCol w="8397660">
                  <a:extLst>
                    <a:ext uri="{9D8B030D-6E8A-4147-A177-3AD203B41FA5}">
                      <a16:colId xmlns:a16="http://schemas.microsoft.com/office/drawing/2014/main" val="324517703"/>
                    </a:ext>
                  </a:extLst>
                </a:gridCol>
              </a:tblGrid>
              <a:tr h="626696">
                <a:tc>
                  <a:txBody>
                    <a:bodyPr/>
                    <a:lstStyle/>
                    <a:p>
                      <a:pPr algn="l" rtl="0" fontAlgn="ctr"/>
                      <a:r>
                        <a:rPr lang="en-GB" sz="1800" b="0" u="none" strike="noStrike">
                          <a:effectLst/>
                          <a:latin typeface="Century Gothic"/>
                        </a:rPr>
                        <a:t>MOPANI</a:t>
                      </a:r>
                      <a:endParaRPr lang="en-GB" sz="1800" b="0" u="none" strike="noStrike">
                        <a:solidFill>
                          <a:srgbClr val="000000"/>
                        </a:solidFill>
                        <a:effectLst/>
                        <a:latin typeface="Century Gothic"/>
                      </a:endParaRPr>
                    </a:p>
                  </a:txBody>
                  <a:tcPr marL="6350" marR="6350" marT="6350" marB="0" anchor="ctr"/>
                </a:tc>
                <a:tc>
                  <a:txBody>
                    <a:bodyPr/>
                    <a:lstStyle/>
                    <a:p>
                      <a:pPr algn="l" rtl="0" fontAlgn="ctr"/>
                      <a:r>
                        <a:rPr lang="en-GB" sz="1800" b="0" u="none" strike="noStrike">
                          <a:effectLst/>
                          <a:latin typeface="Century Gothic"/>
                        </a:rPr>
                        <a:t>Negotiate marketing rights and dividends </a:t>
                      </a:r>
                    </a:p>
                  </a:txBody>
                  <a:tcPr marL="6350" marR="6350" marT="6350" marB="0" anchor="ctr"/>
                </a:tc>
                <a:extLst>
                  <a:ext uri="{0D108BD9-81ED-4DB2-BD59-A6C34878D82A}">
                    <a16:rowId xmlns:a16="http://schemas.microsoft.com/office/drawing/2014/main" val="1763894332"/>
                  </a:ext>
                </a:extLst>
              </a:tr>
              <a:tr h="953669">
                <a:tc>
                  <a:txBody>
                    <a:bodyPr/>
                    <a:lstStyle/>
                    <a:p>
                      <a:pPr algn="l" rtl="0" fontAlgn="ctr"/>
                      <a:r>
                        <a:rPr lang="en-GB" sz="1800" u="none" strike="noStrike">
                          <a:effectLst/>
                          <a:latin typeface="Century Gothic"/>
                        </a:rPr>
                        <a:t>NFCA &amp;CNMC</a:t>
                      </a:r>
                      <a:endParaRPr lang="en-GB" sz="1800" u="none" strike="noStrike">
                        <a:solidFill>
                          <a:srgbClr val="000000"/>
                        </a:solidFill>
                        <a:effectLst/>
                        <a:latin typeface="Century Gothic"/>
                      </a:endParaRPr>
                    </a:p>
                  </a:txBody>
                  <a:tcPr marL="6350" marR="6350" marT="6350" marB="0" anchor="ctr"/>
                </a:tc>
                <a:tc>
                  <a:txBody>
                    <a:bodyPr/>
                    <a:lstStyle/>
                    <a:p>
                      <a:pPr lvl="0" algn="l">
                        <a:buNone/>
                      </a:pPr>
                      <a:r>
                        <a:rPr lang="en-GB" sz="1800" u="none" strike="noStrike" noProof="0">
                          <a:solidFill>
                            <a:srgbClr val="000000"/>
                          </a:solidFill>
                          <a:effectLst/>
                          <a:latin typeface="Century Gothic"/>
                        </a:rPr>
                        <a:t>Negotiate marketing rights, royalties and dividends </a:t>
                      </a:r>
                      <a:endParaRPr lang="en-US" sz="1800">
                        <a:latin typeface="Century Gothic"/>
                      </a:endParaRPr>
                    </a:p>
                  </a:txBody>
                  <a:tcPr marL="6350" marR="6350" marT="6350" marB="0" anchor="ctr"/>
                </a:tc>
                <a:extLst>
                  <a:ext uri="{0D108BD9-81ED-4DB2-BD59-A6C34878D82A}">
                    <a16:rowId xmlns:a16="http://schemas.microsoft.com/office/drawing/2014/main" val="1260932723"/>
                  </a:ext>
                </a:extLst>
              </a:tr>
              <a:tr h="694815">
                <a:tc>
                  <a:txBody>
                    <a:bodyPr/>
                    <a:lstStyle/>
                    <a:p>
                      <a:pPr algn="l" rtl="0" fontAlgn="ctr"/>
                      <a:r>
                        <a:rPr lang="en-GB" sz="1800" u="none" strike="noStrike">
                          <a:effectLst/>
                          <a:latin typeface="Century Gothic"/>
                        </a:rPr>
                        <a:t>Lubambe</a:t>
                      </a:r>
                    </a:p>
                  </a:txBody>
                  <a:tcPr marL="6350" marR="6350" marT="6350" marB="0" anchor="ctr"/>
                </a:tc>
                <a:tc>
                  <a:txBody>
                    <a:bodyPr/>
                    <a:lstStyle/>
                    <a:p>
                      <a:pPr lvl="0" algn="l">
                        <a:buNone/>
                      </a:pPr>
                      <a:r>
                        <a:rPr lang="en-GB" sz="1800" u="none" strike="noStrike" noProof="0">
                          <a:solidFill>
                            <a:srgbClr val="000000"/>
                          </a:solidFill>
                          <a:effectLst/>
                          <a:latin typeface="Century Gothic"/>
                        </a:rPr>
                        <a:t> Value extraction strategies such as royalties and marketing rights</a:t>
                      </a:r>
                    </a:p>
                  </a:txBody>
                  <a:tcPr marL="6350" marR="6350" marT="6350" marB="0" anchor="ctr"/>
                </a:tc>
                <a:extLst>
                  <a:ext uri="{0D108BD9-81ED-4DB2-BD59-A6C34878D82A}">
                    <a16:rowId xmlns:a16="http://schemas.microsoft.com/office/drawing/2014/main" val="543433895"/>
                  </a:ext>
                </a:extLst>
              </a:tr>
              <a:tr h="626696">
                <a:tc>
                  <a:txBody>
                    <a:bodyPr/>
                    <a:lstStyle/>
                    <a:p>
                      <a:pPr algn="l" rtl="0" fontAlgn="ctr"/>
                      <a:r>
                        <a:rPr lang="en-GB" sz="1800" u="none" strike="noStrike">
                          <a:effectLst/>
                          <a:latin typeface="Century Gothic"/>
                        </a:rPr>
                        <a:t>Subsidiaries (Kabundi, Kariba Minerals, Zambia Gold, </a:t>
                      </a:r>
                      <a:r>
                        <a:rPr lang="en-GB" sz="1800" u="none" strike="noStrike" noProof="0">
                          <a:solidFill>
                            <a:srgbClr val="000000"/>
                          </a:solidFill>
                          <a:effectLst/>
                          <a:latin typeface="Century Gothic"/>
                        </a:rPr>
                        <a:t>Limestone Resources</a:t>
                      </a:r>
                      <a:r>
                        <a:rPr lang="en-GB" sz="1800" u="none" strike="noStrike">
                          <a:effectLst/>
                          <a:latin typeface="Century Gothic"/>
                        </a:rPr>
                        <a:t>)</a:t>
                      </a:r>
                      <a:endParaRPr lang="en-GB" sz="1800" u="none" strike="noStrike">
                        <a:solidFill>
                          <a:srgbClr val="000000"/>
                        </a:solidFill>
                        <a:effectLst/>
                        <a:latin typeface="Century Gothic"/>
                      </a:endParaRPr>
                    </a:p>
                  </a:txBody>
                  <a:tcPr marL="6350" marR="6350" marT="6350" marB="0" anchor="ctr"/>
                </a:tc>
                <a:tc>
                  <a:txBody>
                    <a:bodyPr/>
                    <a:lstStyle/>
                    <a:p>
                      <a:pPr marL="0" indent="0" algn="l" rtl="0" fontAlgn="ctr">
                        <a:buNone/>
                      </a:pPr>
                      <a:r>
                        <a:rPr lang="en-US" sz="1800" u="none" strike="noStrike">
                          <a:solidFill>
                            <a:srgbClr val="000000"/>
                          </a:solidFill>
                          <a:effectLst/>
                          <a:latin typeface="Century Gothic"/>
                        </a:rPr>
                        <a:t>Portfolio optimization including recapitlization</a:t>
                      </a:r>
                    </a:p>
                  </a:txBody>
                  <a:tcPr marL="6350" marR="6350" marT="6350" marB="0" anchor="ctr"/>
                </a:tc>
                <a:extLst>
                  <a:ext uri="{0D108BD9-81ED-4DB2-BD59-A6C34878D82A}">
                    <a16:rowId xmlns:a16="http://schemas.microsoft.com/office/drawing/2014/main" val="53465132"/>
                  </a:ext>
                </a:extLst>
              </a:tr>
              <a:tr h="626696">
                <a:tc>
                  <a:txBody>
                    <a:bodyPr/>
                    <a:lstStyle/>
                    <a:p>
                      <a:pPr lvl="0" algn="l">
                        <a:buNone/>
                      </a:pPr>
                      <a:r>
                        <a:rPr lang="en-GB" sz="1800" u="none" strike="noStrike" kern="1200" noProof="0">
                          <a:solidFill>
                            <a:srgbClr val="000000"/>
                          </a:solidFill>
                          <a:effectLst/>
                          <a:latin typeface="Century Gothic"/>
                        </a:rPr>
                        <a:t>Energy</a:t>
                      </a:r>
                    </a:p>
                  </a:txBody>
                  <a:tcPr marL="6350" marR="6350" marT="6350" marB="0" anchor="ctr"/>
                </a:tc>
                <a:tc>
                  <a:txBody>
                    <a:bodyPr/>
                    <a:lstStyle/>
                    <a:p>
                      <a:pPr marL="0" marR="0" lvl="0" indent="0" algn="l">
                        <a:lnSpc>
                          <a:spcPct val="90000"/>
                        </a:lnSpc>
                        <a:spcBef>
                          <a:spcPct val="0"/>
                        </a:spcBef>
                        <a:spcAft>
                          <a:spcPct val="35000"/>
                        </a:spcAft>
                        <a:buNone/>
                      </a:pPr>
                      <a:r>
                        <a:rPr lang="en-GB" sz="1800" u="none" strike="noStrike" kern="1200" noProof="0">
                          <a:solidFill>
                            <a:srgbClr val="000000"/>
                          </a:solidFill>
                          <a:effectLst/>
                          <a:latin typeface="Century Gothic"/>
                        </a:rPr>
                        <a:t>ZCCM-IH’s Planned Solar Projects Target: </a:t>
                      </a:r>
                      <a:endParaRPr lang="en-US" sz="1800" u="none" strike="noStrike" kern="1200" noProof="0">
                        <a:solidFill>
                          <a:srgbClr val="000000"/>
                        </a:solidFill>
                        <a:effectLst/>
                        <a:latin typeface="Century Gothic"/>
                      </a:endParaRPr>
                    </a:p>
                    <a:p>
                      <a:pPr marL="0" marR="0" lvl="0" indent="0" algn="l">
                        <a:lnSpc>
                          <a:spcPct val="90000"/>
                        </a:lnSpc>
                        <a:spcBef>
                          <a:spcPct val="0"/>
                        </a:spcBef>
                        <a:spcAft>
                          <a:spcPct val="35000"/>
                        </a:spcAft>
                        <a:buNone/>
                      </a:pPr>
                      <a:r>
                        <a:rPr lang="en-GB" sz="1800" u="none" strike="noStrike" kern="1200" noProof="0">
                          <a:solidFill>
                            <a:srgbClr val="000000"/>
                          </a:solidFill>
                          <a:effectLst/>
                          <a:latin typeface="Century Gothic"/>
                        </a:rPr>
                        <a:t>350 MW in 12 to 18 months</a:t>
                      </a:r>
                      <a:endParaRPr lang="en-US" sz="1800" u="none" strike="noStrike" kern="1200" noProof="0">
                        <a:solidFill>
                          <a:srgbClr val="000000"/>
                        </a:solidFill>
                        <a:effectLst/>
                        <a:latin typeface="Century Gothic"/>
                      </a:endParaRPr>
                    </a:p>
                  </a:txBody>
                  <a:tcPr marL="6350" marR="6350" marT="6350" marB="0" anchor="ctr"/>
                </a:tc>
                <a:extLst>
                  <a:ext uri="{0D108BD9-81ED-4DB2-BD59-A6C34878D82A}">
                    <a16:rowId xmlns:a16="http://schemas.microsoft.com/office/drawing/2014/main" val="2980532300"/>
                  </a:ext>
                </a:extLst>
              </a:tr>
              <a:tr h="626696">
                <a:tc>
                  <a:txBody>
                    <a:bodyPr/>
                    <a:lstStyle/>
                    <a:p>
                      <a:pPr lvl="0" algn="l">
                        <a:buNone/>
                      </a:pPr>
                      <a:r>
                        <a:rPr lang="en-US" sz="1800" u="none" strike="noStrike" kern="1200" noProof="0">
                          <a:solidFill>
                            <a:srgbClr val="000000"/>
                          </a:solidFill>
                          <a:effectLst/>
                          <a:latin typeface="Century Gothic"/>
                        </a:rPr>
                        <a:t>Metals Trading</a:t>
                      </a:r>
                    </a:p>
                  </a:txBody>
                  <a:tcPr marL="6350" marR="6350" marT="6350" marB="0" anchor="ctr"/>
                </a:tc>
                <a:tc>
                  <a:txBody>
                    <a:bodyPr/>
                    <a:lstStyle/>
                    <a:p>
                      <a:pPr marL="0" lvl="0" indent="0" algn="l">
                        <a:buNone/>
                      </a:pPr>
                      <a:r>
                        <a:rPr lang="en-US" sz="1800" u="none" strike="noStrike" noProof="0">
                          <a:solidFill>
                            <a:srgbClr val="000000"/>
                          </a:solidFill>
                          <a:effectLst/>
                          <a:latin typeface="Century Gothic"/>
                        </a:rPr>
                        <a:t>Commercial Unit set up to purchase Gold and Manganese</a:t>
                      </a:r>
                      <a:endParaRPr lang="en-US" sz="1800">
                        <a:latin typeface="Century Gothic"/>
                      </a:endParaRPr>
                    </a:p>
                  </a:txBody>
                  <a:tcPr marL="6350" marR="6350" marT="6350" marB="0" anchor="ctr"/>
                </a:tc>
                <a:extLst>
                  <a:ext uri="{0D108BD9-81ED-4DB2-BD59-A6C34878D82A}">
                    <a16:rowId xmlns:a16="http://schemas.microsoft.com/office/drawing/2014/main" val="3651650130"/>
                  </a:ext>
                </a:extLst>
              </a:tr>
            </a:tbl>
          </a:graphicData>
        </a:graphic>
      </p:graphicFrame>
    </p:spTree>
    <p:extLst>
      <p:ext uri="{BB962C8B-B14F-4D97-AF65-F5344CB8AC3E}">
        <p14:creationId xmlns:p14="http://schemas.microsoft.com/office/powerpoint/2010/main" val="176452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715D84-BB4D-18DC-F456-28ACC7A81C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4638F-5D0B-4395-8FEF-CD737F24B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itle 6">
            <a:extLst>
              <a:ext uri="{FF2B5EF4-FFF2-40B4-BE49-F238E27FC236}">
                <a16:creationId xmlns:a16="http://schemas.microsoft.com/office/drawing/2014/main" id="{52AF0F79-54B4-1AAD-7927-47C190BEE60B}"/>
              </a:ext>
            </a:extLst>
          </p:cNvPr>
          <p:cNvSpPr txBox="1">
            <a:spLocks/>
          </p:cNvSpPr>
          <p:nvPr/>
        </p:nvSpPr>
        <p:spPr>
          <a:xfrm>
            <a:off x="266706" y="334281"/>
            <a:ext cx="11430000" cy="5746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300" b="1" i="0" u="none" strike="noStrike" kern="1200" cap="none" spc="0" normalizeH="0" baseline="0" noProof="0">
                <a:ln>
                  <a:noFill/>
                </a:ln>
                <a:solidFill>
                  <a:srgbClr val="BE7E5A"/>
                </a:solidFill>
                <a:effectLst/>
                <a:uLnTx/>
                <a:uFillTx/>
                <a:latin typeface="Century Gothic"/>
              </a:rPr>
              <a:t>EXPLORATION PROJECTS</a:t>
            </a:r>
            <a:endParaRPr kumimoji="0" lang="en-ZA" sz="2300" b="1" i="0" u="none" strike="noStrike" kern="1200" cap="none" spc="0" normalizeH="0" baseline="0" noProof="0">
              <a:ln>
                <a:noFill/>
              </a:ln>
              <a:solidFill>
                <a:srgbClr val="BE7E5A"/>
              </a:solidFill>
              <a:effectLst/>
              <a:uLnTx/>
              <a:uFillTx/>
              <a:latin typeface="Century Gothic"/>
            </a:endParaRPr>
          </a:p>
        </p:txBody>
      </p:sp>
      <p:sp>
        <p:nvSpPr>
          <p:cNvPr id="6" name="Rectangle 5">
            <a:extLst>
              <a:ext uri="{FF2B5EF4-FFF2-40B4-BE49-F238E27FC236}">
                <a16:creationId xmlns:a16="http://schemas.microsoft.com/office/drawing/2014/main" id="{6D5357E8-FDA2-D391-786F-AB5FE3AB22D5}"/>
              </a:ext>
            </a:extLst>
          </p:cNvPr>
          <p:cNvSpPr/>
          <p:nvPr/>
        </p:nvSpPr>
        <p:spPr>
          <a:xfrm>
            <a:off x="174029" y="905417"/>
            <a:ext cx="11522675" cy="5675793"/>
          </a:xfrm>
          <a:prstGeom prst="rect">
            <a:avLst/>
          </a:prstGeom>
          <a:ln w="3175">
            <a:solidFill>
              <a:srgbClr val="7030A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M"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DBE559D0-4716-4A12-F984-00B09E72D5B3}"/>
              </a:ext>
            </a:extLst>
          </p:cNvPr>
          <p:cNvSpPr/>
          <p:nvPr/>
        </p:nvSpPr>
        <p:spPr>
          <a:xfrm>
            <a:off x="667812" y="3661336"/>
            <a:ext cx="2049241" cy="1340016"/>
          </a:xfrm>
          <a:custGeom>
            <a:avLst/>
            <a:gdLst>
              <a:gd name="connsiteX0" fmla="*/ 0 w 1667646"/>
              <a:gd name="connsiteY0" fmla="*/ 83382 h 833823"/>
              <a:gd name="connsiteX1" fmla="*/ 83382 w 1667646"/>
              <a:gd name="connsiteY1" fmla="*/ 0 h 833823"/>
              <a:gd name="connsiteX2" fmla="*/ 1584264 w 1667646"/>
              <a:gd name="connsiteY2" fmla="*/ 0 h 833823"/>
              <a:gd name="connsiteX3" fmla="*/ 1667646 w 1667646"/>
              <a:gd name="connsiteY3" fmla="*/ 83382 h 833823"/>
              <a:gd name="connsiteX4" fmla="*/ 1667646 w 1667646"/>
              <a:gd name="connsiteY4" fmla="*/ 750441 h 833823"/>
              <a:gd name="connsiteX5" fmla="*/ 1584264 w 1667646"/>
              <a:gd name="connsiteY5" fmla="*/ 833823 h 833823"/>
              <a:gd name="connsiteX6" fmla="*/ 83382 w 1667646"/>
              <a:gd name="connsiteY6" fmla="*/ 833823 h 833823"/>
              <a:gd name="connsiteX7" fmla="*/ 0 w 1667646"/>
              <a:gd name="connsiteY7" fmla="*/ 750441 h 833823"/>
              <a:gd name="connsiteX8" fmla="*/ 0 w 1667646"/>
              <a:gd name="connsiteY8" fmla="*/ 83382 h 83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833823">
                <a:moveTo>
                  <a:pt x="0" y="83382"/>
                </a:moveTo>
                <a:cubicBezTo>
                  <a:pt x="0" y="37331"/>
                  <a:pt x="37331" y="0"/>
                  <a:pt x="83382" y="0"/>
                </a:cubicBezTo>
                <a:lnTo>
                  <a:pt x="1584264" y="0"/>
                </a:lnTo>
                <a:cubicBezTo>
                  <a:pt x="1630315" y="0"/>
                  <a:pt x="1667646" y="37331"/>
                  <a:pt x="1667646" y="83382"/>
                </a:cubicBezTo>
                <a:lnTo>
                  <a:pt x="1667646" y="750441"/>
                </a:lnTo>
                <a:cubicBezTo>
                  <a:pt x="1667646" y="796492"/>
                  <a:pt x="1630315" y="833823"/>
                  <a:pt x="1584264" y="833823"/>
                </a:cubicBezTo>
                <a:lnTo>
                  <a:pt x="83382" y="833823"/>
                </a:lnTo>
                <a:cubicBezTo>
                  <a:pt x="37331" y="833823"/>
                  <a:pt x="0" y="796492"/>
                  <a:pt x="0" y="750441"/>
                </a:cubicBezTo>
                <a:lnTo>
                  <a:pt x="0" y="83382"/>
                </a:lnTo>
                <a:close/>
              </a:path>
            </a:pathLst>
          </a:custGeom>
          <a:solidFill>
            <a:schemeClr val="accent2">
              <a:lumMod val="60000"/>
              <a:lumOff val="4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35852" tIns="35852" rIns="35852" bIns="358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EXPLORATION</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PRIORITIES </a:t>
            </a:r>
            <a:endParaRPr kumimoji="0" lang="en-ZM"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reeform: Shape 7">
            <a:extLst>
              <a:ext uri="{FF2B5EF4-FFF2-40B4-BE49-F238E27FC236}">
                <a16:creationId xmlns:a16="http://schemas.microsoft.com/office/drawing/2014/main" id="{10F80241-1FF4-533E-1DB2-F20B440D5C91}"/>
              </a:ext>
            </a:extLst>
          </p:cNvPr>
          <p:cNvSpPr/>
          <p:nvPr/>
        </p:nvSpPr>
        <p:spPr>
          <a:xfrm rot="18181347" flipV="1">
            <a:off x="1947264" y="2630946"/>
            <a:ext cx="3398977" cy="46791"/>
          </a:xfrm>
          <a:custGeom>
            <a:avLst/>
            <a:gdLst>
              <a:gd name="connsiteX0" fmla="*/ 0 w 2041470"/>
              <a:gd name="connsiteY0" fmla="*/ 16062 h 30643"/>
              <a:gd name="connsiteX1" fmla="*/ 1086058 w 2041470"/>
              <a:gd name="connsiteY1" fmla="*/ 16062 h 30643"/>
            </a:gdLst>
            <a:ahLst/>
            <a:cxnLst>
              <a:cxn ang="0">
                <a:pos x="connsiteX0" y="connsiteY0"/>
              </a:cxn>
              <a:cxn ang="0">
                <a:pos x="connsiteX1" y="connsiteY1"/>
              </a:cxn>
            </a:cxnLst>
            <a:rect l="l" t="t" r="r" b="b"/>
            <a:pathLst>
              <a:path w="2041470" h="30643">
                <a:moveTo>
                  <a:pt x="0" y="16062"/>
                </a:moveTo>
                <a:lnTo>
                  <a:pt x="1086058" y="16062"/>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82398" tIns="-35716" rIns="1084471" bIns="6635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ZM" sz="1800" b="0" i="0" u="none" strike="noStrike" kern="1200" cap="none" spc="0" normalizeH="0" baseline="0" noProof="0">
              <a:ln>
                <a:noFill/>
              </a:ln>
              <a:solidFill>
                <a:sysClr val="windowText" lastClr="000000">
                  <a:hueOff val="0"/>
                  <a:satOff val="0"/>
                  <a:lumOff val="0"/>
                  <a:alphaOff val="0"/>
                </a:sysClr>
              </a:solidFill>
              <a:effectLst/>
              <a:uLnTx/>
              <a:uFillTx/>
              <a:latin typeface="Century Gothic" panose="020B0502020202020204" pitchFamily="34" charset="0"/>
              <a:ea typeface="+mn-ea"/>
              <a:cs typeface="+mn-cs"/>
            </a:endParaRPr>
          </a:p>
        </p:txBody>
      </p:sp>
      <p:sp>
        <p:nvSpPr>
          <p:cNvPr id="13" name="Freeform: Shape 12">
            <a:extLst>
              <a:ext uri="{FF2B5EF4-FFF2-40B4-BE49-F238E27FC236}">
                <a16:creationId xmlns:a16="http://schemas.microsoft.com/office/drawing/2014/main" id="{83660C31-1D76-22B3-1F74-BA1AFCA807FF}"/>
              </a:ext>
            </a:extLst>
          </p:cNvPr>
          <p:cNvSpPr/>
          <p:nvPr/>
        </p:nvSpPr>
        <p:spPr>
          <a:xfrm>
            <a:off x="3536750" y="1715312"/>
            <a:ext cx="2049241" cy="841002"/>
          </a:xfrm>
          <a:custGeom>
            <a:avLst/>
            <a:gdLst>
              <a:gd name="connsiteX0" fmla="*/ 0 w 1667646"/>
              <a:gd name="connsiteY0" fmla="*/ 83382 h 833823"/>
              <a:gd name="connsiteX1" fmla="*/ 83382 w 1667646"/>
              <a:gd name="connsiteY1" fmla="*/ 0 h 833823"/>
              <a:gd name="connsiteX2" fmla="*/ 1584264 w 1667646"/>
              <a:gd name="connsiteY2" fmla="*/ 0 h 833823"/>
              <a:gd name="connsiteX3" fmla="*/ 1667646 w 1667646"/>
              <a:gd name="connsiteY3" fmla="*/ 83382 h 833823"/>
              <a:gd name="connsiteX4" fmla="*/ 1667646 w 1667646"/>
              <a:gd name="connsiteY4" fmla="*/ 750441 h 833823"/>
              <a:gd name="connsiteX5" fmla="*/ 1584264 w 1667646"/>
              <a:gd name="connsiteY5" fmla="*/ 833823 h 833823"/>
              <a:gd name="connsiteX6" fmla="*/ 83382 w 1667646"/>
              <a:gd name="connsiteY6" fmla="*/ 833823 h 833823"/>
              <a:gd name="connsiteX7" fmla="*/ 0 w 1667646"/>
              <a:gd name="connsiteY7" fmla="*/ 750441 h 833823"/>
              <a:gd name="connsiteX8" fmla="*/ 0 w 1667646"/>
              <a:gd name="connsiteY8" fmla="*/ 83382 h 83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833823">
                <a:moveTo>
                  <a:pt x="0" y="83382"/>
                </a:moveTo>
                <a:cubicBezTo>
                  <a:pt x="0" y="37331"/>
                  <a:pt x="37331" y="0"/>
                  <a:pt x="83382" y="0"/>
                </a:cubicBezTo>
                <a:lnTo>
                  <a:pt x="1584264" y="0"/>
                </a:lnTo>
                <a:cubicBezTo>
                  <a:pt x="1630315" y="0"/>
                  <a:pt x="1667646" y="37331"/>
                  <a:pt x="1667646" y="83382"/>
                </a:cubicBezTo>
                <a:lnTo>
                  <a:pt x="1667646" y="750441"/>
                </a:lnTo>
                <a:cubicBezTo>
                  <a:pt x="1667646" y="796492"/>
                  <a:pt x="1630315" y="833823"/>
                  <a:pt x="1584264" y="833823"/>
                </a:cubicBezTo>
                <a:lnTo>
                  <a:pt x="83382" y="833823"/>
                </a:lnTo>
                <a:cubicBezTo>
                  <a:pt x="37331" y="833823"/>
                  <a:pt x="0" y="796492"/>
                  <a:pt x="0" y="750441"/>
                </a:cubicBezTo>
                <a:lnTo>
                  <a:pt x="0" y="83382"/>
                </a:lnTo>
                <a:close/>
              </a:path>
            </a:pathLst>
          </a:custGeom>
          <a:solidFill>
            <a:schemeClr val="accent2"/>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5852" tIns="35852" rIns="35852" bIns="358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ZCCM-IH licences</a:t>
            </a:r>
            <a:endParaRPr kumimoji="0" lang="en-ZM"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Freeform: Shape 13">
            <a:extLst>
              <a:ext uri="{FF2B5EF4-FFF2-40B4-BE49-F238E27FC236}">
                <a16:creationId xmlns:a16="http://schemas.microsoft.com/office/drawing/2014/main" id="{8F2BD023-2624-5D1C-A329-0D2C73E352B1}"/>
              </a:ext>
            </a:extLst>
          </p:cNvPr>
          <p:cNvSpPr/>
          <p:nvPr/>
        </p:nvSpPr>
        <p:spPr>
          <a:xfrm>
            <a:off x="5585981" y="2117956"/>
            <a:ext cx="722872" cy="30907"/>
          </a:xfrm>
          <a:custGeom>
            <a:avLst/>
            <a:gdLst>
              <a:gd name="connsiteX0" fmla="*/ 0 w 588264"/>
              <a:gd name="connsiteY0" fmla="*/ 16062 h 30643"/>
              <a:gd name="connsiteX1" fmla="*/ 562713 w 588264"/>
              <a:gd name="connsiteY1" fmla="*/ 16062 h 30643"/>
            </a:gdLst>
            <a:ahLst/>
            <a:cxnLst>
              <a:cxn ang="0">
                <a:pos x="connsiteX0" y="connsiteY0"/>
              </a:cxn>
              <a:cxn ang="0">
                <a:pos x="connsiteX1" y="connsiteY1"/>
              </a:cxn>
            </a:cxnLst>
            <a:rect l="l" t="t" r="r" b="b"/>
            <a:pathLst>
              <a:path w="588264" h="30643">
                <a:moveTo>
                  <a:pt x="0" y="16062"/>
                </a:moveTo>
                <a:lnTo>
                  <a:pt x="562713" y="16062"/>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92125" tIns="615" rIns="321538" bIns="3002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ZM" sz="1800" b="0" i="0" u="none" strike="noStrike" kern="1200" cap="none" spc="0" normalizeH="0" baseline="0" noProof="0">
              <a:ln>
                <a:noFill/>
              </a:ln>
              <a:solidFill>
                <a:sysClr val="windowText" lastClr="000000">
                  <a:hueOff val="0"/>
                  <a:satOff val="0"/>
                  <a:lumOff val="0"/>
                  <a:alphaOff val="0"/>
                </a:sysClr>
              </a:solidFill>
              <a:effectLst/>
              <a:uLnTx/>
              <a:uFillTx/>
              <a:latin typeface="Century Gothic" panose="020B0502020202020204" pitchFamily="34" charset="0"/>
              <a:ea typeface="+mn-ea"/>
              <a:cs typeface="+mn-cs"/>
            </a:endParaRPr>
          </a:p>
        </p:txBody>
      </p:sp>
      <p:sp>
        <p:nvSpPr>
          <p:cNvPr id="15" name="Freeform: Shape 14">
            <a:extLst>
              <a:ext uri="{FF2B5EF4-FFF2-40B4-BE49-F238E27FC236}">
                <a16:creationId xmlns:a16="http://schemas.microsoft.com/office/drawing/2014/main" id="{12ED5B94-82E3-5230-F0FA-2A4B7D67097D}"/>
              </a:ext>
            </a:extLst>
          </p:cNvPr>
          <p:cNvSpPr/>
          <p:nvPr/>
        </p:nvSpPr>
        <p:spPr>
          <a:xfrm>
            <a:off x="6195572" y="1263114"/>
            <a:ext cx="4823227" cy="1766079"/>
          </a:xfrm>
          <a:custGeom>
            <a:avLst/>
            <a:gdLst>
              <a:gd name="connsiteX0" fmla="*/ 0 w 3782622"/>
              <a:gd name="connsiteY0" fmla="*/ 83382 h 833823"/>
              <a:gd name="connsiteX1" fmla="*/ 83382 w 3782622"/>
              <a:gd name="connsiteY1" fmla="*/ 0 h 833823"/>
              <a:gd name="connsiteX2" fmla="*/ 3699240 w 3782622"/>
              <a:gd name="connsiteY2" fmla="*/ 0 h 833823"/>
              <a:gd name="connsiteX3" fmla="*/ 3782622 w 3782622"/>
              <a:gd name="connsiteY3" fmla="*/ 83382 h 833823"/>
              <a:gd name="connsiteX4" fmla="*/ 3782622 w 3782622"/>
              <a:gd name="connsiteY4" fmla="*/ 750441 h 833823"/>
              <a:gd name="connsiteX5" fmla="*/ 3699240 w 3782622"/>
              <a:gd name="connsiteY5" fmla="*/ 833823 h 833823"/>
              <a:gd name="connsiteX6" fmla="*/ 83382 w 3782622"/>
              <a:gd name="connsiteY6" fmla="*/ 833823 h 833823"/>
              <a:gd name="connsiteX7" fmla="*/ 0 w 3782622"/>
              <a:gd name="connsiteY7" fmla="*/ 750441 h 833823"/>
              <a:gd name="connsiteX8" fmla="*/ 0 w 3782622"/>
              <a:gd name="connsiteY8" fmla="*/ 83382 h 83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2622" h="833823">
                <a:moveTo>
                  <a:pt x="0" y="83382"/>
                </a:moveTo>
                <a:cubicBezTo>
                  <a:pt x="0" y="37331"/>
                  <a:pt x="37331" y="0"/>
                  <a:pt x="83382" y="0"/>
                </a:cubicBezTo>
                <a:lnTo>
                  <a:pt x="3699240" y="0"/>
                </a:lnTo>
                <a:cubicBezTo>
                  <a:pt x="3745291" y="0"/>
                  <a:pt x="3782622" y="37331"/>
                  <a:pt x="3782622" y="83382"/>
                </a:cubicBezTo>
                <a:lnTo>
                  <a:pt x="3782622" y="750441"/>
                </a:lnTo>
                <a:cubicBezTo>
                  <a:pt x="3782622" y="796492"/>
                  <a:pt x="3745291" y="833823"/>
                  <a:pt x="3699240" y="833823"/>
                </a:cubicBezTo>
                <a:lnTo>
                  <a:pt x="83382" y="833823"/>
                </a:lnTo>
                <a:cubicBezTo>
                  <a:pt x="37331" y="833823"/>
                  <a:pt x="0" y="796492"/>
                  <a:pt x="0" y="750441"/>
                </a:cubicBezTo>
                <a:lnTo>
                  <a:pt x="0" y="83382"/>
                </a:lnTo>
                <a:close/>
              </a:path>
            </a:pathLst>
          </a:custGeom>
          <a:solidFill>
            <a:schemeClr val="accent2"/>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5852" tIns="35852" rIns="35852" bIns="358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entury Gothic"/>
                <a:ea typeface="+mn-ea"/>
                <a:cs typeface="+mn-cs"/>
              </a:rPr>
              <a:t>Rufunsa</a:t>
            </a:r>
            <a:r>
              <a:rPr kumimoji="0" lang="en-GB" sz="1800" b="0" i="0" u="none" strike="noStrike" kern="1200" cap="none" spc="0" normalizeH="0" baseline="0" noProof="0">
                <a:ln>
                  <a:noFill/>
                </a:ln>
                <a:solidFill>
                  <a:prstClr val="white"/>
                </a:solidFill>
                <a:effectLst/>
                <a:uLnTx/>
                <a:uFillTx/>
                <a:latin typeface="Century Gothic"/>
                <a:ea typeface="+mn-ea"/>
                <a:cs typeface="+mn-cs"/>
              </a:rPr>
              <a:t> Gold Exploration and Mining Licence</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Kabundi Exploration – manganese and copper exploration</a:t>
            </a:r>
            <a:endParaRPr lang="en-GB" sz="1800" b="0" i="0" u="none" strike="noStrike" kern="1200" cap="none" spc="0" normalizeH="0" baseline="0" noProof="0">
              <a:ln>
                <a:noFill/>
              </a:ln>
              <a:solidFill>
                <a:prstClr val="white"/>
              </a:solidFill>
              <a:effectLst/>
              <a:uLnTx/>
              <a:uFillTx/>
              <a:latin typeface="Century Gothic"/>
            </a:endParaRPr>
          </a:p>
          <a:p>
            <a:pPr algn="ctr" defTabSz="800100">
              <a:lnSpc>
                <a:spcPct val="90000"/>
              </a:lnSpc>
              <a:spcBef>
                <a:spcPct val="0"/>
              </a:spcBef>
              <a:spcAft>
                <a:spcPct val="35000"/>
              </a:spcAf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Exploration of </a:t>
            </a:r>
            <a:r>
              <a:rPr lang="en-GB">
                <a:solidFill>
                  <a:prstClr val="white"/>
                </a:solidFill>
                <a:latin typeface="Century Gothic"/>
              </a:rPr>
              <a:t>9 minerals and 9 Oil and gas licenses</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Freeform: Shape 15">
            <a:extLst>
              <a:ext uri="{FF2B5EF4-FFF2-40B4-BE49-F238E27FC236}">
                <a16:creationId xmlns:a16="http://schemas.microsoft.com/office/drawing/2014/main" id="{4CA843E1-1607-E4C3-1036-E9F92938DB0E}"/>
              </a:ext>
            </a:extLst>
          </p:cNvPr>
          <p:cNvSpPr/>
          <p:nvPr/>
        </p:nvSpPr>
        <p:spPr>
          <a:xfrm>
            <a:off x="2712670" y="4087657"/>
            <a:ext cx="1215243" cy="62130"/>
          </a:xfrm>
          <a:custGeom>
            <a:avLst/>
            <a:gdLst>
              <a:gd name="connsiteX0" fmla="*/ 0 w 674192"/>
              <a:gd name="connsiteY0" fmla="*/ 16062 h 30643"/>
              <a:gd name="connsiteX1" fmla="*/ 456932 w 674192"/>
              <a:gd name="connsiteY1" fmla="*/ 16062 h 30643"/>
            </a:gdLst>
            <a:ahLst/>
            <a:cxnLst>
              <a:cxn ang="0">
                <a:pos x="connsiteX0" y="connsiteY0"/>
              </a:cxn>
              <a:cxn ang="0">
                <a:pos x="connsiteX1" y="connsiteY1"/>
              </a:cxn>
            </a:cxnLst>
            <a:rect l="l" t="t" r="r" b="b"/>
            <a:pathLst>
              <a:path w="674192" h="30643">
                <a:moveTo>
                  <a:pt x="0" y="16062"/>
                </a:moveTo>
                <a:lnTo>
                  <a:pt x="456932" y="16062"/>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332941" tIns="-1533" rIns="366650" bIns="32175"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ZM" sz="1800" b="0" i="0" u="none" strike="noStrike" kern="1200" cap="none" spc="0" normalizeH="0" baseline="0" noProof="0">
              <a:ln>
                <a:noFill/>
              </a:ln>
              <a:solidFill>
                <a:sysClr val="windowText" lastClr="000000">
                  <a:hueOff val="0"/>
                  <a:satOff val="0"/>
                  <a:lumOff val="0"/>
                  <a:alphaOff val="0"/>
                </a:sysClr>
              </a:solidFill>
              <a:effectLst/>
              <a:uLnTx/>
              <a:uFillTx/>
              <a:latin typeface="Century Gothic" panose="020B0502020202020204" pitchFamily="34" charset="0"/>
              <a:ea typeface="+mn-ea"/>
              <a:cs typeface="+mn-cs"/>
            </a:endParaRPr>
          </a:p>
        </p:txBody>
      </p:sp>
      <p:sp>
        <p:nvSpPr>
          <p:cNvPr id="17" name="Freeform: Shape 16">
            <a:extLst>
              <a:ext uri="{FF2B5EF4-FFF2-40B4-BE49-F238E27FC236}">
                <a16:creationId xmlns:a16="http://schemas.microsoft.com/office/drawing/2014/main" id="{4220CF8B-7A5F-152F-3F0C-08DE611FCF64}"/>
              </a:ext>
            </a:extLst>
          </p:cNvPr>
          <p:cNvSpPr/>
          <p:nvPr/>
        </p:nvSpPr>
        <p:spPr>
          <a:xfrm>
            <a:off x="3536750" y="3562674"/>
            <a:ext cx="2049241" cy="841002"/>
          </a:xfrm>
          <a:custGeom>
            <a:avLst/>
            <a:gdLst>
              <a:gd name="connsiteX0" fmla="*/ 0 w 1667646"/>
              <a:gd name="connsiteY0" fmla="*/ 83382 h 833823"/>
              <a:gd name="connsiteX1" fmla="*/ 83382 w 1667646"/>
              <a:gd name="connsiteY1" fmla="*/ 0 h 833823"/>
              <a:gd name="connsiteX2" fmla="*/ 1584264 w 1667646"/>
              <a:gd name="connsiteY2" fmla="*/ 0 h 833823"/>
              <a:gd name="connsiteX3" fmla="*/ 1667646 w 1667646"/>
              <a:gd name="connsiteY3" fmla="*/ 83382 h 833823"/>
              <a:gd name="connsiteX4" fmla="*/ 1667646 w 1667646"/>
              <a:gd name="connsiteY4" fmla="*/ 750441 h 833823"/>
              <a:gd name="connsiteX5" fmla="*/ 1584264 w 1667646"/>
              <a:gd name="connsiteY5" fmla="*/ 833823 h 833823"/>
              <a:gd name="connsiteX6" fmla="*/ 83382 w 1667646"/>
              <a:gd name="connsiteY6" fmla="*/ 833823 h 833823"/>
              <a:gd name="connsiteX7" fmla="*/ 0 w 1667646"/>
              <a:gd name="connsiteY7" fmla="*/ 750441 h 833823"/>
              <a:gd name="connsiteX8" fmla="*/ 0 w 1667646"/>
              <a:gd name="connsiteY8" fmla="*/ 83382 h 83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833823">
                <a:moveTo>
                  <a:pt x="0" y="83382"/>
                </a:moveTo>
                <a:cubicBezTo>
                  <a:pt x="0" y="37331"/>
                  <a:pt x="37331" y="0"/>
                  <a:pt x="83382" y="0"/>
                </a:cubicBezTo>
                <a:lnTo>
                  <a:pt x="1584264" y="0"/>
                </a:lnTo>
                <a:cubicBezTo>
                  <a:pt x="1630315" y="0"/>
                  <a:pt x="1667646" y="37331"/>
                  <a:pt x="1667646" y="83382"/>
                </a:cubicBezTo>
                <a:lnTo>
                  <a:pt x="1667646" y="750441"/>
                </a:lnTo>
                <a:cubicBezTo>
                  <a:pt x="1667646" y="796492"/>
                  <a:pt x="1630315" y="833823"/>
                  <a:pt x="1584264" y="833823"/>
                </a:cubicBezTo>
                <a:lnTo>
                  <a:pt x="83382" y="833823"/>
                </a:lnTo>
                <a:cubicBezTo>
                  <a:pt x="37331" y="833823"/>
                  <a:pt x="0" y="796492"/>
                  <a:pt x="0" y="750441"/>
                </a:cubicBezTo>
                <a:lnTo>
                  <a:pt x="0" y="83382"/>
                </a:lnTo>
                <a:close/>
              </a:path>
            </a:pathLst>
          </a:custGeom>
          <a:solidFill>
            <a:schemeClr val="accent2"/>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5852" tIns="35852" rIns="35852" bIns="358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Licences owned by subsidiaries </a:t>
            </a:r>
            <a:endParaRPr kumimoji="0" lang="en-ZM"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8" name="Freeform: Shape 17">
            <a:extLst>
              <a:ext uri="{FF2B5EF4-FFF2-40B4-BE49-F238E27FC236}">
                <a16:creationId xmlns:a16="http://schemas.microsoft.com/office/drawing/2014/main" id="{F4F3114C-CCE6-64D4-A224-17E1D7259DDD}"/>
              </a:ext>
            </a:extLst>
          </p:cNvPr>
          <p:cNvSpPr/>
          <p:nvPr/>
        </p:nvSpPr>
        <p:spPr>
          <a:xfrm flipV="1">
            <a:off x="5587862" y="3934566"/>
            <a:ext cx="720979" cy="46113"/>
          </a:xfrm>
          <a:custGeom>
            <a:avLst/>
            <a:gdLst>
              <a:gd name="connsiteX0" fmla="*/ 0 w 549552"/>
              <a:gd name="connsiteY0" fmla="*/ 16062 h 30643"/>
              <a:gd name="connsiteX1" fmla="*/ 456932 w 549552"/>
              <a:gd name="connsiteY1" fmla="*/ 16062 h 30643"/>
            </a:gdLst>
            <a:ahLst/>
            <a:cxnLst>
              <a:cxn ang="0">
                <a:pos x="connsiteX0" y="connsiteY0"/>
              </a:cxn>
              <a:cxn ang="0">
                <a:pos x="connsiteX1" y="connsiteY1"/>
              </a:cxn>
            </a:cxnLst>
            <a:rect l="l" t="t" r="r" b="b"/>
            <a:pathLst>
              <a:path w="549552" h="30643">
                <a:moveTo>
                  <a:pt x="0" y="16062"/>
                </a:moveTo>
                <a:lnTo>
                  <a:pt x="456932" y="16062"/>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73737" tIns="1583" rIns="301214" bIns="2905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ZM" sz="1800" b="0" i="0" u="none" strike="noStrike" kern="1200" cap="none" spc="0" normalizeH="0" baseline="0" noProof="0">
              <a:ln>
                <a:noFill/>
              </a:ln>
              <a:solidFill>
                <a:sysClr val="windowText" lastClr="000000">
                  <a:hueOff val="0"/>
                  <a:satOff val="0"/>
                  <a:lumOff val="0"/>
                  <a:alphaOff val="0"/>
                </a:sysClr>
              </a:solidFill>
              <a:effectLst/>
              <a:uLnTx/>
              <a:uFillTx/>
              <a:latin typeface="Century Gothic" panose="020B0502020202020204" pitchFamily="34" charset="0"/>
              <a:ea typeface="+mn-ea"/>
              <a:cs typeface="+mn-cs"/>
            </a:endParaRPr>
          </a:p>
        </p:txBody>
      </p:sp>
      <p:sp>
        <p:nvSpPr>
          <p:cNvPr id="19" name="Freeform: Shape 18">
            <a:extLst>
              <a:ext uri="{FF2B5EF4-FFF2-40B4-BE49-F238E27FC236}">
                <a16:creationId xmlns:a16="http://schemas.microsoft.com/office/drawing/2014/main" id="{769889B8-FA62-040D-FAAD-FAD8C94A9144}"/>
              </a:ext>
            </a:extLst>
          </p:cNvPr>
          <p:cNvSpPr/>
          <p:nvPr/>
        </p:nvSpPr>
        <p:spPr>
          <a:xfrm>
            <a:off x="6199305" y="3174458"/>
            <a:ext cx="4834181" cy="1963371"/>
          </a:xfrm>
          <a:custGeom>
            <a:avLst/>
            <a:gdLst>
              <a:gd name="connsiteX0" fmla="*/ 0 w 3933994"/>
              <a:gd name="connsiteY0" fmla="*/ 257922 h 2579215"/>
              <a:gd name="connsiteX1" fmla="*/ 257922 w 3933994"/>
              <a:gd name="connsiteY1" fmla="*/ 0 h 2579215"/>
              <a:gd name="connsiteX2" fmla="*/ 3676073 w 3933994"/>
              <a:gd name="connsiteY2" fmla="*/ 0 h 2579215"/>
              <a:gd name="connsiteX3" fmla="*/ 3933995 w 3933994"/>
              <a:gd name="connsiteY3" fmla="*/ 257922 h 2579215"/>
              <a:gd name="connsiteX4" fmla="*/ 3933994 w 3933994"/>
              <a:gd name="connsiteY4" fmla="*/ 2321294 h 2579215"/>
              <a:gd name="connsiteX5" fmla="*/ 3676072 w 3933994"/>
              <a:gd name="connsiteY5" fmla="*/ 2579216 h 2579215"/>
              <a:gd name="connsiteX6" fmla="*/ 257922 w 3933994"/>
              <a:gd name="connsiteY6" fmla="*/ 2579215 h 2579215"/>
              <a:gd name="connsiteX7" fmla="*/ 0 w 3933994"/>
              <a:gd name="connsiteY7" fmla="*/ 2321293 h 2579215"/>
              <a:gd name="connsiteX8" fmla="*/ 0 w 3933994"/>
              <a:gd name="connsiteY8" fmla="*/ 257922 h 25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94" h="2579215">
                <a:moveTo>
                  <a:pt x="0" y="257922"/>
                </a:moveTo>
                <a:cubicBezTo>
                  <a:pt x="0" y="115476"/>
                  <a:pt x="115476" y="0"/>
                  <a:pt x="257922" y="0"/>
                </a:cubicBezTo>
                <a:lnTo>
                  <a:pt x="3676073" y="0"/>
                </a:lnTo>
                <a:cubicBezTo>
                  <a:pt x="3818519" y="0"/>
                  <a:pt x="3933995" y="115476"/>
                  <a:pt x="3933995" y="257922"/>
                </a:cubicBezTo>
                <a:cubicBezTo>
                  <a:pt x="3933995" y="945713"/>
                  <a:pt x="3933994" y="1633503"/>
                  <a:pt x="3933994" y="2321294"/>
                </a:cubicBezTo>
                <a:cubicBezTo>
                  <a:pt x="3933994" y="2463740"/>
                  <a:pt x="3818518" y="2579216"/>
                  <a:pt x="3676072" y="2579216"/>
                </a:cubicBezTo>
                <a:lnTo>
                  <a:pt x="257922" y="2579215"/>
                </a:lnTo>
                <a:cubicBezTo>
                  <a:pt x="115476" y="2579215"/>
                  <a:pt x="0" y="2463739"/>
                  <a:pt x="0" y="2321293"/>
                </a:cubicBezTo>
                <a:lnTo>
                  <a:pt x="0" y="257922"/>
                </a:lnTo>
                <a:close/>
              </a:path>
            </a:pathLst>
          </a:custGeom>
          <a:solidFill>
            <a:schemeClr val="accent2"/>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86973" tIns="86973" rIns="86973" bIns="8697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Zambia Gold Company: Kasenseli Gold Exploration Project</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Kabundi Resources: Manganese mining and Exploration</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Kariba Minerals: Amethyst </a:t>
            </a:r>
            <a:endParaRPr kumimoji="0" lang="en-ZM"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0" name="Freeform: Shape 19">
            <a:extLst>
              <a:ext uri="{FF2B5EF4-FFF2-40B4-BE49-F238E27FC236}">
                <a16:creationId xmlns:a16="http://schemas.microsoft.com/office/drawing/2014/main" id="{66D95DD7-9DFF-D08D-48D7-E994B8057D69}"/>
              </a:ext>
            </a:extLst>
          </p:cNvPr>
          <p:cNvSpPr/>
          <p:nvPr/>
        </p:nvSpPr>
        <p:spPr>
          <a:xfrm rot="2765200" flipV="1">
            <a:off x="2125951" y="4866272"/>
            <a:ext cx="3897836" cy="1461185"/>
          </a:xfrm>
          <a:custGeom>
            <a:avLst/>
            <a:gdLst>
              <a:gd name="connsiteX0" fmla="*/ 0 w 2041470"/>
              <a:gd name="connsiteY0" fmla="*/ 16062 h 30643"/>
              <a:gd name="connsiteX1" fmla="*/ 1086058 w 2041470"/>
              <a:gd name="connsiteY1" fmla="*/ 16062 h 30643"/>
            </a:gdLst>
            <a:ahLst/>
            <a:cxnLst>
              <a:cxn ang="0">
                <a:pos x="connsiteX0" y="connsiteY0"/>
              </a:cxn>
              <a:cxn ang="0">
                <a:pos x="connsiteX1" y="connsiteY1"/>
              </a:cxn>
            </a:cxnLst>
            <a:rect l="l" t="t" r="r" b="b"/>
            <a:pathLst>
              <a:path w="2041470" h="30643">
                <a:moveTo>
                  <a:pt x="0" y="16062"/>
                </a:moveTo>
                <a:lnTo>
                  <a:pt x="1086058" y="16062"/>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82398" tIns="-35715" rIns="1084471" bIns="6635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ZM" sz="1800" b="0" i="0" u="none" strike="noStrike" kern="1200" cap="none" spc="0" normalizeH="0" baseline="0" noProof="0">
              <a:ln>
                <a:noFill/>
              </a:ln>
              <a:solidFill>
                <a:sysClr val="windowText" lastClr="000000">
                  <a:hueOff val="0"/>
                  <a:satOff val="0"/>
                  <a:lumOff val="0"/>
                  <a:alphaOff val="0"/>
                </a:sysClr>
              </a:solidFill>
              <a:effectLst/>
              <a:uLnTx/>
              <a:uFillTx/>
              <a:latin typeface="Century Gothic" panose="020B0502020202020204" pitchFamily="34" charset="0"/>
              <a:ea typeface="+mn-ea"/>
              <a:cs typeface="+mn-cs"/>
            </a:endParaRPr>
          </a:p>
        </p:txBody>
      </p:sp>
      <p:sp>
        <p:nvSpPr>
          <p:cNvPr id="21" name="Freeform: Shape 20">
            <a:extLst>
              <a:ext uri="{FF2B5EF4-FFF2-40B4-BE49-F238E27FC236}">
                <a16:creationId xmlns:a16="http://schemas.microsoft.com/office/drawing/2014/main" id="{75022A53-41FF-3B96-4DAC-E4156E26F134}"/>
              </a:ext>
            </a:extLst>
          </p:cNvPr>
          <p:cNvSpPr/>
          <p:nvPr/>
        </p:nvSpPr>
        <p:spPr>
          <a:xfrm>
            <a:off x="3536750" y="5607360"/>
            <a:ext cx="2049241" cy="841002"/>
          </a:xfrm>
          <a:custGeom>
            <a:avLst/>
            <a:gdLst>
              <a:gd name="connsiteX0" fmla="*/ 0 w 1667646"/>
              <a:gd name="connsiteY0" fmla="*/ 83382 h 833823"/>
              <a:gd name="connsiteX1" fmla="*/ 83382 w 1667646"/>
              <a:gd name="connsiteY1" fmla="*/ 0 h 833823"/>
              <a:gd name="connsiteX2" fmla="*/ 1584264 w 1667646"/>
              <a:gd name="connsiteY2" fmla="*/ 0 h 833823"/>
              <a:gd name="connsiteX3" fmla="*/ 1667646 w 1667646"/>
              <a:gd name="connsiteY3" fmla="*/ 83382 h 833823"/>
              <a:gd name="connsiteX4" fmla="*/ 1667646 w 1667646"/>
              <a:gd name="connsiteY4" fmla="*/ 750441 h 833823"/>
              <a:gd name="connsiteX5" fmla="*/ 1584264 w 1667646"/>
              <a:gd name="connsiteY5" fmla="*/ 833823 h 833823"/>
              <a:gd name="connsiteX6" fmla="*/ 83382 w 1667646"/>
              <a:gd name="connsiteY6" fmla="*/ 833823 h 833823"/>
              <a:gd name="connsiteX7" fmla="*/ 0 w 1667646"/>
              <a:gd name="connsiteY7" fmla="*/ 750441 h 833823"/>
              <a:gd name="connsiteX8" fmla="*/ 0 w 1667646"/>
              <a:gd name="connsiteY8" fmla="*/ 83382 h 83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833823">
                <a:moveTo>
                  <a:pt x="0" y="83382"/>
                </a:moveTo>
                <a:cubicBezTo>
                  <a:pt x="0" y="37331"/>
                  <a:pt x="37331" y="0"/>
                  <a:pt x="83382" y="0"/>
                </a:cubicBezTo>
                <a:lnTo>
                  <a:pt x="1584264" y="0"/>
                </a:lnTo>
                <a:cubicBezTo>
                  <a:pt x="1630315" y="0"/>
                  <a:pt x="1667646" y="37331"/>
                  <a:pt x="1667646" y="83382"/>
                </a:cubicBezTo>
                <a:lnTo>
                  <a:pt x="1667646" y="750441"/>
                </a:lnTo>
                <a:cubicBezTo>
                  <a:pt x="1667646" y="796492"/>
                  <a:pt x="1630315" y="833823"/>
                  <a:pt x="1584264" y="833823"/>
                </a:cubicBezTo>
                <a:lnTo>
                  <a:pt x="83382" y="833823"/>
                </a:lnTo>
                <a:cubicBezTo>
                  <a:pt x="37331" y="833823"/>
                  <a:pt x="0" y="796492"/>
                  <a:pt x="0" y="750441"/>
                </a:cubicBezTo>
                <a:lnTo>
                  <a:pt x="0" y="83382"/>
                </a:lnTo>
                <a:close/>
              </a:path>
            </a:pathLst>
          </a:custGeom>
          <a:solidFill>
            <a:schemeClr val="accent2"/>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5852" tIns="35852" rIns="35852" bIns="358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Third party licences</a:t>
            </a:r>
            <a:endParaRPr kumimoji="0" lang="en-ZM"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2" name="Freeform: Shape 21">
            <a:extLst>
              <a:ext uri="{FF2B5EF4-FFF2-40B4-BE49-F238E27FC236}">
                <a16:creationId xmlns:a16="http://schemas.microsoft.com/office/drawing/2014/main" id="{31EA84F3-0EEB-4C2A-F59E-3B5E47618AAA}"/>
              </a:ext>
            </a:extLst>
          </p:cNvPr>
          <p:cNvSpPr/>
          <p:nvPr/>
        </p:nvSpPr>
        <p:spPr>
          <a:xfrm>
            <a:off x="5585386" y="5995482"/>
            <a:ext cx="700866" cy="30907"/>
          </a:xfrm>
          <a:custGeom>
            <a:avLst/>
            <a:gdLst>
              <a:gd name="connsiteX0" fmla="*/ 0 w 570356"/>
              <a:gd name="connsiteY0" fmla="*/ 16062 h 30643"/>
              <a:gd name="connsiteX1" fmla="*/ 562713 w 570356"/>
              <a:gd name="connsiteY1" fmla="*/ 16062 h 30643"/>
            </a:gdLst>
            <a:ahLst/>
            <a:cxnLst>
              <a:cxn ang="0">
                <a:pos x="connsiteX0" y="connsiteY0"/>
              </a:cxn>
              <a:cxn ang="0">
                <a:pos x="connsiteX1" y="connsiteY1"/>
              </a:cxn>
            </a:cxnLst>
            <a:rect l="l" t="t" r="r" b="b"/>
            <a:pathLst>
              <a:path w="570356" h="30643">
                <a:moveTo>
                  <a:pt x="0" y="16062"/>
                </a:moveTo>
                <a:lnTo>
                  <a:pt x="562713" y="16062"/>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83619" tIns="1063" rIns="312136" bIns="2957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ZM" sz="1800" b="0" i="0" u="none" strike="noStrike" kern="1200" cap="none" spc="0" normalizeH="0" baseline="0" noProof="0">
              <a:ln>
                <a:noFill/>
              </a:ln>
              <a:solidFill>
                <a:sysClr val="windowText" lastClr="000000">
                  <a:hueOff val="0"/>
                  <a:satOff val="0"/>
                  <a:lumOff val="0"/>
                  <a:alphaOff val="0"/>
                </a:sysClr>
              </a:solidFill>
              <a:effectLst/>
              <a:uLnTx/>
              <a:uFillTx/>
              <a:latin typeface="Century Gothic" panose="020B0502020202020204" pitchFamily="34" charset="0"/>
              <a:ea typeface="+mn-ea"/>
              <a:cs typeface="+mn-cs"/>
            </a:endParaRPr>
          </a:p>
        </p:txBody>
      </p:sp>
      <p:sp>
        <p:nvSpPr>
          <p:cNvPr id="23" name="Freeform: Shape 22">
            <a:extLst>
              <a:ext uri="{FF2B5EF4-FFF2-40B4-BE49-F238E27FC236}">
                <a16:creationId xmlns:a16="http://schemas.microsoft.com/office/drawing/2014/main" id="{D84ECE32-C13A-FFAC-9A23-7D667917FBDF}"/>
              </a:ext>
            </a:extLst>
          </p:cNvPr>
          <p:cNvSpPr/>
          <p:nvPr/>
        </p:nvSpPr>
        <p:spPr>
          <a:xfrm>
            <a:off x="6197299" y="5298881"/>
            <a:ext cx="4813413" cy="1235650"/>
          </a:xfrm>
          <a:custGeom>
            <a:avLst/>
            <a:gdLst>
              <a:gd name="connsiteX0" fmla="*/ 0 w 3971016"/>
              <a:gd name="connsiteY0" fmla="*/ 122510 h 1225103"/>
              <a:gd name="connsiteX1" fmla="*/ 122510 w 3971016"/>
              <a:gd name="connsiteY1" fmla="*/ 0 h 1225103"/>
              <a:gd name="connsiteX2" fmla="*/ 3848506 w 3971016"/>
              <a:gd name="connsiteY2" fmla="*/ 0 h 1225103"/>
              <a:gd name="connsiteX3" fmla="*/ 3971016 w 3971016"/>
              <a:gd name="connsiteY3" fmla="*/ 122510 h 1225103"/>
              <a:gd name="connsiteX4" fmla="*/ 3971016 w 3971016"/>
              <a:gd name="connsiteY4" fmla="*/ 1102593 h 1225103"/>
              <a:gd name="connsiteX5" fmla="*/ 3848506 w 3971016"/>
              <a:gd name="connsiteY5" fmla="*/ 1225103 h 1225103"/>
              <a:gd name="connsiteX6" fmla="*/ 122510 w 3971016"/>
              <a:gd name="connsiteY6" fmla="*/ 1225103 h 1225103"/>
              <a:gd name="connsiteX7" fmla="*/ 0 w 3971016"/>
              <a:gd name="connsiteY7" fmla="*/ 1102593 h 1225103"/>
              <a:gd name="connsiteX8" fmla="*/ 0 w 3971016"/>
              <a:gd name="connsiteY8" fmla="*/ 122510 h 122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016" h="1225103">
                <a:moveTo>
                  <a:pt x="0" y="122510"/>
                </a:moveTo>
                <a:cubicBezTo>
                  <a:pt x="0" y="54850"/>
                  <a:pt x="54850" y="0"/>
                  <a:pt x="122510" y="0"/>
                </a:cubicBezTo>
                <a:lnTo>
                  <a:pt x="3848506" y="0"/>
                </a:lnTo>
                <a:cubicBezTo>
                  <a:pt x="3916166" y="0"/>
                  <a:pt x="3971016" y="54850"/>
                  <a:pt x="3971016" y="122510"/>
                </a:cubicBezTo>
                <a:lnTo>
                  <a:pt x="3971016" y="1102593"/>
                </a:lnTo>
                <a:cubicBezTo>
                  <a:pt x="3971016" y="1170253"/>
                  <a:pt x="3916166" y="1225103"/>
                  <a:pt x="3848506" y="1225103"/>
                </a:cubicBezTo>
                <a:lnTo>
                  <a:pt x="122510" y="1225103"/>
                </a:lnTo>
                <a:cubicBezTo>
                  <a:pt x="54850" y="1225103"/>
                  <a:pt x="0" y="1170253"/>
                  <a:pt x="0" y="1102593"/>
                </a:cubicBezTo>
                <a:lnTo>
                  <a:pt x="0" y="122510"/>
                </a:lnTo>
                <a:close/>
              </a:path>
            </a:pathLst>
          </a:custGeom>
          <a:solidFill>
            <a:schemeClr val="accent2"/>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47312" tIns="47312" rIns="47312" bIns="4731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Joint exploration partnerships</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Outright purchase depending on stage of exploration and valuation </a:t>
            </a:r>
            <a:endParaRPr kumimoji="0" lang="en-ZM"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Footer Placeholder 3">
            <a:extLst>
              <a:ext uri="{FF2B5EF4-FFF2-40B4-BE49-F238E27FC236}">
                <a16:creationId xmlns:a16="http://schemas.microsoft.com/office/drawing/2014/main" id="{74A2C15F-00E1-0184-4D91-09B04E945985}"/>
              </a:ext>
            </a:extLst>
          </p:cNvPr>
          <p:cNvSpPr txBox="1">
            <a:spLocks/>
          </p:cNvSpPr>
          <p:nvPr/>
        </p:nvSpPr>
        <p:spPr>
          <a:xfrm>
            <a:off x="-990600" y="638323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Investing SMARTLY</a:t>
            </a:r>
          </a:p>
        </p:txBody>
      </p:sp>
    </p:spTree>
    <p:extLst>
      <p:ext uri="{BB962C8B-B14F-4D97-AF65-F5344CB8AC3E}">
        <p14:creationId xmlns:p14="http://schemas.microsoft.com/office/powerpoint/2010/main" val="418880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atin typeface="Century Gothic"/>
              </a:rPr>
              <a:t>Strictly Private and Confidential</a:t>
            </a:r>
          </a:p>
        </p:txBody>
      </p:sp>
      <p:sp>
        <p:nvSpPr>
          <p:cNvPr id="4" name="Slide Number Placeholder 3"/>
          <p:cNvSpPr>
            <a:spLocks noGrp="1"/>
          </p:cNvSpPr>
          <p:nvPr>
            <p:ph type="sldNum" sz="quarter" idx="12"/>
          </p:nvPr>
        </p:nvSpPr>
        <p:spPr/>
        <p:txBody>
          <a:bodyPr/>
          <a:lstStyle/>
          <a:p>
            <a:fld id="{A784638F-5D0B-4395-8FEF-CD737F24B9B5}" type="slidenum">
              <a:rPr lang="en-US" smtClean="0">
                <a:latin typeface="Century Gothic"/>
              </a:rPr>
              <a:t>19</a:t>
            </a:fld>
            <a:endParaRPr lang="en-US">
              <a:latin typeface="Century Gothic"/>
            </a:endParaRPr>
          </a:p>
        </p:txBody>
      </p:sp>
      <p:pic>
        <p:nvPicPr>
          <p:cNvPr id="6" name="Picture 5"/>
          <p:cNvPicPr>
            <a:picLocks noChangeAspect="1"/>
          </p:cNvPicPr>
          <p:nvPr/>
        </p:nvPicPr>
        <p:blipFill>
          <a:blip r:embed="rId3"/>
          <a:stretch>
            <a:fillRect/>
          </a:stretch>
        </p:blipFill>
        <p:spPr>
          <a:xfrm>
            <a:off x="3676650" y="45720"/>
            <a:ext cx="8515350" cy="6812280"/>
          </a:xfrm>
          <a:prstGeom prst="rect">
            <a:avLst/>
          </a:prstGeom>
        </p:spPr>
      </p:pic>
      <p:sp>
        <p:nvSpPr>
          <p:cNvPr id="7" name="Title 1">
            <a:extLst>
              <a:ext uri="{FF2B5EF4-FFF2-40B4-BE49-F238E27FC236}">
                <a16:creationId xmlns:a16="http://schemas.microsoft.com/office/drawing/2014/main" id="{34950BA7-975B-5300-EB2E-E4C63CA0A604}"/>
              </a:ext>
            </a:extLst>
          </p:cNvPr>
          <p:cNvSpPr>
            <a:spLocks noGrp="1"/>
          </p:cNvSpPr>
          <p:nvPr>
            <p:ph type="title"/>
          </p:nvPr>
        </p:nvSpPr>
        <p:spPr>
          <a:xfrm>
            <a:off x="300036" y="169127"/>
            <a:ext cx="2900363" cy="1273911"/>
          </a:xfrm>
        </p:spPr>
        <p:txBody>
          <a:bodyPr>
            <a:noAutofit/>
          </a:bodyPr>
          <a:lstStyle/>
          <a:p>
            <a:pPr algn="ctr"/>
            <a:r>
              <a:rPr lang="en-US" sz="2400">
                <a:solidFill>
                  <a:schemeClr val="tx1"/>
                </a:solidFill>
                <a:latin typeface="Century Gothic"/>
              </a:rPr>
              <a:t>Exploration Projects-Minerals </a:t>
            </a:r>
          </a:p>
        </p:txBody>
      </p:sp>
      <p:sp>
        <p:nvSpPr>
          <p:cNvPr id="2" name="Star: 5 Points 1">
            <a:extLst>
              <a:ext uri="{FF2B5EF4-FFF2-40B4-BE49-F238E27FC236}">
                <a16:creationId xmlns:a16="http://schemas.microsoft.com/office/drawing/2014/main" id="{F07545F1-8E32-0B0B-20E7-E83C8EB7AE4D}"/>
              </a:ext>
            </a:extLst>
          </p:cNvPr>
          <p:cNvSpPr/>
          <p:nvPr/>
        </p:nvSpPr>
        <p:spPr>
          <a:xfrm>
            <a:off x="5815758" y="3229137"/>
            <a:ext cx="118280" cy="129653"/>
          </a:xfrm>
          <a:prstGeom prst="star5">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entury Gothic"/>
            </a:endParaRPr>
          </a:p>
        </p:txBody>
      </p:sp>
      <p:graphicFrame>
        <p:nvGraphicFramePr>
          <p:cNvPr id="11" name="Table 10">
            <a:extLst>
              <a:ext uri="{FF2B5EF4-FFF2-40B4-BE49-F238E27FC236}">
                <a16:creationId xmlns:a16="http://schemas.microsoft.com/office/drawing/2014/main" id="{A53D0312-81FD-9A77-8702-ECEFEFC5248E}"/>
              </a:ext>
            </a:extLst>
          </p:cNvPr>
          <p:cNvGraphicFramePr>
            <a:graphicFrameLocks noGrp="1"/>
          </p:cNvGraphicFramePr>
          <p:nvPr>
            <p:extLst>
              <p:ext uri="{D42A27DB-BD31-4B8C-83A1-F6EECF244321}">
                <p14:modId xmlns:p14="http://schemas.microsoft.com/office/powerpoint/2010/main" val="1460940128"/>
              </p:ext>
            </p:extLst>
          </p:nvPr>
        </p:nvGraphicFramePr>
        <p:xfrm>
          <a:off x="119743" y="1472474"/>
          <a:ext cx="3205116" cy="3805644"/>
        </p:xfrm>
        <a:graphic>
          <a:graphicData uri="http://schemas.openxmlformats.org/drawingml/2006/table">
            <a:tbl>
              <a:tblPr bandRow="1">
                <a:tableStyleId>{5C22544A-7EE6-4342-B048-85BDC9FD1C3A}</a:tableStyleId>
              </a:tblPr>
              <a:tblGrid>
                <a:gridCol w="657058">
                  <a:extLst>
                    <a:ext uri="{9D8B030D-6E8A-4147-A177-3AD203B41FA5}">
                      <a16:colId xmlns:a16="http://schemas.microsoft.com/office/drawing/2014/main" val="3791721114"/>
                    </a:ext>
                  </a:extLst>
                </a:gridCol>
                <a:gridCol w="1204399">
                  <a:extLst>
                    <a:ext uri="{9D8B030D-6E8A-4147-A177-3AD203B41FA5}">
                      <a16:colId xmlns:a16="http://schemas.microsoft.com/office/drawing/2014/main" val="3612873761"/>
                    </a:ext>
                  </a:extLst>
                </a:gridCol>
                <a:gridCol w="1343659">
                  <a:extLst>
                    <a:ext uri="{9D8B030D-6E8A-4147-A177-3AD203B41FA5}">
                      <a16:colId xmlns:a16="http://schemas.microsoft.com/office/drawing/2014/main" val="3431578317"/>
                    </a:ext>
                  </a:extLst>
                </a:gridCol>
              </a:tblGrid>
              <a:tr h="244459">
                <a:tc>
                  <a:txBody>
                    <a:bodyPr/>
                    <a:lstStyle/>
                    <a:p>
                      <a:pPr algn="l">
                        <a:buNone/>
                      </a:pPr>
                      <a:r>
                        <a:rPr lang="en-GB" sz="1400" b="1">
                          <a:effectLst/>
                          <a:latin typeface="Century Gothic"/>
                        </a:rPr>
                        <a:t>No.</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b="1">
                          <a:effectLst/>
                          <a:latin typeface="Century Gothic"/>
                        </a:rPr>
                        <a:t>Locality</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Century Gothic"/>
                        </a:rPr>
                        <a:t>District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09050474"/>
                  </a:ext>
                </a:extLst>
              </a:tr>
              <a:tr h="244459">
                <a:tc>
                  <a:txBody>
                    <a:bodyPr/>
                    <a:lstStyle/>
                    <a:p>
                      <a:pPr algn="l">
                        <a:buNone/>
                      </a:pPr>
                      <a:r>
                        <a:rPr lang="en-GB" sz="1400">
                          <a:effectLst/>
                          <a:latin typeface="Century Gothic"/>
                        </a:rPr>
                        <a:t>1.0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a:effectLst/>
                          <a:latin typeface="Century Gothic"/>
                        </a:rPr>
                        <a:t>Kabundi</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err="1">
                          <a:effectLst/>
                          <a:latin typeface="Century Gothic"/>
                        </a:rPr>
                        <a:t>Serenje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05291762"/>
                  </a:ext>
                </a:extLst>
              </a:tr>
              <a:tr h="244459">
                <a:tc>
                  <a:txBody>
                    <a:bodyPr/>
                    <a:lstStyle/>
                    <a:p>
                      <a:pPr algn="l">
                        <a:buNone/>
                      </a:pPr>
                      <a:r>
                        <a:rPr lang="en-GB" sz="1400">
                          <a:effectLst/>
                          <a:latin typeface="Century Gothic"/>
                        </a:rPr>
                        <a:t>2.0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Kamwesha</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err="1">
                          <a:effectLst/>
                          <a:latin typeface="Century Gothic"/>
                        </a:rPr>
                        <a:t>Rufunsa</a:t>
                      </a:r>
                      <a:endParaRPr lang="en-GB" sz="1400">
                        <a:effectLst/>
                        <a:latin typeface="Century Gothic"/>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17999851"/>
                  </a:ext>
                </a:extLst>
              </a:tr>
              <a:tr h="244459">
                <a:tc>
                  <a:txBody>
                    <a:bodyPr/>
                    <a:lstStyle/>
                    <a:p>
                      <a:pPr algn="l">
                        <a:buNone/>
                      </a:pPr>
                      <a:r>
                        <a:rPr lang="en-GB" sz="1400">
                          <a:effectLst/>
                          <a:latin typeface="Century Gothic"/>
                        </a:rPr>
                        <a:t>3.0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a:effectLst/>
                          <a:latin typeface="Century Gothic"/>
                        </a:rPr>
                        <a:t>Ndola</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a:effectLst/>
                          <a:latin typeface="Century Gothic"/>
                        </a:rPr>
                        <a:t>Masaiti</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735098421"/>
                  </a:ext>
                </a:extLst>
              </a:tr>
              <a:tr h="436066">
                <a:tc>
                  <a:txBody>
                    <a:bodyPr/>
                    <a:lstStyle/>
                    <a:p>
                      <a:pPr algn="l">
                        <a:buNone/>
                      </a:pPr>
                      <a:r>
                        <a:rPr lang="en-GB" sz="1400">
                          <a:effectLst/>
                          <a:latin typeface="Century Gothic"/>
                        </a:rPr>
                        <a:t>4.0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Lumwana</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a:effectLst/>
                          <a:latin typeface="Century Gothic"/>
                        </a:rPr>
                        <a:t>Kalumbila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89083349"/>
                  </a:ext>
                </a:extLst>
              </a:tr>
              <a:tr h="488919">
                <a:tc>
                  <a:txBody>
                    <a:bodyPr/>
                    <a:lstStyle/>
                    <a:p>
                      <a:pPr algn="l">
                        <a:buNone/>
                      </a:pPr>
                      <a:r>
                        <a:rPr lang="en-GB" sz="1400">
                          <a:effectLst/>
                          <a:latin typeface="Century Gothic"/>
                        </a:rPr>
                        <a:t>5.0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Kipushi</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a:effectLst/>
                          <a:latin typeface="Century Gothic"/>
                        </a:rPr>
                        <a:t>Mushindamo</a:t>
                      </a:r>
                      <a:endParaRPr lang="en-GB" sz="1400" err="1">
                        <a:effectLst/>
                        <a:latin typeface="Century Gothic"/>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70678031"/>
                  </a:ext>
                </a:extLst>
              </a:tr>
              <a:tr h="488919">
                <a:tc>
                  <a:txBody>
                    <a:bodyPr/>
                    <a:lstStyle/>
                    <a:p>
                      <a:pPr algn="l">
                        <a:buNone/>
                      </a:pPr>
                      <a:r>
                        <a:rPr lang="en-GB" sz="1400">
                          <a:effectLst/>
                          <a:latin typeface="Century Gothic"/>
                        </a:rPr>
                        <a:t>6.0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Kipushi</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GB" sz="1400" b="0" i="0" u="none" strike="noStrike" noProof="0">
                          <a:solidFill>
                            <a:srgbClr val="000000"/>
                          </a:solidFill>
                          <a:effectLst/>
                          <a:latin typeface="Century Gothic"/>
                        </a:rPr>
                        <a:t>Mushindamo</a:t>
                      </a:r>
                      <a:endParaRPr lang="en-GB" sz="1400" err="1">
                        <a:effectLst/>
                        <a:latin typeface="Century Gothic"/>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53462035"/>
                  </a:ext>
                </a:extLst>
              </a:tr>
              <a:tr h="488919">
                <a:tc>
                  <a:txBody>
                    <a:bodyPr/>
                    <a:lstStyle/>
                    <a:p>
                      <a:pPr algn="l">
                        <a:buNone/>
                      </a:pPr>
                      <a:r>
                        <a:rPr lang="en-GB" sz="1400">
                          <a:effectLst/>
                          <a:latin typeface="Century Gothic"/>
                        </a:rPr>
                        <a:t>7.0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Kamuzekezeke</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a:effectLst/>
                          <a:latin typeface="Century Gothic"/>
                        </a:rPr>
                        <a:t>Kasempa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3620494"/>
                  </a:ext>
                </a:extLst>
              </a:tr>
              <a:tr h="436066">
                <a:tc>
                  <a:txBody>
                    <a:bodyPr/>
                    <a:lstStyle/>
                    <a:p>
                      <a:pPr algn="l">
                        <a:buNone/>
                      </a:pPr>
                      <a:r>
                        <a:rPr lang="en-GB" sz="1400">
                          <a:effectLst/>
                          <a:latin typeface="Century Gothic"/>
                        </a:rPr>
                        <a:t>8.0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Chifumpa</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a:effectLst/>
                          <a:latin typeface="Century Gothic"/>
                        </a:rPr>
                        <a:t>Kasempa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81331355"/>
                  </a:ext>
                </a:extLst>
              </a:tr>
              <a:tr h="488919">
                <a:tc>
                  <a:txBody>
                    <a:bodyPr/>
                    <a:lstStyle/>
                    <a:p>
                      <a:pPr algn="l">
                        <a:buNone/>
                      </a:pPr>
                      <a:r>
                        <a:rPr lang="en-GB" sz="1400">
                          <a:effectLst/>
                          <a:latin typeface="Century Gothic"/>
                        </a:rPr>
                        <a:t>9.0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err="1">
                          <a:effectLst/>
                          <a:latin typeface="Century Gothic"/>
                        </a:rPr>
                        <a:t>Kikonge</a:t>
                      </a:r>
                      <a:endParaRPr lang="en-GB" sz="1400">
                        <a:effectLst/>
                        <a:latin typeface="Century Gothic"/>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buNone/>
                      </a:pPr>
                      <a:r>
                        <a:rPr lang="en-GB" sz="1400" err="1">
                          <a:effectLst/>
                          <a:latin typeface="Century Gothic"/>
                        </a:rPr>
                        <a:t>Mfumbwe</a:t>
                      </a:r>
                      <a:endParaRPr lang="en-GB" sz="1400">
                        <a:effectLst/>
                        <a:latin typeface="Century Gothic"/>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97365426"/>
                  </a:ext>
                </a:extLst>
              </a:tr>
            </a:tbl>
          </a:graphicData>
        </a:graphic>
      </p:graphicFrame>
      <p:sp>
        <p:nvSpPr>
          <p:cNvPr id="5" name="Oval 4">
            <a:extLst>
              <a:ext uri="{FF2B5EF4-FFF2-40B4-BE49-F238E27FC236}">
                <a16:creationId xmlns:a16="http://schemas.microsoft.com/office/drawing/2014/main" id="{085DEF09-A96F-9740-786E-8FCF061A1A2C}"/>
              </a:ext>
            </a:extLst>
          </p:cNvPr>
          <p:cNvSpPr/>
          <p:nvPr/>
        </p:nvSpPr>
        <p:spPr>
          <a:xfrm>
            <a:off x="8610600" y="3222469"/>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1</a:t>
            </a:r>
            <a:endParaRPr lang="en-ZM" sz="1200">
              <a:latin typeface="Century Gothic"/>
            </a:endParaRPr>
          </a:p>
        </p:txBody>
      </p:sp>
      <p:sp>
        <p:nvSpPr>
          <p:cNvPr id="9" name="Oval 8">
            <a:extLst>
              <a:ext uri="{FF2B5EF4-FFF2-40B4-BE49-F238E27FC236}">
                <a16:creationId xmlns:a16="http://schemas.microsoft.com/office/drawing/2014/main" id="{3F7ED199-B28D-25F9-EB32-561CE013CA5D}"/>
              </a:ext>
            </a:extLst>
          </p:cNvPr>
          <p:cNvSpPr/>
          <p:nvPr/>
        </p:nvSpPr>
        <p:spPr>
          <a:xfrm>
            <a:off x="8385810" y="4537314"/>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2</a:t>
            </a:r>
            <a:endParaRPr lang="en-ZM" sz="1200">
              <a:latin typeface="Century Gothic"/>
            </a:endParaRPr>
          </a:p>
        </p:txBody>
      </p:sp>
      <p:sp>
        <p:nvSpPr>
          <p:cNvPr id="10" name="Oval 9">
            <a:extLst>
              <a:ext uri="{FF2B5EF4-FFF2-40B4-BE49-F238E27FC236}">
                <a16:creationId xmlns:a16="http://schemas.microsoft.com/office/drawing/2014/main" id="{541DBE40-713C-E86A-FCF0-BF6EF5D1F775}"/>
              </a:ext>
            </a:extLst>
          </p:cNvPr>
          <p:cNvSpPr/>
          <p:nvPr/>
        </p:nvSpPr>
        <p:spPr>
          <a:xfrm>
            <a:off x="7567930" y="3279457"/>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3</a:t>
            </a:r>
            <a:endParaRPr lang="en-ZM" sz="1200">
              <a:latin typeface="Century Gothic"/>
            </a:endParaRPr>
          </a:p>
        </p:txBody>
      </p:sp>
      <p:sp>
        <p:nvSpPr>
          <p:cNvPr id="12" name="Oval 11">
            <a:extLst>
              <a:ext uri="{FF2B5EF4-FFF2-40B4-BE49-F238E27FC236}">
                <a16:creationId xmlns:a16="http://schemas.microsoft.com/office/drawing/2014/main" id="{C6AC9630-D5DF-B78E-BDAA-8386F0223636}"/>
              </a:ext>
            </a:extLst>
          </p:cNvPr>
          <p:cNvSpPr/>
          <p:nvPr/>
        </p:nvSpPr>
        <p:spPr>
          <a:xfrm>
            <a:off x="5819568" y="2707640"/>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4</a:t>
            </a:r>
            <a:endParaRPr lang="en-ZM" sz="1200">
              <a:latin typeface="Century Gothic"/>
            </a:endParaRPr>
          </a:p>
        </p:txBody>
      </p:sp>
      <p:sp>
        <p:nvSpPr>
          <p:cNvPr id="13" name="Oval 12">
            <a:extLst>
              <a:ext uri="{FF2B5EF4-FFF2-40B4-BE49-F238E27FC236}">
                <a16:creationId xmlns:a16="http://schemas.microsoft.com/office/drawing/2014/main" id="{646D5C31-1DC2-3D0E-5EA4-E744F676BD16}"/>
              </a:ext>
            </a:extLst>
          </p:cNvPr>
          <p:cNvSpPr/>
          <p:nvPr/>
        </p:nvSpPr>
        <p:spPr>
          <a:xfrm>
            <a:off x="6805930" y="2125345"/>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5</a:t>
            </a:r>
            <a:endParaRPr lang="en-ZM" sz="1200">
              <a:latin typeface="Century Gothic"/>
            </a:endParaRPr>
          </a:p>
        </p:txBody>
      </p:sp>
      <p:sp>
        <p:nvSpPr>
          <p:cNvPr id="14" name="Oval 13">
            <a:extLst>
              <a:ext uri="{FF2B5EF4-FFF2-40B4-BE49-F238E27FC236}">
                <a16:creationId xmlns:a16="http://schemas.microsoft.com/office/drawing/2014/main" id="{4FAEBBDA-4155-26F6-4002-82C4C4096677}"/>
              </a:ext>
            </a:extLst>
          </p:cNvPr>
          <p:cNvSpPr/>
          <p:nvPr/>
        </p:nvSpPr>
        <p:spPr>
          <a:xfrm>
            <a:off x="7054850" y="2240068"/>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6</a:t>
            </a:r>
            <a:endParaRPr lang="en-ZM" sz="1200">
              <a:latin typeface="Century Gothic"/>
            </a:endParaRPr>
          </a:p>
        </p:txBody>
      </p:sp>
      <p:sp>
        <p:nvSpPr>
          <p:cNvPr id="15" name="Oval 14">
            <a:extLst>
              <a:ext uri="{FF2B5EF4-FFF2-40B4-BE49-F238E27FC236}">
                <a16:creationId xmlns:a16="http://schemas.microsoft.com/office/drawing/2014/main" id="{72FFF556-B81A-703A-1EE1-190A29EAA281}"/>
              </a:ext>
            </a:extLst>
          </p:cNvPr>
          <p:cNvSpPr/>
          <p:nvPr/>
        </p:nvSpPr>
        <p:spPr>
          <a:xfrm>
            <a:off x="5852885" y="3701733"/>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7</a:t>
            </a:r>
            <a:endParaRPr lang="en-ZM" sz="1200">
              <a:latin typeface="Century Gothic"/>
            </a:endParaRPr>
          </a:p>
        </p:txBody>
      </p:sp>
      <p:sp>
        <p:nvSpPr>
          <p:cNvPr id="16" name="Oval 15">
            <a:extLst>
              <a:ext uri="{FF2B5EF4-FFF2-40B4-BE49-F238E27FC236}">
                <a16:creationId xmlns:a16="http://schemas.microsoft.com/office/drawing/2014/main" id="{6BC75F39-76E3-BD97-C5B2-D1B1F9CA29D9}"/>
              </a:ext>
            </a:extLst>
          </p:cNvPr>
          <p:cNvSpPr/>
          <p:nvPr/>
        </p:nvSpPr>
        <p:spPr>
          <a:xfrm>
            <a:off x="6453596" y="3893990"/>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8</a:t>
            </a:r>
            <a:endParaRPr lang="en-ZM" sz="1200">
              <a:latin typeface="Century Gothic"/>
            </a:endParaRPr>
          </a:p>
        </p:txBody>
      </p:sp>
      <p:sp>
        <p:nvSpPr>
          <p:cNvPr id="17" name="Oval 16">
            <a:extLst>
              <a:ext uri="{FF2B5EF4-FFF2-40B4-BE49-F238E27FC236}">
                <a16:creationId xmlns:a16="http://schemas.microsoft.com/office/drawing/2014/main" id="{3C231E26-D7C1-D43D-F36C-339A25128DB2}"/>
              </a:ext>
            </a:extLst>
          </p:cNvPr>
          <p:cNvSpPr/>
          <p:nvPr/>
        </p:nvSpPr>
        <p:spPr>
          <a:xfrm>
            <a:off x="5596773" y="3072926"/>
            <a:ext cx="248920" cy="29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rPr>
              <a:t>9</a:t>
            </a:r>
            <a:endParaRPr lang="en-ZM" sz="1200">
              <a:latin typeface="Century Gothic"/>
            </a:endParaRPr>
          </a:p>
        </p:txBody>
      </p:sp>
    </p:spTree>
    <p:extLst>
      <p:ext uri="{BB962C8B-B14F-4D97-AF65-F5344CB8AC3E}">
        <p14:creationId xmlns:p14="http://schemas.microsoft.com/office/powerpoint/2010/main" val="264930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5" y="581083"/>
            <a:ext cx="9062357" cy="271688"/>
          </a:xfrm>
        </p:spPr>
        <p:txBody>
          <a:bodyPr>
            <a:noAutofit/>
          </a:bodyPr>
          <a:lstStyle/>
          <a:p>
            <a:pPr algn="ctr"/>
            <a:r>
              <a:rPr lang="en-US" sz="2800">
                <a:solidFill>
                  <a:schemeClr val="tx1"/>
                </a:solidFill>
              </a:rPr>
              <a:t>DISCLAIMER</a:t>
            </a:r>
          </a:p>
        </p:txBody>
      </p:sp>
      <p:sp>
        <p:nvSpPr>
          <p:cNvPr id="10" name="Slide Number Placeholder 9">
            <a:extLst>
              <a:ext uri="{FF2B5EF4-FFF2-40B4-BE49-F238E27FC236}">
                <a16:creationId xmlns:a16="http://schemas.microsoft.com/office/drawing/2014/main" id="{263620EE-19E5-6745-A33D-8AF0754CA429}"/>
              </a:ext>
            </a:extLst>
          </p:cNvPr>
          <p:cNvSpPr>
            <a:spLocks noGrp="1"/>
          </p:cNvSpPr>
          <p:nvPr>
            <p:ph type="sldNum" sz="quarter" idx="12"/>
          </p:nvPr>
        </p:nvSpPr>
        <p:spPr/>
        <p:txBody>
          <a:bodyPr/>
          <a:lstStyle/>
          <a:p>
            <a:fld id="{A784638F-5D0B-4395-8FEF-CD737F24B9B5}" type="slidenum">
              <a:rPr lang="en-US" smtClean="0"/>
              <a:t>2</a:t>
            </a:fld>
            <a:endParaRPr lang="en-US"/>
          </a:p>
        </p:txBody>
      </p:sp>
      <p:sp>
        <p:nvSpPr>
          <p:cNvPr id="6" name="TextBox 5">
            <a:extLst>
              <a:ext uri="{FF2B5EF4-FFF2-40B4-BE49-F238E27FC236}">
                <a16:creationId xmlns:a16="http://schemas.microsoft.com/office/drawing/2014/main" id="{A698579D-2E63-2DEE-1668-1755D6C7DED8}"/>
              </a:ext>
            </a:extLst>
          </p:cNvPr>
          <p:cNvSpPr txBox="1"/>
          <p:nvPr/>
        </p:nvSpPr>
        <p:spPr>
          <a:xfrm>
            <a:off x="621792" y="1179576"/>
            <a:ext cx="10814753" cy="4139595"/>
          </a:xfrm>
          <a:prstGeom prst="rect">
            <a:avLst/>
          </a:prstGeom>
          <a:noFill/>
        </p:spPr>
        <p:txBody>
          <a:bodyPr wrap="square" rtlCol="0">
            <a:spAutoFit/>
          </a:bodyPr>
          <a:lstStyle/>
          <a:p>
            <a:pPr marL="0" indent="0" algn="just">
              <a:spcBef>
                <a:spcPts val="400"/>
              </a:spcBef>
            </a:pPr>
            <a:r>
              <a:rPr lang="en-US" sz="1100" i="0">
                <a:solidFill>
                  <a:schemeClr val="tx1">
                    <a:lumMod val="75000"/>
                    <a:lumOff val="25000"/>
                  </a:schemeClr>
                </a:solidFill>
                <a:latin typeface="Century Gothic" panose="020B0502020202020204" pitchFamily="34" charset="0"/>
                <a:ea typeface="ＭＳ Ｐゴシック" pitchFamily="68" charset="-128"/>
              </a:rPr>
              <a:t>This document, which has been issued by ZCCM-IH Plc (the “Company”), comprises the written materials/slides for a presentation concerning the Company, including its business, results of operations and prospects. This document does not constitute or form part of any offer or invitation to sell, issue or subscribe for, or any solicitation of any offer to purchase, sell or subscribe for, any shares in the Company in any jurisdiction nor may it or any part of it nor the fact of its distribution form the basis of, or be relied on in connection with, or to act as an inducement to enter into any contract or investment decision in relation thereto, nor does it constitute a recommendation regarding the shares of the Company. The contents of this presentation are to be kept confidential.</a:t>
            </a:r>
          </a:p>
          <a:p>
            <a:pPr marL="0" indent="0" algn="just">
              <a:spcBef>
                <a:spcPts val="400"/>
              </a:spcBef>
            </a:pPr>
            <a:r>
              <a:rPr lang="en-US" sz="1100" i="0">
                <a:solidFill>
                  <a:schemeClr val="tx1">
                    <a:lumMod val="75000"/>
                    <a:lumOff val="25000"/>
                  </a:schemeClr>
                </a:solidFill>
                <a:latin typeface="Century Gothic" panose="020B0502020202020204" pitchFamily="34" charset="0"/>
                <a:ea typeface="ＭＳ Ｐゴシック" pitchFamily="68" charset="-128"/>
              </a:rPr>
              <a:t>This document is being made available for information purposes only and the information in this document reflects prevailing conditions and or judgment as at the date of this document.</a:t>
            </a:r>
          </a:p>
          <a:p>
            <a:pPr marL="0" indent="0" algn="just">
              <a:spcBef>
                <a:spcPts val="400"/>
              </a:spcBef>
            </a:pPr>
            <a:r>
              <a:rPr lang="en-US" sz="1100" i="0">
                <a:solidFill>
                  <a:schemeClr val="tx1">
                    <a:lumMod val="75000"/>
                    <a:lumOff val="25000"/>
                  </a:schemeClr>
                </a:solidFill>
                <a:latin typeface="Century Gothic" panose="020B0502020202020204" pitchFamily="34" charset="0"/>
                <a:ea typeface="ＭＳ Ｐゴシック" pitchFamily="68" charset="-128"/>
              </a:rPr>
              <a:t>No reliance may be placed for any purposes whatsoever on the information contained in this document or on its completeness accuracy or fairness. No representation or warranty, express or implied, is given by or on behalf of the Company, its shareholders, as to the accuracy or completeness of the information or opinions contained in this presentation. None of the Company, its shareholders or any of its affiliates, advisors or representatives shall, have any liability whatsoever (in negligence or otherwise) for any loss whatsoever arising from any use of this document, or its contents, or otherwise arising in connection with this document, save in the case of fraud. This document and its contents are confidential and may not be reproduced, redistributed or passed on, directly or indirectly, to any other person or published, in whole or in part, for any purpose.</a:t>
            </a:r>
          </a:p>
          <a:p>
            <a:pPr marL="0" indent="0" algn="just">
              <a:spcBef>
                <a:spcPts val="400"/>
              </a:spcBef>
            </a:pPr>
            <a:r>
              <a:rPr lang="en-US" sz="1100" i="0">
                <a:solidFill>
                  <a:schemeClr val="tx1">
                    <a:lumMod val="75000"/>
                    <a:lumOff val="25000"/>
                  </a:schemeClr>
                </a:solidFill>
                <a:latin typeface="Century Gothic" panose="020B0502020202020204" pitchFamily="34" charset="0"/>
                <a:ea typeface="ＭＳ Ｐゴシック" pitchFamily="68" charset="-128"/>
              </a:rPr>
              <a:t>Certain statements in this presentation, or given in response to questions, may constitute forward-looking statements. These statements relate to future events or future performance and reflect the Company’s expectations and assumptions regarding the growth, results of operations, performance and business prospects and opportunities of the Company. In particular, statements regarding the Company’s objectives, plans and goals involve forward-looking statements. We caution you that any forward-looking statements are just predictions. They are not guarantees of future performance and involve risks and uncertainties. A number of factors could cause actual events, performance or results to differ materially from what is projected in the forward-looking statements. Although the forward-looking statements contained in this discussion are based on what the Company considers to be reasonable assumptions based on information currently available to it, there can be no assurance that actual events, performance or results will be consistent with these forward-looking statements, and the Company’s assumptions may prove to be incorrect. The Company does not intend, and, subject to any legal or regulatory requirements, does not assume any obligation, to update or revise them to reflect new events or circumstances. You should not place undue reliance on forward looking statements which speak only at the date of this document.</a:t>
            </a:r>
          </a:p>
        </p:txBody>
      </p:sp>
      <p:sp>
        <p:nvSpPr>
          <p:cNvPr id="3" name="Footer Placeholder 2">
            <a:extLst>
              <a:ext uri="{FF2B5EF4-FFF2-40B4-BE49-F238E27FC236}">
                <a16:creationId xmlns:a16="http://schemas.microsoft.com/office/drawing/2014/main" id="{F721423D-B186-2B67-1C24-E3C33B4CC25B}"/>
              </a:ext>
            </a:extLst>
          </p:cNvPr>
          <p:cNvSpPr>
            <a:spLocks noGrp="1"/>
          </p:cNvSpPr>
          <p:nvPr>
            <p:ph type="ftr" sz="quarter" idx="11"/>
          </p:nvPr>
        </p:nvSpPr>
        <p:spPr/>
        <p:txBody>
          <a:bodyPr/>
          <a:lstStyle/>
          <a:p>
            <a:r>
              <a:rPr lang="en-US"/>
              <a:t>Strictly Private and Confidential</a:t>
            </a:r>
          </a:p>
        </p:txBody>
      </p:sp>
    </p:spTree>
    <p:extLst>
      <p:ext uri="{BB962C8B-B14F-4D97-AF65-F5344CB8AC3E}">
        <p14:creationId xmlns:p14="http://schemas.microsoft.com/office/powerpoint/2010/main" val="379710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0DAA-F6B9-4C02-56AF-0AB3DA618ABE}"/>
            </a:ext>
          </a:extLst>
        </p:cNvPr>
        <p:cNvGrpSpPr/>
        <p:nvPr/>
      </p:nvGrpSpPr>
      <p:grpSpPr>
        <a:xfrm>
          <a:off x="0" y="0"/>
          <a:ext cx="0" cy="0"/>
          <a:chOff x="0" y="0"/>
          <a:chExt cx="0" cy="0"/>
        </a:xfrm>
      </p:grpSpPr>
      <p:pic>
        <p:nvPicPr>
          <p:cNvPr id="5" name="Picture 4" descr="A map of the united states  AI-generated content may be incorrect.">
            <a:extLst>
              <a:ext uri="{FF2B5EF4-FFF2-40B4-BE49-F238E27FC236}">
                <a16:creationId xmlns:a16="http://schemas.microsoft.com/office/drawing/2014/main" id="{370FFDC6-4DA2-675C-7118-B1AECF44790F}"/>
              </a:ext>
            </a:extLst>
          </p:cNvPr>
          <p:cNvPicPr>
            <a:picLocks noChangeAspect="1"/>
          </p:cNvPicPr>
          <p:nvPr/>
        </p:nvPicPr>
        <p:blipFill>
          <a:blip r:embed="rId3"/>
          <a:stretch>
            <a:fillRect/>
          </a:stretch>
        </p:blipFill>
        <p:spPr>
          <a:xfrm>
            <a:off x="3577557" y="188321"/>
            <a:ext cx="7956172" cy="6528180"/>
          </a:xfrm>
          <a:prstGeom prst="rect">
            <a:avLst/>
          </a:prstGeom>
        </p:spPr>
      </p:pic>
      <p:sp>
        <p:nvSpPr>
          <p:cNvPr id="3" name="Footer Placeholder 2">
            <a:extLst>
              <a:ext uri="{FF2B5EF4-FFF2-40B4-BE49-F238E27FC236}">
                <a16:creationId xmlns:a16="http://schemas.microsoft.com/office/drawing/2014/main" id="{51E4E966-00B9-784E-514D-37A95DC9E593}"/>
              </a:ext>
            </a:extLst>
          </p:cNvPr>
          <p:cNvSpPr>
            <a:spLocks noGrp="1"/>
          </p:cNvSpPr>
          <p:nvPr>
            <p:ph type="ftr" sz="quarter" idx="11"/>
          </p:nvPr>
        </p:nvSpPr>
        <p:spPr/>
        <p:txBody>
          <a:bodyPr/>
          <a:lstStyle/>
          <a:p>
            <a:r>
              <a:rPr lang="en-US">
                <a:latin typeface="Century Gothic"/>
              </a:rPr>
              <a:t>Strictly Private and Confidential</a:t>
            </a:r>
          </a:p>
        </p:txBody>
      </p:sp>
      <p:sp>
        <p:nvSpPr>
          <p:cNvPr id="4" name="Slide Number Placeholder 3">
            <a:extLst>
              <a:ext uri="{FF2B5EF4-FFF2-40B4-BE49-F238E27FC236}">
                <a16:creationId xmlns:a16="http://schemas.microsoft.com/office/drawing/2014/main" id="{BD1D8188-E951-2D21-DA85-A7C8344F7CB0}"/>
              </a:ext>
            </a:extLst>
          </p:cNvPr>
          <p:cNvSpPr>
            <a:spLocks noGrp="1"/>
          </p:cNvSpPr>
          <p:nvPr>
            <p:ph type="sldNum" sz="quarter" idx="12"/>
          </p:nvPr>
        </p:nvSpPr>
        <p:spPr/>
        <p:txBody>
          <a:bodyPr/>
          <a:lstStyle/>
          <a:p>
            <a:fld id="{A784638F-5D0B-4395-8FEF-CD737F24B9B5}" type="slidenum">
              <a:rPr lang="en-US" smtClean="0">
                <a:latin typeface="Century Gothic"/>
              </a:rPr>
              <a:t>20</a:t>
            </a:fld>
            <a:endParaRPr lang="en-US">
              <a:latin typeface="Century Gothic"/>
            </a:endParaRPr>
          </a:p>
        </p:txBody>
      </p:sp>
      <p:graphicFrame>
        <p:nvGraphicFramePr>
          <p:cNvPr id="9" name="Table 8">
            <a:extLst>
              <a:ext uri="{FF2B5EF4-FFF2-40B4-BE49-F238E27FC236}">
                <a16:creationId xmlns:a16="http://schemas.microsoft.com/office/drawing/2014/main" id="{102EADA9-7B50-DA8C-98B4-E7DF9627018E}"/>
              </a:ext>
            </a:extLst>
          </p:cNvPr>
          <p:cNvGraphicFramePr>
            <a:graphicFrameLocks noGrp="1"/>
          </p:cNvGraphicFramePr>
          <p:nvPr>
            <p:extLst>
              <p:ext uri="{D42A27DB-BD31-4B8C-83A1-F6EECF244321}">
                <p14:modId xmlns:p14="http://schemas.microsoft.com/office/powerpoint/2010/main" val="889568065"/>
              </p:ext>
            </p:extLst>
          </p:nvPr>
        </p:nvGraphicFramePr>
        <p:xfrm>
          <a:off x="222101" y="1443738"/>
          <a:ext cx="3418131" cy="4900770"/>
        </p:xfrm>
        <a:graphic>
          <a:graphicData uri="http://schemas.openxmlformats.org/drawingml/2006/table">
            <a:tbl>
              <a:tblPr bandRow="1">
                <a:tableStyleId>{5C22544A-7EE6-4342-B048-85BDC9FD1C3A}</a:tableStyleId>
              </a:tblPr>
              <a:tblGrid>
                <a:gridCol w="550822">
                  <a:extLst>
                    <a:ext uri="{9D8B030D-6E8A-4147-A177-3AD203B41FA5}">
                      <a16:colId xmlns:a16="http://schemas.microsoft.com/office/drawing/2014/main" val="3791721114"/>
                    </a:ext>
                  </a:extLst>
                </a:gridCol>
                <a:gridCol w="2867309">
                  <a:extLst>
                    <a:ext uri="{9D8B030D-6E8A-4147-A177-3AD203B41FA5}">
                      <a16:colId xmlns:a16="http://schemas.microsoft.com/office/drawing/2014/main" val="3612873761"/>
                    </a:ext>
                  </a:extLst>
                </a:gridCol>
              </a:tblGrid>
              <a:tr h="125065">
                <a:tc>
                  <a:txBody>
                    <a:bodyPr/>
                    <a:lstStyle/>
                    <a:p>
                      <a:pPr algn="l">
                        <a:buNone/>
                      </a:pPr>
                      <a:r>
                        <a:rPr lang="en-GB" sz="1400" b="1">
                          <a:effectLst/>
                          <a:latin typeface="Century Gothic"/>
                        </a:rPr>
                        <a:t>No.</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buNone/>
                      </a:pPr>
                      <a:r>
                        <a:rPr lang="en-GB" sz="1400" b="1">
                          <a:effectLst/>
                          <a:latin typeface="Century Gothic"/>
                        </a:rPr>
                        <a:t>          Locality</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050474"/>
                  </a:ext>
                </a:extLst>
              </a:tr>
              <a:tr h="141740">
                <a:tc>
                  <a:txBody>
                    <a:bodyPr/>
                    <a:lstStyle/>
                    <a:p>
                      <a:pPr algn="ctr">
                        <a:buNone/>
                      </a:pPr>
                      <a:r>
                        <a:rPr lang="en-GB" sz="1400">
                          <a:effectLst/>
                          <a:latin typeface="Century Gothic"/>
                        </a:rPr>
                        <a:t>1.0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Chavuma</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291762"/>
                  </a:ext>
                </a:extLst>
              </a:tr>
              <a:tr h="341845">
                <a:tc>
                  <a:txBody>
                    <a:bodyPr/>
                    <a:lstStyle/>
                    <a:p>
                      <a:pPr algn="ctr">
                        <a:buNone/>
                      </a:pPr>
                      <a:r>
                        <a:rPr lang="en-GB" sz="1400">
                          <a:effectLst/>
                          <a:latin typeface="Century Gothic"/>
                        </a:rPr>
                        <a:t>2.0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Mansa/Milenge/</a:t>
                      </a:r>
                      <a:endParaRPr lang="en-US" sz="1400">
                        <a:effectLst/>
                        <a:latin typeface="Century Gothic"/>
                      </a:endParaRPr>
                    </a:p>
                    <a:p>
                      <a:pPr lvl="1" algn="l">
                        <a:lnSpc>
                          <a:spcPct val="107000"/>
                        </a:lnSpc>
                        <a:spcAft>
                          <a:spcPts val="800"/>
                        </a:spcAft>
                        <a:buNone/>
                      </a:pPr>
                      <a:r>
                        <a:rPr lang="en-GB" sz="1400">
                          <a:effectLst/>
                          <a:latin typeface="Century Gothic"/>
                        </a:rPr>
                        <a:t>Mwense/Luwingu</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999851"/>
                  </a:ext>
                </a:extLst>
              </a:tr>
              <a:tr h="483587">
                <a:tc>
                  <a:txBody>
                    <a:bodyPr/>
                    <a:lstStyle/>
                    <a:p>
                      <a:pPr algn="ctr">
                        <a:buNone/>
                      </a:pPr>
                      <a:r>
                        <a:rPr lang="en-GB" sz="1400">
                          <a:effectLst/>
                          <a:latin typeface="Century Gothic"/>
                        </a:rPr>
                        <a:t>3.0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Choma/Gwembe/Sinazongwe/</a:t>
                      </a:r>
                      <a:endParaRPr lang="en-US" sz="1400">
                        <a:effectLst/>
                        <a:latin typeface="Century Gothic"/>
                      </a:endParaRPr>
                    </a:p>
                    <a:p>
                      <a:pPr lvl="1" algn="l">
                        <a:lnSpc>
                          <a:spcPct val="107000"/>
                        </a:lnSpc>
                        <a:spcAft>
                          <a:spcPts val="800"/>
                        </a:spcAft>
                        <a:buNone/>
                      </a:pPr>
                      <a:r>
                        <a:rPr lang="en-GB" sz="1400">
                          <a:effectLst/>
                          <a:latin typeface="Century Gothic"/>
                        </a:rPr>
                        <a:t>Siavonga</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098421"/>
                  </a:ext>
                </a:extLst>
              </a:tr>
              <a:tr h="341845">
                <a:tc>
                  <a:txBody>
                    <a:bodyPr/>
                    <a:lstStyle/>
                    <a:p>
                      <a:pPr algn="ctr">
                        <a:buNone/>
                      </a:pPr>
                      <a:r>
                        <a:rPr lang="en-GB" sz="1400">
                          <a:effectLst/>
                          <a:latin typeface="Century Gothic"/>
                        </a:rPr>
                        <a:t>4.0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Siavonga/</a:t>
                      </a:r>
                      <a:endParaRPr lang="en-US" sz="1400">
                        <a:effectLst/>
                        <a:latin typeface="Century Gothic"/>
                      </a:endParaRPr>
                    </a:p>
                    <a:p>
                      <a:pPr lvl="1" algn="l">
                        <a:lnSpc>
                          <a:spcPct val="107000"/>
                        </a:lnSpc>
                        <a:spcAft>
                          <a:spcPts val="800"/>
                        </a:spcAft>
                        <a:buNone/>
                      </a:pPr>
                      <a:r>
                        <a:rPr lang="en-GB" sz="1400">
                          <a:effectLst/>
                          <a:latin typeface="Century Gothic"/>
                        </a:rPr>
                        <a:t>Chirundu</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9083349"/>
                  </a:ext>
                </a:extLst>
              </a:tr>
              <a:tr h="341845">
                <a:tc>
                  <a:txBody>
                    <a:bodyPr/>
                    <a:lstStyle/>
                    <a:p>
                      <a:pPr algn="ctr">
                        <a:buNone/>
                      </a:pPr>
                      <a:r>
                        <a:rPr lang="en-GB" sz="1400">
                          <a:effectLst/>
                          <a:latin typeface="Century Gothic"/>
                        </a:rPr>
                        <a:t>5.0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Chavuma/</a:t>
                      </a:r>
                      <a:endParaRPr lang="en-US" sz="1400">
                        <a:effectLst/>
                        <a:latin typeface="Century Gothic"/>
                      </a:endParaRPr>
                    </a:p>
                    <a:p>
                      <a:pPr lvl="1" algn="l">
                        <a:lnSpc>
                          <a:spcPct val="107000"/>
                        </a:lnSpc>
                        <a:spcAft>
                          <a:spcPts val="800"/>
                        </a:spcAft>
                        <a:buNone/>
                      </a:pPr>
                      <a:r>
                        <a:rPr lang="en-GB" sz="1400">
                          <a:effectLst/>
                          <a:latin typeface="Century Gothic"/>
                        </a:rPr>
                        <a:t>Zambezi/Mongu</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0678031"/>
                  </a:ext>
                </a:extLst>
              </a:tr>
              <a:tr h="341845">
                <a:tc>
                  <a:txBody>
                    <a:bodyPr/>
                    <a:lstStyle/>
                    <a:p>
                      <a:pPr algn="ctr">
                        <a:buNone/>
                      </a:pPr>
                      <a:r>
                        <a:rPr lang="en-GB" sz="1400">
                          <a:effectLst/>
                          <a:latin typeface="Century Gothic"/>
                        </a:rPr>
                        <a:t>6.0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Mpika/Chama/</a:t>
                      </a:r>
                      <a:endParaRPr lang="en-US" sz="1400">
                        <a:effectLst/>
                        <a:latin typeface="Century Gothic"/>
                      </a:endParaRPr>
                    </a:p>
                    <a:p>
                      <a:pPr lvl="1" algn="l">
                        <a:lnSpc>
                          <a:spcPct val="107000"/>
                        </a:lnSpc>
                        <a:spcAft>
                          <a:spcPts val="800"/>
                        </a:spcAft>
                        <a:buNone/>
                      </a:pPr>
                      <a:r>
                        <a:rPr lang="en-GB" sz="1400">
                          <a:effectLst/>
                          <a:latin typeface="Century Gothic"/>
                        </a:rPr>
                        <a:t>Chinsali/Lundazi</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462035"/>
                  </a:ext>
                </a:extLst>
              </a:tr>
              <a:tr h="233454">
                <a:tc>
                  <a:txBody>
                    <a:bodyPr/>
                    <a:lstStyle/>
                    <a:p>
                      <a:pPr algn="ctr">
                        <a:buNone/>
                      </a:pPr>
                      <a:r>
                        <a:rPr lang="en-GB" sz="1400">
                          <a:effectLst/>
                          <a:latin typeface="Century Gothic"/>
                        </a:rPr>
                        <a:t>7.0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Chavuma</a:t>
                      </a:r>
                      <a:endParaRPr lang="en-US"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3620494"/>
                  </a:ext>
                </a:extLst>
              </a:tr>
              <a:tr h="341845">
                <a:tc>
                  <a:txBody>
                    <a:bodyPr/>
                    <a:lstStyle/>
                    <a:p>
                      <a:pPr algn="ctr">
                        <a:buNone/>
                      </a:pPr>
                      <a:r>
                        <a:rPr lang="en-GB" sz="1400">
                          <a:effectLst/>
                          <a:latin typeface="Century Gothic"/>
                        </a:rPr>
                        <a:t>8.0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Mansa/Milenge/</a:t>
                      </a:r>
                      <a:endParaRPr lang="en-US" sz="1400">
                        <a:effectLst/>
                        <a:latin typeface="Century Gothic"/>
                      </a:endParaRPr>
                    </a:p>
                    <a:p>
                      <a:pPr lvl="1" algn="l">
                        <a:lnSpc>
                          <a:spcPct val="107000"/>
                        </a:lnSpc>
                        <a:spcAft>
                          <a:spcPts val="800"/>
                        </a:spcAft>
                        <a:buNone/>
                      </a:pPr>
                      <a:r>
                        <a:rPr lang="en-GB" sz="1400">
                          <a:effectLst/>
                          <a:latin typeface="Century Gothic"/>
                        </a:rPr>
                        <a:t>Mwense/Luwingu</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331355"/>
                  </a:ext>
                </a:extLst>
              </a:tr>
              <a:tr h="483587">
                <a:tc>
                  <a:txBody>
                    <a:bodyPr/>
                    <a:lstStyle/>
                    <a:p>
                      <a:pPr algn="ctr">
                        <a:buNone/>
                      </a:pPr>
                      <a:r>
                        <a:rPr lang="en-GB" sz="1400">
                          <a:effectLst/>
                          <a:latin typeface="Century Gothic"/>
                        </a:rPr>
                        <a:t>9.0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1" algn="l">
                        <a:lnSpc>
                          <a:spcPct val="107000"/>
                        </a:lnSpc>
                        <a:spcAft>
                          <a:spcPts val="800"/>
                        </a:spcAft>
                        <a:buNone/>
                      </a:pPr>
                      <a:r>
                        <a:rPr lang="en-GB" sz="1400">
                          <a:effectLst/>
                          <a:latin typeface="Century Gothic"/>
                        </a:rPr>
                        <a:t>Choma/Gwembe/Sinazongwe/</a:t>
                      </a:r>
                      <a:endParaRPr lang="en-US" sz="1400">
                        <a:effectLst/>
                        <a:latin typeface="Century Gothic"/>
                      </a:endParaRPr>
                    </a:p>
                    <a:p>
                      <a:pPr lvl="1" algn="l">
                        <a:lnSpc>
                          <a:spcPct val="107000"/>
                        </a:lnSpc>
                        <a:spcAft>
                          <a:spcPts val="800"/>
                        </a:spcAft>
                        <a:buNone/>
                      </a:pPr>
                      <a:r>
                        <a:rPr lang="en-GB" sz="1400">
                          <a:effectLst/>
                          <a:latin typeface="Century Gothic"/>
                        </a:rPr>
                        <a:t>Siavonga</a:t>
                      </a:r>
                      <a:endParaRPr lang="en-GB" sz="1400">
                        <a:effectLst/>
                        <a:latin typeface="Century Gothic"/>
                        <a:ea typeface="Calibri"/>
                        <a:cs typeface="Times New Roman"/>
                      </a:endParaRPr>
                    </a:p>
                  </a:txBody>
                  <a:tcPr marL="13592" marR="13592"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297365426"/>
                  </a:ext>
                </a:extLst>
              </a:tr>
            </a:tbl>
          </a:graphicData>
        </a:graphic>
      </p:graphicFrame>
      <p:sp>
        <p:nvSpPr>
          <p:cNvPr id="10" name="Oval 9">
            <a:extLst>
              <a:ext uri="{FF2B5EF4-FFF2-40B4-BE49-F238E27FC236}">
                <a16:creationId xmlns:a16="http://schemas.microsoft.com/office/drawing/2014/main" id="{CA40C28D-174B-DE93-5623-933ABACD5FB7}"/>
              </a:ext>
            </a:extLst>
          </p:cNvPr>
          <p:cNvSpPr/>
          <p:nvPr/>
        </p:nvSpPr>
        <p:spPr>
          <a:xfrm>
            <a:off x="4048862" y="3190201"/>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ea typeface="Calibri"/>
                <a:cs typeface="Calibri"/>
              </a:rPr>
              <a:t>1</a:t>
            </a:r>
            <a:endParaRPr lang="en-GB" sz="1200">
              <a:latin typeface="Century Gothic"/>
            </a:endParaRPr>
          </a:p>
        </p:txBody>
      </p:sp>
      <p:sp>
        <p:nvSpPr>
          <p:cNvPr id="12" name="Oval 11">
            <a:extLst>
              <a:ext uri="{FF2B5EF4-FFF2-40B4-BE49-F238E27FC236}">
                <a16:creationId xmlns:a16="http://schemas.microsoft.com/office/drawing/2014/main" id="{C2EB916F-240F-8F0B-5FFE-C0FF3BAFB442}"/>
              </a:ext>
            </a:extLst>
          </p:cNvPr>
          <p:cNvSpPr/>
          <p:nvPr/>
        </p:nvSpPr>
        <p:spPr>
          <a:xfrm>
            <a:off x="7437408" y="4650094"/>
            <a:ext cx="254758" cy="2320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a:ea typeface="Calibri"/>
                <a:cs typeface="Calibri"/>
              </a:rPr>
              <a:t>4</a:t>
            </a:r>
          </a:p>
        </p:txBody>
      </p:sp>
      <p:sp>
        <p:nvSpPr>
          <p:cNvPr id="13" name="Oval 12">
            <a:extLst>
              <a:ext uri="{FF2B5EF4-FFF2-40B4-BE49-F238E27FC236}">
                <a16:creationId xmlns:a16="http://schemas.microsoft.com/office/drawing/2014/main" id="{03D198B5-7340-17A3-FE2F-F990031F2232}"/>
              </a:ext>
            </a:extLst>
          </p:cNvPr>
          <p:cNvSpPr/>
          <p:nvPr/>
        </p:nvSpPr>
        <p:spPr>
          <a:xfrm>
            <a:off x="7017249" y="1870916"/>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2</a:t>
            </a:r>
            <a:endParaRPr lang="en-GB" sz="1200">
              <a:latin typeface="Century Gothic"/>
            </a:endParaRPr>
          </a:p>
        </p:txBody>
      </p:sp>
      <p:sp>
        <p:nvSpPr>
          <p:cNvPr id="14" name="Oval 13">
            <a:extLst>
              <a:ext uri="{FF2B5EF4-FFF2-40B4-BE49-F238E27FC236}">
                <a16:creationId xmlns:a16="http://schemas.microsoft.com/office/drawing/2014/main" id="{9CC3CD6E-A44A-40CE-A1D3-72CB43D9E4C6}"/>
              </a:ext>
            </a:extLst>
          </p:cNvPr>
          <p:cNvSpPr/>
          <p:nvPr/>
        </p:nvSpPr>
        <p:spPr>
          <a:xfrm>
            <a:off x="6607815" y="5100886"/>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3</a:t>
            </a:r>
            <a:endParaRPr lang="en-GB" sz="1200">
              <a:latin typeface="Century Gothic"/>
            </a:endParaRPr>
          </a:p>
        </p:txBody>
      </p:sp>
      <p:sp>
        <p:nvSpPr>
          <p:cNvPr id="15" name="Oval 14">
            <a:extLst>
              <a:ext uri="{FF2B5EF4-FFF2-40B4-BE49-F238E27FC236}">
                <a16:creationId xmlns:a16="http://schemas.microsoft.com/office/drawing/2014/main" id="{A0089BF5-250F-EE5A-47C6-46F8FC80A6AF}"/>
              </a:ext>
            </a:extLst>
          </p:cNvPr>
          <p:cNvSpPr/>
          <p:nvPr/>
        </p:nvSpPr>
        <p:spPr>
          <a:xfrm>
            <a:off x="4173965" y="4225154"/>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5</a:t>
            </a:r>
            <a:endParaRPr lang="en-GB" sz="1200">
              <a:latin typeface="Century Gothic"/>
            </a:endParaRPr>
          </a:p>
        </p:txBody>
      </p:sp>
      <p:sp>
        <p:nvSpPr>
          <p:cNvPr id="16" name="Oval 15">
            <a:extLst>
              <a:ext uri="{FF2B5EF4-FFF2-40B4-BE49-F238E27FC236}">
                <a16:creationId xmlns:a16="http://schemas.microsoft.com/office/drawing/2014/main" id="{DD29D41A-9869-EEF1-EF45-BAE00F8F5743}"/>
              </a:ext>
            </a:extLst>
          </p:cNvPr>
          <p:cNvSpPr/>
          <p:nvPr/>
        </p:nvSpPr>
        <p:spPr>
          <a:xfrm>
            <a:off x="9428353" y="2098379"/>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6</a:t>
            </a:r>
            <a:endParaRPr lang="en-GB" sz="1200">
              <a:latin typeface="Century Gothic"/>
            </a:endParaRPr>
          </a:p>
        </p:txBody>
      </p:sp>
      <p:sp>
        <p:nvSpPr>
          <p:cNvPr id="17" name="Oval 16">
            <a:extLst>
              <a:ext uri="{FF2B5EF4-FFF2-40B4-BE49-F238E27FC236}">
                <a16:creationId xmlns:a16="http://schemas.microsoft.com/office/drawing/2014/main" id="{D241663E-687A-9C39-231E-1B6C69A6B596}"/>
              </a:ext>
            </a:extLst>
          </p:cNvPr>
          <p:cNvSpPr/>
          <p:nvPr/>
        </p:nvSpPr>
        <p:spPr>
          <a:xfrm>
            <a:off x="4299069" y="3679243"/>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7</a:t>
            </a:r>
            <a:endParaRPr lang="en-GB" sz="1200">
              <a:latin typeface="Century Gothic"/>
            </a:endParaRPr>
          </a:p>
        </p:txBody>
      </p:sp>
      <p:sp>
        <p:nvSpPr>
          <p:cNvPr id="18" name="Oval 17">
            <a:extLst>
              <a:ext uri="{FF2B5EF4-FFF2-40B4-BE49-F238E27FC236}">
                <a16:creationId xmlns:a16="http://schemas.microsoft.com/office/drawing/2014/main" id="{40B4F172-677B-31B5-CC94-4075BE460300}"/>
              </a:ext>
            </a:extLst>
          </p:cNvPr>
          <p:cNvSpPr/>
          <p:nvPr/>
        </p:nvSpPr>
        <p:spPr>
          <a:xfrm>
            <a:off x="7438054" y="2485065"/>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8</a:t>
            </a:r>
            <a:endParaRPr lang="en-GB" sz="1200">
              <a:latin typeface="Century Gothic"/>
            </a:endParaRPr>
          </a:p>
        </p:txBody>
      </p:sp>
      <p:sp>
        <p:nvSpPr>
          <p:cNvPr id="19" name="Oval 18">
            <a:extLst>
              <a:ext uri="{FF2B5EF4-FFF2-40B4-BE49-F238E27FC236}">
                <a16:creationId xmlns:a16="http://schemas.microsoft.com/office/drawing/2014/main" id="{B706919A-7058-D9C8-850B-B94698BCEA9C}"/>
              </a:ext>
            </a:extLst>
          </p:cNvPr>
          <p:cNvSpPr/>
          <p:nvPr/>
        </p:nvSpPr>
        <p:spPr>
          <a:xfrm>
            <a:off x="6482711" y="5589931"/>
            <a:ext cx="254757" cy="232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entury Gothic"/>
                <a:ea typeface="Calibri"/>
                <a:cs typeface="Calibri"/>
              </a:rPr>
              <a:t>9</a:t>
            </a:r>
            <a:endParaRPr lang="en-GB" sz="1200">
              <a:latin typeface="Century Gothic"/>
            </a:endParaRPr>
          </a:p>
        </p:txBody>
      </p:sp>
      <p:sp>
        <p:nvSpPr>
          <p:cNvPr id="11" name="Title 1">
            <a:extLst>
              <a:ext uri="{FF2B5EF4-FFF2-40B4-BE49-F238E27FC236}">
                <a16:creationId xmlns:a16="http://schemas.microsoft.com/office/drawing/2014/main" id="{B1676CF2-7F7F-9AA0-E813-227FFDC2E8A2}"/>
              </a:ext>
            </a:extLst>
          </p:cNvPr>
          <p:cNvSpPr>
            <a:spLocks noGrp="1"/>
          </p:cNvSpPr>
          <p:nvPr>
            <p:ph type="title"/>
          </p:nvPr>
        </p:nvSpPr>
        <p:spPr>
          <a:xfrm>
            <a:off x="-173639" y="-26522"/>
            <a:ext cx="3847713" cy="1469560"/>
          </a:xfrm>
        </p:spPr>
        <p:txBody>
          <a:bodyPr>
            <a:noAutofit/>
          </a:bodyPr>
          <a:lstStyle/>
          <a:p>
            <a:pPr algn="ctr"/>
            <a:r>
              <a:rPr lang="en-US" sz="2400">
                <a:solidFill>
                  <a:schemeClr val="tx1"/>
                </a:solidFill>
                <a:latin typeface="Century Gothic"/>
              </a:rPr>
              <a:t>ZCCM-IH Oil and Gas  Licenses (Exploration)</a:t>
            </a:r>
          </a:p>
        </p:txBody>
      </p:sp>
    </p:spTree>
    <p:extLst>
      <p:ext uri="{BB962C8B-B14F-4D97-AF65-F5344CB8AC3E}">
        <p14:creationId xmlns:p14="http://schemas.microsoft.com/office/powerpoint/2010/main" val="75697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27C3-78D6-4295-9CD3-FF67C2F05B2C}"/>
            </a:ext>
          </a:extLst>
        </p:cNvPr>
        <p:cNvGrpSpPr/>
        <p:nvPr/>
      </p:nvGrpSpPr>
      <p:grpSpPr>
        <a:xfrm>
          <a:off x="0" y="0"/>
          <a:ext cx="0" cy="0"/>
          <a:chOff x="0" y="0"/>
          <a:chExt cx="0" cy="0"/>
        </a:xfrm>
      </p:grpSpPr>
      <p:pic>
        <p:nvPicPr>
          <p:cNvPr id="4" name="Picture 3" descr="A picture containing transport, several  Description automatically generated">
            <a:extLst>
              <a:ext uri="{FF2B5EF4-FFF2-40B4-BE49-F238E27FC236}">
                <a16:creationId xmlns:a16="http://schemas.microsoft.com/office/drawing/2014/main" id="{101E8036-8A2F-8525-F427-DDD5A7F9DED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3941" y="0"/>
            <a:ext cx="12221259" cy="6848856"/>
          </a:xfrm>
          <a:prstGeom prst="rect">
            <a:avLst/>
          </a:prstGeom>
        </p:spPr>
      </p:pic>
      <p:sp>
        <p:nvSpPr>
          <p:cNvPr id="2" name="Title 1">
            <a:extLst>
              <a:ext uri="{FF2B5EF4-FFF2-40B4-BE49-F238E27FC236}">
                <a16:creationId xmlns:a16="http://schemas.microsoft.com/office/drawing/2014/main" id="{B7333BBE-E0FB-C048-FB18-9B9D3F46CBB9}"/>
              </a:ext>
            </a:extLst>
          </p:cNvPr>
          <p:cNvSpPr>
            <a:spLocks noGrp="1"/>
          </p:cNvSpPr>
          <p:nvPr>
            <p:ph type="ctrTitle"/>
          </p:nvPr>
        </p:nvSpPr>
        <p:spPr>
          <a:xfrm>
            <a:off x="966216" y="4343401"/>
            <a:ext cx="10061448" cy="1240972"/>
          </a:xfrm>
        </p:spPr>
        <p:txBody>
          <a:bodyPr>
            <a:normAutofit/>
          </a:bodyPr>
          <a:lstStyle/>
          <a:p>
            <a:r>
              <a:rPr lang="en-US" sz="3600">
                <a:solidFill>
                  <a:schemeClr val="tx1"/>
                </a:solidFill>
                <a:latin typeface="Century Gothic"/>
              </a:rPr>
              <a:t>04. CORPORATE ACTIONS</a:t>
            </a:r>
            <a:endParaRPr lang="en-US" sz="3600">
              <a:solidFill>
                <a:schemeClr val="tx1"/>
              </a:solidFill>
            </a:endParaRPr>
          </a:p>
        </p:txBody>
      </p:sp>
      <p:sp>
        <p:nvSpPr>
          <p:cNvPr id="3" name="Subtitle 2">
            <a:extLst>
              <a:ext uri="{FF2B5EF4-FFF2-40B4-BE49-F238E27FC236}">
                <a16:creationId xmlns:a16="http://schemas.microsoft.com/office/drawing/2014/main" id="{1208C2D6-7A61-F0A2-821A-719B3F8A1B78}"/>
              </a:ext>
            </a:extLst>
          </p:cNvPr>
          <p:cNvSpPr>
            <a:spLocks noGrp="1"/>
          </p:cNvSpPr>
          <p:nvPr>
            <p:ph type="subTitle" idx="1"/>
          </p:nvPr>
        </p:nvSpPr>
        <p:spPr/>
        <p:txBody>
          <a:bodyPr>
            <a:normAutofit lnSpcReduction="10000"/>
          </a:bodyPr>
          <a:lstStyle/>
          <a:p>
            <a:r>
              <a:rPr lang="en-US"/>
              <a:t>.</a:t>
            </a:r>
          </a:p>
        </p:txBody>
      </p:sp>
    </p:spTree>
    <p:extLst>
      <p:ext uri="{BB962C8B-B14F-4D97-AF65-F5344CB8AC3E}">
        <p14:creationId xmlns:p14="http://schemas.microsoft.com/office/powerpoint/2010/main" val="1631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63620EE-19E5-6745-A33D-8AF0754CA429}"/>
              </a:ext>
            </a:extLst>
          </p:cNvPr>
          <p:cNvSpPr>
            <a:spLocks noGrp="1"/>
          </p:cNvSpPr>
          <p:nvPr>
            <p:ph type="sldNum" sz="quarter" idx="12"/>
          </p:nvPr>
        </p:nvSpPr>
        <p:spPr/>
        <p:txBody>
          <a:bodyPr/>
          <a:lstStyle/>
          <a:p>
            <a:fld id="{A784638F-5D0B-4395-8FEF-CD737F24B9B5}" type="slidenum">
              <a:rPr lang="en-US" smtClean="0"/>
              <a:t>22</a:t>
            </a:fld>
            <a:endParaRPr lang="en-US"/>
          </a:p>
        </p:txBody>
      </p:sp>
      <p:sp>
        <p:nvSpPr>
          <p:cNvPr id="6" name="TextBox 5">
            <a:extLst>
              <a:ext uri="{FF2B5EF4-FFF2-40B4-BE49-F238E27FC236}">
                <a16:creationId xmlns:a16="http://schemas.microsoft.com/office/drawing/2014/main" id="{C793D7ED-F7F2-4ACE-8BD4-79178912082D}"/>
              </a:ext>
            </a:extLst>
          </p:cNvPr>
          <p:cNvSpPr txBox="1"/>
          <p:nvPr/>
        </p:nvSpPr>
        <p:spPr>
          <a:xfrm>
            <a:off x="1390598" y="926387"/>
            <a:ext cx="9282511" cy="1015663"/>
          </a:xfrm>
          <a:prstGeom prst="rect">
            <a:avLst/>
          </a:prstGeom>
          <a:noFill/>
        </p:spPr>
        <p:txBody>
          <a:bodyPr wrap="square" rtlCol="0">
            <a:spAutoFit/>
          </a:bodyPr>
          <a:lstStyle/>
          <a:p>
            <a:pPr marL="457200" algn="ctr"/>
            <a:r>
              <a:rPr lang="en-US" sz="2000">
                <a:latin typeface="Century Gothic" panose="020B0502020202020204" pitchFamily="34" charset="0"/>
                <a:ea typeface="Bahnschrift" panose="020B0502040204020203" pitchFamily="34" charset="0"/>
                <a:cs typeface="Bahnschrift" panose="020B0502040204020203" pitchFamily="34" charset="0"/>
              </a:rPr>
              <a:t>The Advisors, Stockbrokers Zambia and Bowsprit finalized the Listing Optimization Report and submitted the report to Management and the Board for Approval. The following are the next steps</a:t>
            </a:r>
            <a:r>
              <a:rPr lang="en-US" sz="2000">
                <a:effectLst/>
                <a:latin typeface="Century Gothic" panose="020B0502020202020204" pitchFamily="34" charset="0"/>
                <a:ea typeface="Bahnschrift" panose="020B0502040204020203" pitchFamily="34" charset="0"/>
                <a:cs typeface="Bahnschrift" panose="020B0502040204020203" pitchFamily="34" charset="0"/>
              </a:rPr>
              <a:t>:</a:t>
            </a:r>
            <a:endParaRPr lang="en-ZM" sz="2000">
              <a:effectLst/>
              <a:latin typeface="Times New Roman" panose="02020603050405020304" pitchFamily="18" charset="0"/>
              <a:ea typeface="Times New Roman" panose="02020603050405020304" pitchFamily="18" charset="0"/>
            </a:endParaRPr>
          </a:p>
        </p:txBody>
      </p:sp>
      <p:sp>
        <p:nvSpPr>
          <p:cNvPr id="2" name="Footer Placeholder 3">
            <a:extLst>
              <a:ext uri="{FF2B5EF4-FFF2-40B4-BE49-F238E27FC236}">
                <a16:creationId xmlns:a16="http://schemas.microsoft.com/office/drawing/2014/main" id="{4CAC4D1D-9DAE-D16D-0C37-1AE2D30A1864}"/>
              </a:ext>
            </a:extLst>
          </p:cNvPr>
          <p:cNvSpPr>
            <a:spLocks noGrp="1"/>
          </p:cNvSpPr>
          <p:nvPr>
            <p:ph type="ftr" sz="quarter" idx="11"/>
          </p:nvPr>
        </p:nvSpPr>
        <p:spPr>
          <a:xfrm>
            <a:off x="-1070113" y="6468303"/>
            <a:ext cx="4114800" cy="365125"/>
          </a:xfrm>
        </p:spPr>
        <p:txBody>
          <a:bodyPr/>
          <a:lstStyle/>
          <a:p>
            <a:r>
              <a:rPr lang="en-US" i="1"/>
              <a:t>Investing SMARTLY</a:t>
            </a:r>
          </a:p>
        </p:txBody>
      </p:sp>
      <p:graphicFrame>
        <p:nvGraphicFramePr>
          <p:cNvPr id="20" name="TextBox 17">
            <a:extLst>
              <a:ext uri="{FF2B5EF4-FFF2-40B4-BE49-F238E27FC236}">
                <a16:creationId xmlns:a16="http://schemas.microsoft.com/office/drawing/2014/main" id="{FECAF861-A281-4E45-320C-7D4AE619FB5E}"/>
              </a:ext>
            </a:extLst>
          </p:cNvPr>
          <p:cNvGraphicFramePr/>
          <p:nvPr/>
        </p:nvGraphicFramePr>
        <p:xfrm>
          <a:off x="506832" y="2173986"/>
          <a:ext cx="11304168" cy="402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6">
            <a:extLst>
              <a:ext uri="{FF2B5EF4-FFF2-40B4-BE49-F238E27FC236}">
                <a16:creationId xmlns:a16="http://schemas.microsoft.com/office/drawing/2014/main" id="{AAFEDC4B-4768-A730-B81C-A25B5C410391}"/>
              </a:ext>
            </a:extLst>
          </p:cNvPr>
          <p:cNvSpPr txBox="1">
            <a:spLocks/>
          </p:cNvSpPr>
          <p:nvPr/>
        </p:nvSpPr>
        <p:spPr>
          <a:xfrm>
            <a:off x="381000" y="464736"/>
            <a:ext cx="11430000" cy="5492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300" b="1">
                <a:solidFill>
                  <a:srgbClr val="BE7E5A"/>
                </a:solidFill>
                <a:latin typeface="Century Gothic" panose="020B0502020202020204" pitchFamily="34" charset="0"/>
              </a:rPr>
              <a:t>LISTING OPTIMISATION: STATUS UPDATE</a:t>
            </a:r>
            <a:endParaRPr lang="en-ZA" sz="2300" b="1">
              <a:solidFill>
                <a:srgbClr val="BE7E5A"/>
              </a:solidFill>
              <a:latin typeface="Century Gothic" panose="020B0502020202020204" pitchFamily="34" charset="0"/>
            </a:endParaRPr>
          </a:p>
        </p:txBody>
      </p:sp>
    </p:spTree>
    <p:extLst>
      <p:ext uri="{BB962C8B-B14F-4D97-AF65-F5344CB8AC3E}">
        <p14:creationId xmlns:p14="http://schemas.microsoft.com/office/powerpoint/2010/main" val="237037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a:t>Thank You</a:t>
            </a:r>
          </a:p>
        </p:txBody>
      </p:sp>
      <p:sp>
        <p:nvSpPr>
          <p:cNvPr id="3" name="Subtitle 2"/>
          <p:cNvSpPr>
            <a:spLocks noGrp="1"/>
          </p:cNvSpPr>
          <p:nvPr>
            <p:ph type="subTitle" idx="1"/>
          </p:nvPr>
        </p:nvSpPr>
        <p:spPr/>
        <p:txBody>
          <a:bodyPr>
            <a:normAutofit lnSpcReduction="10000"/>
          </a:bodyPr>
          <a:lstStyle/>
          <a:p>
            <a:r>
              <a:rPr lang="en-US"/>
              <a:t>Questions?</a:t>
            </a:r>
          </a:p>
        </p:txBody>
      </p:sp>
      <p:sp>
        <p:nvSpPr>
          <p:cNvPr id="6" name="Slide Number Placeholder 5">
            <a:extLst>
              <a:ext uri="{FF2B5EF4-FFF2-40B4-BE49-F238E27FC236}">
                <a16:creationId xmlns:a16="http://schemas.microsoft.com/office/drawing/2014/main" id="{3C155B14-C46A-0242-B396-700F9DA24E72}"/>
              </a:ext>
            </a:extLst>
          </p:cNvPr>
          <p:cNvSpPr>
            <a:spLocks noGrp="1"/>
          </p:cNvSpPr>
          <p:nvPr>
            <p:ph type="sldNum" sz="quarter" idx="12"/>
          </p:nvPr>
        </p:nvSpPr>
        <p:spPr/>
        <p:txBody>
          <a:bodyPr/>
          <a:lstStyle/>
          <a:p>
            <a:fld id="{A784638F-5D0B-4395-8FEF-CD737F24B9B5}" type="slidenum">
              <a:rPr lang="en-US" smtClean="0"/>
              <a:t>23</a:t>
            </a:fld>
            <a:endParaRPr lang="en-US"/>
          </a:p>
        </p:txBody>
      </p:sp>
    </p:spTree>
    <p:extLst>
      <p:ext uri="{BB962C8B-B14F-4D97-AF65-F5344CB8AC3E}">
        <p14:creationId xmlns:p14="http://schemas.microsoft.com/office/powerpoint/2010/main" val="91021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60B5EA-5C98-E259-3466-515DA4D274F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46EA3B1-7CC1-5130-2CD3-DD67C5FF7080}"/>
              </a:ext>
            </a:extLst>
          </p:cNvPr>
          <p:cNvSpPr/>
          <p:nvPr/>
        </p:nvSpPr>
        <p:spPr>
          <a:xfrm>
            <a:off x="6096000" y="-2"/>
            <a:ext cx="6111484" cy="68580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DDB079F-D567-6F23-BE7E-4B5830B20951}"/>
              </a:ext>
            </a:extLst>
          </p:cNvPr>
          <p:cNvSpPr txBox="1"/>
          <p:nvPr/>
        </p:nvSpPr>
        <p:spPr>
          <a:xfrm>
            <a:off x="7274559" y="6175224"/>
            <a:ext cx="49329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Aptos" panose="020B0004020202020204" pitchFamily="34" charset="0"/>
                <a:ea typeface="+mn-ea"/>
                <a:cs typeface="+mn-cs"/>
              </a:rPr>
              <a:t>Licensed Dealer and Founder Member of the Lusaka Stock Exchange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Aptos" panose="020B0004020202020204" pitchFamily="34" charset="0"/>
                <a:ea typeface="+mn-ea"/>
                <a:cs typeface="+mn-cs"/>
              </a:rPr>
              <a:t>Regulated by the Securities &amp; Exchange Commission of Zambia</a:t>
            </a:r>
            <a:endParaRPr kumimoji="0" lang="en-GB" sz="12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useBgFill="1">
        <p:nvSpPr>
          <p:cNvPr id="5" name="Freeform: Shape 4">
            <a:extLst>
              <a:ext uri="{FF2B5EF4-FFF2-40B4-BE49-F238E27FC236}">
                <a16:creationId xmlns:a16="http://schemas.microsoft.com/office/drawing/2014/main" id="{55BB118B-A2DD-2D35-5EA8-349909ACCC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1"/>
            <a:ext cx="7616284" cy="7240833"/>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FBB3EE7-C79F-1E4D-A93D-58C9B9FA323D}"/>
              </a:ext>
            </a:extLst>
          </p:cNvPr>
          <p:cNvSpPr txBox="1"/>
          <p:nvPr/>
        </p:nvSpPr>
        <p:spPr>
          <a:xfrm>
            <a:off x="7336141" y="1446560"/>
            <a:ext cx="493292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ptos" panose="020B0004020202020204" pitchFamily="34" charset="0"/>
                <a:ea typeface="+mn-ea"/>
                <a:cs typeface="+mn-cs"/>
              </a:rPr>
              <a:t>Presentation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0B0004020202020204" pitchFamily="34" charset="0"/>
                <a:ea typeface="+mn-ea"/>
                <a:cs typeface="+mn-cs"/>
              </a:rPr>
              <a:t>STOCKBROKERS ZAMBIA LIMITED  </a:t>
            </a:r>
            <a:endParaRPr kumimoji="0" lang="en-ZM" sz="24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2" name="Picture 11" descr="A logo of a bull  Description automatically generated">
            <a:extLst>
              <a:ext uri="{FF2B5EF4-FFF2-40B4-BE49-F238E27FC236}">
                <a16:creationId xmlns:a16="http://schemas.microsoft.com/office/drawing/2014/main" id="{97A404A2-0E84-25CD-745B-3893ABBD6997}"/>
              </a:ext>
            </a:extLst>
          </p:cNvPr>
          <p:cNvPicPr>
            <a:picLocks noChangeAspect="1"/>
          </p:cNvPicPr>
          <p:nvPr/>
        </p:nvPicPr>
        <p:blipFill>
          <a:blip r:embed="rId4">
            <a:extLst>
              <a:ext uri="{28A0092B-C50C-407E-A947-70E740481C1C}">
                <a14:useLocalDpi xmlns:a14="http://schemas.microsoft.com/office/drawing/2010/main" val="0"/>
              </a:ext>
            </a:extLst>
          </a:blip>
          <a:srcRect l="22962" t="20745" r="27687" b="27604"/>
          <a:stretch/>
        </p:blipFill>
        <p:spPr>
          <a:xfrm>
            <a:off x="8146519" y="2583572"/>
            <a:ext cx="3191406" cy="2936092"/>
          </a:xfrm>
          <a:prstGeom prst="rect">
            <a:avLst/>
          </a:prstGeom>
          <a:solidFill>
            <a:srgbClr val="CCFFCC"/>
          </a:solidFill>
        </p:spPr>
      </p:pic>
      <p:sp>
        <p:nvSpPr>
          <p:cNvPr id="13" name="Title 1">
            <a:extLst>
              <a:ext uri="{FF2B5EF4-FFF2-40B4-BE49-F238E27FC236}">
                <a16:creationId xmlns:a16="http://schemas.microsoft.com/office/drawing/2014/main" id="{E218067E-8C0B-8FA2-CDD3-4E6887DA0403}"/>
              </a:ext>
            </a:extLst>
          </p:cNvPr>
          <p:cNvSpPr txBox="1">
            <a:spLocks/>
          </p:cNvSpPr>
          <p:nvPr/>
        </p:nvSpPr>
        <p:spPr>
          <a:xfrm>
            <a:off x="-16053" y="2149429"/>
            <a:ext cx="6579623" cy="2941972"/>
          </a:xfrm>
          <a:prstGeom prst="rect">
            <a:avLst/>
          </a:prstGeom>
        </p:spPr>
        <p:txBody>
          <a:bodyPr>
            <a:normAutofit/>
          </a:bodyPr>
          <a:lstStyle>
            <a:lvl1pPr algn="ctr" defTabSz="914400" rtl="0" eaLnBrk="1" latinLnBrk="0" hangingPunct="1">
              <a:lnSpc>
                <a:spcPct val="90000"/>
              </a:lnSpc>
              <a:spcBef>
                <a:spcPct val="0"/>
              </a:spcBef>
              <a:buNone/>
              <a:defRPr sz="2800" b="1" i="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1" u="none" strike="noStrike" kern="1200" cap="none" spc="0" normalizeH="0" baseline="0" noProof="0">
                <a:ln>
                  <a:noFill/>
                </a:ln>
                <a:solidFill>
                  <a:prstClr val="black"/>
                </a:solidFill>
                <a:effectLst/>
                <a:uLnTx/>
                <a:uFillTx/>
                <a:latin typeface="Aptos" panose="020B0004020202020204" pitchFamily="34" charset="0"/>
                <a:ea typeface="+mj-ea"/>
                <a:cs typeface="+mj-cs"/>
              </a:rPr>
              <a:t>_______________________________</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1" u="none" strike="noStrike" kern="1200" cap="none" spc="0" normalizeH="0" baseline="0" noProof="0">
                <a:ln>
                  <a:noFill/>
                </a:ln>
                <a:solidFill>
                  <a:prstClr val="black"/>
                </a:solidFill>
                <a:effectLst/>
                <a:uLnTx/>
                <a:uFillTx/>
                <a:latin typeface="Aptos" panose="020B0004020202020204" pitchFamily="34" charset="0"/>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1" u="none" strike="noStrike" kern="1200" cap="none" spc="0" normalizeH="0" baseline="0" noProof="0">
                <a:ln>
                  <a:noFill/>
                </a:ln>
                <a:solidFill>
                  <a:prstClr val="black"/>
                </a:solidFill>
                <a:effectLst/>
                <a:uLnTx/>
                <a:uFillTx/>
                <a:latin typeface="Aptos" panose="020B0004020202020204" pitchFamily="34" charset="0"/>
                <a:ea typeface="+mj-ea"/>
                <a:cs typeface="+mj-cs"/>
              </a:rPr>
              <a:t>STOCK MARKET PERFORMANCE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500" b="1" i="1" u="none" strike="noStrike" kern="1200" cap="none" spc="0" normalizeH="0" baseline="0" noProof="0">
              <a:ln>
                <a:noFill/>
              </a:ln>
              <a:solidFill>
                <a:prstClr val="black"/>
              </a:solidFill>
              <a:effectLst/>
              <a:uLnTx/>
              <a:uFillTx/>
              <a:latin typeface="Aptos" panose="020B0004020202020204" pitchFamily="34"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1" u="none" strike="noStrike" kern="1200" cap="none" spc="0" normalizeH="0" baseline="0" noProof="0">
                <a:ln>
                  <a:noFill/>
                </a:ln>
                <a:solidFill>
                  <a:prstClr val="black"/>
                </a:solidFill>
                <a:effectLst/>
                <a:uLnTx/>
                <a:uFillTx/>
                <a:latin typeface="Aptos" panose="020B0004020202020204" pitchFamily="34" charset="0"/>
                <a:ea typeface="+mj-ea"/>
                <a:cs typeface="+mj-cs"/>
              </a:rPr>
              <a:t>2020-2025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1" u="none" strike="noStrike" kern="1200" cap="none" spc="0" normalizeH="0" baseline="0" noProof="0">
                <a:ln>
                  <a:noFill/>
                </a:ln>
                <a:solidFill>
                  <a:prstClr val="black"/>
                </a:solidFill>
                <a:effectLst/>
                <a:uLnTx/>
                <a:uFillTx/>
                <a:latin typeface="Aptos" panose="020B0004020202020204" pitchFamily="34" charset="0"/>
                <a:ea typeface="+mj-ea"/>
                <a:cs typeface="+mj-cs"/>
              </a:rPr>
              <a:t>_____________________________________</a:t>
            </a:r>
            <a:endParaRPr kumimoji="0" lang="en-ZM" sz="2600" b="1" i="1" u="none" strike="noStrike" kern="1200" cap="none" spc="0" normalizeH="0" baseline="0" noProof="0">
              <a:ln>
                <a:noFill/>
              </a:ln>
              <a:solidFill>
                <a:prstClr val="black"/>
              </a:solidFill>
              <a:effectLst/>
              <a:uLnTx/>
              <a:uFillTx/>
              <a:latin typeface="Aptos" panose="020B0004020202020204" pitchFamily="34" charset="0"/>
              <a:ea typeface="+mj-ea"/>
              <a:cs typeface="+mj-cs"/>
            </a:endParaRPr>
          </a:p>
        </p:txBody>
      </p:sp>
      <p:pic>
        <p:nvPicPr>
          <p:cNvPr id="15" name="Picture 14" descr="A black and white logo with a goat head  AI-generated content may be incorrect.">
            <a:extLst>
              <a:ext uri="{FF2B5EF4-FFF2-40B4-BE49-F238E27FC236}">
                <a16:creationId xmlns:a16="http://schemas.microsoft.com/office/drawing/2014/main" id="{C2FF80F2-3F9A-BB10-26D5-7242DF1FEEB6}"/>
              </a:ext>
            </a:extLst>
          </p:cNvPr>
          <p:cNvPicPr>
            <a:picLocks noChangeAspect="1"/>
          </p:cNvPicPr>
          <p:nvPr/>
        </p:nvPicPr>
        <p:blipFill>
          <a:blip r:embed="rId5" cstate="print">
            <a:extLst>
              <a:ext uri="{28A0092B-C50C-407E-A947-70E740481C1C}">
                <a14:useLocalDpi xmlns:a14="http://schemas.microsoft.com/office/drawing/2010/main" val="0"/>
              </a:ext>
            </a:extLst>
          </a:blip>
          <a:srcRect l="20234" t="10148" r="19179" b="4534"/>
          <a:stretch>
            <a:fillRect/>
          </a:stretch>
        </p:blipFill>
        <p:spPr>
          <a:xfrm>
            <a:off x="2346961" y="22810"/>
            <a:ext cx="1686560" cy="2374950"/>
          </a:xfrm>
          <a:prstGeom prst="rect">
            <a:avLst/>
          </a:prstGeom>
          <a:ln>
            <a:noFill/>
          </a:ln>
        </p:spPr>
      </p:pic>
    </p:spTree>
    <p:extLst>
      <p:ext uri="{BB962C8B-B14F-4D97-AF65-F5344CB8AC3E}">
        <p14:creationId xmlns:p14="http://schemas.microsoft.com/office/powerpoint/2010/main" val="336622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223923CC-895E-182E-11B7-0A7D5224D46D}"/>
              </a:ext>
            </a:extLst>
          </p:cNvPr>
          <p:cNvSpPr>
            <a:spLocks noGrp="1"/>
          </p:cNvSpPr>
          <p:nvPr>
            <p:ph type="ftr" sz="quarter" idx="11"/>
          </p:nvPr>
        </p:nvSpPr>
        <p:spPr>
          <a:xfrm>
            <a:off x="5279571" y="6372290"/>
            <a:ext cx="216625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47E5A"/>
                </a:solidFill>
                <a:effectLst/>
                <a:uLnTx/>
                <a:uFillTx/>
                <a:latin typeface="Calibri" panose="020F0502020204030204"/>
                <a:ea typeface="+mn-ea"/>
                <a:cs typeface="+mn-cs"/>
              </a:rPr>
              <a:t>Investing SMARTLY</a:t>
            </a:r>
          </a:p>
        </p:txBody>
      </p:sp>
      <p:sp>
        <p:nvSpPr>
          <p:cNvPr id="8" name="Content Placeholder 2">
            <a:extLst>
              <a:ext uri="{FF2B5EF4-FFF2-40B4-BE49-F238E27FC236}">
                <a16:creationId xmlns:a16="http://schemas.microsoft.com/office/drawing/2014/main" id="{1BDDB3E9-942D-40C8-0750-EE7E27789DE9}"/>
              </a:ext>
            </a:extLst>
          </p:cNvPr>
          <p:cNvSpPr>
            <a:spLocks noGrp="1"/>
          </p:cNvSpPr>
          <p:nvPr>
            <p:ph idx="1"/>
          </p:nvPr>
        </p:nvSpPr>
        <p:spPr>
          <a:xfrm>
            <a:off x="8778241" y="1186480"/>
            <a:ext cx="3206028" cy="4106880"/>
          </a:xfrm>
          <a:solidFill>
            <a:schemeClr val="bg1">
              <a:lumMod val="95000"/>
            </a:schemeClr>
          </a:solidFill>
          <a:effectLst>
            <a:outerShdw blurRad="50800" dist="38100" dir="2700000" algn="tl" rotWithShape="0">
              <a:prstClr val="black">
                <a:alpha val="40000"/>
              </a:prstClr>
            </a:outerShdw>
          </a:effectLst>
        </p:spPr>
        <p:txBody>
          <a:bodyPr>
            <a:normAutofit/>
          </a:bodyPr>
          <a:lstStyle/>
          <a:p>
            <a:pPr marL="285750" indent="-285750">
              <a:buClr>
                <a:srgbClr val="00B050"/>
              </a:buClr>
              <a:buFont typeface="Arial" panose="020B0604020202020204" pitchFamily="34" charset="0"/>
              <a:buChar char="•"/>
            </a:pPr>
            <a:r>
              <a:rPr lang="en-GB" sz="1800" b="0" u="none">
                <a:latin typeface="Century Gothic" panose="020B0502020202020204" pitchFamily="34" charset="0"/>
              </a:rPr>
              <a:t>Share prices from January 2020 to September 2025</a:t>
            </a:r>
          </a:p>
          <a:p>
            <a:pPr marL="285750" indent="-285750">
              <a:buClr>
                <a:srgbClr val="00B050"/>
              </a:buClr>
              <a:buFont typeface="Arial" panose="020B0604020202020204" pitchFamily="34" charset="0"/>
              <a:buChar char="•"/>
            </a:pPr>
            <a:r>
              <a:rPr lang="en-GB" sz="1800" b="0" u="none">
                <a:latin typeface="Century Gothic" panose="020B0502020202020204" pitchFamily="34" charset="0"/>
              </a:rPr>
              <a:t>Share prices converted from Kwacha and Euro into Dollar at the prevailing exchange rate.</a:t>
            </a:r>
          </a:p>
          <a:p>
            <a:pPr marL="285750" indent="-285750">
              <a:buClr>
                <a:srgbClr val="00B050"/>
              </a:buClr>
              <a:buFont typeface="Arial" panose="020B0604020202020204" pitchFamily="34" charset="0"/>
              <a:buChar char="•"/>
            </a:pPr>
            <a:r>
              <a:rPr lang="en-GB" sz="1800" b="0" u="none">
                <a:latin typeface="Century Gothic" panose="020B0502020202020204" pitchFamily="34" charset="0"/>
              </a:rPr>
              <a:t>Dotted lines show when dividends were paid by ZCCM-IH.</a:t>
            </a:r>
          </a:p>
          <a:p>
            <a:pPr marL="285750" indent="-285750">
              <a:buClr>
                <a:srgbClr val="00B050"/>
              </a:buClr>
              <a:buFont typeface="Arial" panose="020B0604020202020204" pitchFamily="34" charset="0"/>
              <a:buChar char="•"/>
            </a:pPr>
            <a:r>
              <a:rPr lang="en-GB" sz="1800"/>
              <a:t>Year To Date % Growth</a:t>
            </a:r>
          </a:p>
          <a:p>
            <a:pPr marL="742950" lvl="1" indent="-285750">
              <a:buClr>
                <a:srgbClr val="00B050"/>
              </a:buClr>
            </a:pPr>
            <a:r>
              <a:rPr lang="en-GB" sz="1800" b="0" u="none">
                <a:latin typeface="Century Gothic" panose="020B0502020202020204" pitchFamily="34" charset="0"/>
              </a:rPr>
              <a:t>LuSE- 257%</a:t>
            </a:r>
          </a:p>
          <a:p>
            <a:pPr marL="742950" lvl="1" indent="-285750">
              <a:buClr>
                <a:srgbClr val="00B050"/>
              </a:buClr>
            </a:pPr>
            <a:r>
              <a:rPr lang="en-GB" sz="1800" b="0" u="none">
                <a:latin typeface="Century Gothic" panose="020B0502020202020204" pitchFamily="34" charset="0"/>
              </a:rPr>
              <a:t>Euronext- 84%</a:t>
            </a:r>
          </a:p>
        </p:txBody>
      </p:sp>
      <p:graphicFrame>
        <p:nvGraphicFramePr>
          <p:cNvPr id="10" name="Chart 9">
            <a:extLst>
              <a:ext uri="{FF2B5EF4-FFF2-40B4-BE49-F238E27FC236}">
                <a16:creationId xmlns:a16="http://schemas.microsoft.com/office/drawing/2014/main" id="{22C5333A-F37D-68F9-A46E-468A7059FBA1}"/>
              </a:ext>
            </a:extLst>
          </p:cNvPr>
          <p:cNvGraphicFramePr>
            <a:graphicFrameLocks/>
          </p:cNvGraphicFramePr>
          <p:nvPr/>
        </p:nvGraphicFramePr>
        <p:xfrm>
          <a:off x="207731" y="833634"/>
          <a:ext cx="8402869" cy="49529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7">
            <a:extLst>
              <a:ext uri="{FF2B5EF4-FFF2-40B4-BE49-F238E27FC236}">
                <a16:creationId xmlns:a16="http://schemas.microsoft.com/office/drawing/2014/main" id="{F12C703B-B3CD-094C-DD03-6A8455197E4E}"/>
              </a:ext>
            </a:extLst>
          </p:cNvPr>
          <p:cNvSpPr>
            <a:spLocks noGrp="1"/>
          </p:cNvSpPr>
          <p:nvPr>
            <p:ph type="title"/>
          </p:nvPr>
        </p:nvSpPr>
        <p:spPr>
          <a:xfrm>
            <a:off x="207730" y="84009"/>
            <a:ext cx="6476533" cy="644803"/>
          </a:xfrm>
        </p:spPr>
        <p:txBody>
          <a:bodyPr>
            <a:noAutofit/>
          </a:bodyPr>
          <a:lstStyle/>
          <a:p>
            <a:pPr algn="l"/>
            <a:r>
              <a:rPr lang="en-GB" sz="2400" i="0">
                <a:latin typeface="Century Gothic" panose="020B0502020202020204" pitchFamily="34" charset="0"/>
              </a:rPr>
              <a:t>SHARE PRICE EVOLUTION SINCE 2020</a:t>
            </a:r>
          </a:p>
        </p:txBody>
      </p:sp>
      <p:sp>
        <p:nvSpPr>
          <p:cNvPr id="12" name="Content Placeholder 2">
            <a:extLst>
              <a:ext uri="{FF2B5EF4-FFF2-40B4-BE49-F238E27FC236}">
                <a16:creationId xmlns:a16="http://schemas.microsoft.com/office/drawing/2014/main" id="{DFDF99BB-6E5C-F69E-43DD-68519A0806CA}"/>
              </a:ext>
            </a:extLst>
          </p:cNvPr>
          <p:cNvSpPr txBox="1">
            <a:spLocks/>
          </p:cNvSpPr>
          <p:nvPr/>
        </p:nvSpPr>
        <p:spPr>
          <a:xfrm>
            <a:off x="310896" y="5891444"/>
            <a:ext cx="8202168" cy="74066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None/>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Data Sources</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Share price data from investing.com and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LuSE</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Exchange rate data from European Central Bank and Bank Of Zambia</a:t>
            </a:r>
          </a:p>
        </p:txBody>
      </p:sp>
    </p:spTree>
    <p:extLst>
      <p:ext uri="{BB962C8B-B14F-4D97-AF65-F5344CB8AC3E}">
        <p14:creationId xmlns:p14="http://schemas.microsoft.com/office/powerpoint/2010/main" val="76813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557C5-2F45-07D8-7DFE-5B81DEB9DA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7D29E-E50A-9A21-9B94-3C63198A299F}"/>
              </a:ext>
            </a:extLst>
          </p:cNvPr>
          <p:cNvSpPr>
            <a:spLocks noGrp="1"/>
          </p:cNvSpPr>
          <p:nvPr>
            <p:ph idx="1"/>
          </p:nvPr>
        </p:nvSpPr>
        <p:spPr>
          <a:xfrm>
            <a:off x="8961119" y="1090349"/>
            <a:ext cx="3058161" cy="5041211"/>
          </a:xfrm>
          <a:solidFill>
            <a:schemeClr val="bg1">
              <a:lumMod val="95000"/>
            </a:schemeClr>
          </a:solidFill>
          <a:effectLst>
            <a:outerShdw blurRad="50800" dist="38100" dir="2700000" algn="tl" rotWithShape="0">
              <a:prstClr val="black">
                <a:alpha val="40000"/>
              </a:prstClr>
            </a:outerShdw>
          </a:effectLst>
        </p:spPr>
        <p:txBody>
          <a:bodyPr>
            <a:noAutofit/>
          </a:bodyPr>
          <a:lstStyle/>
          <a:p>
            <a:pPr marL="285750" indent="-285750">
              <a:buClr>
                <a:srgbClr val="00B050"/>
              </a:buClr>
              <a:buFont typeface="Arial" panose="020B0604020202020204" pitchFamily="34" charset="0"/>
              <a:buChar char="•"/>
            </a:pPr>
            <a:r>
              <a:rPr lang="en-GB" sz="1800" b="0" u="none">
                <a:latin typeface="Century Gothic" panose="020B0502020202020204" pitchFamily="34" charset="0"/>
              </a:rPr>
              <a:t>Share prices from January 2025 to September 2025</a:t>
            </a:r>
          </a:p>
          <a:p>
            <a:pPr marL="285750" indent="-285750">
              <a:buClr>
                <a:srgbClr val="00B050"/>
              </a:buClr>
              <a:buFont typeface="Arial" panose="020B0604020202020204" pitchFamily="34" charset="0"/>
              <a:buChar char="•"/>
            </a:pPr>
            <a:r>
              <a:rPr lang="en-GB" sz="1800" b="0" u="none">
                <a:latin typeface="Century Gothic" panose="020B0502020202020204" pitchFamily="34" charset="0"/>
              </a:rPr>
              <a:t>Share prices converted from Kwacha and Euro into dollar at prevailing exchange rate on the day.</a:t>
            </a:r>
          </a:p>
          <a:p>
            <a:pPr marL="285750" indent="-285750">
              <a:buClr>
                <a:srgbClr val="00B050"/>
              </a:buClr>
            </a:pPr>
            <a:r>
              <a:rPr lang="en-GB" sz="1800"/>
              <a:t>Dotted lines show when dividends were paid by ZCCM-IH.</a:t>
            </a:r>
          </a:p>
          <a:p>
            <a:pPr marL="285750" indent="-285750">
              <a:buClr>
                <a:srgbClr val="00B050"/>
              </a:buClr>
            </a:pPr>
            <a:r>
              <a:rPr lang="en-GB" sz="1800"/>
              <a:t>Solid line show when financial results were published</a:t>
            </a:r>
          </a:p>
          <a:p>
            <a:pPr marL="285750" indent="-285750">
              <a:buClr>
                <a:srgbClr val="00B050"/>
              </a:buClr>
            </a:pPr>
            <a:r>
              <a:rPr lang="en-GB" sz="1800"/>
              <a:t>Year To Date % Growth</a:t>
            </a:r>
          </a:p>
          <a:p>
            <a:pPr marL="742950" lvl="1" indent="-285750">
              <a:buClr>
                <a:srgbClr val="00B050"/>
              </a:buClr>
            </a:pPr>
            <a:r>
              <a:rPr lang="en-GB" sz="1800"/>
              <a:t>LuSE- 206%</a:t>
            </a:r>
          </a:p>
          <a:p>
            <a:pPr marL="742950" lvl="1" indent="-285750">
              <a:buClr>
                <a:srgbClr val="00B050"/>
              </a:buClr>
            </a:pPr>
            <a:r>
              <a:rPr lang="en-GB" sz="1800"/>
              <a:t>Euronext- 56%</a:t>
            </a:r>
          </a:p>
        </p:txBody>
      </p:sp>
      <p:sp>
        <p:nvSpPr>
          <p:cNvPr id="4" name="Slide Number Placeholder 3">
            <a:extLst>
              <a:ext uri="{FF2B5EF4-FFF2-40B4-BE49-F238E27FC236}">
                <a16:creationId xmlns:a16="http://schemas.microsoft.com/office/drawing/2014/main" id="{9636AEBA-C8ED-D768-B717-200D4DB84A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CC8D-29E3-409E-818B-B1A03CFB9701}" type="slidenum">
              <a:rPr kumimoji="0" lang="en-GB"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B8160D15-F887-42DD-9414-4A1536A0DBC6}"/>
              </a:ext>
            </a:extLst>
          </p:cNvPr>
          <p:cNvGraphicFramePr>
            <a:graphicFrameLocks/>
          </p:cNvGraphicFramePr>
          <p:nvPr/>
        </p:nvGraphicFramePr>
        <p:xfrm>
          <a:off x="207765" y="736599"/>
          <a:ext cx="8753354" cy="504121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A962E021-9EAD-A27A-027E-89E7C2DF3E62}"/>
              </a:ext>
            </a:extLst>
          </p:cNvPr>
          <p:cNvSpPr>
            <a:spLocks noGrp="1"/>
          </p:cNvSpPr>
          <p:nvPr>
            <p:ph type="title"/>
          </p:nvPr>
        </p:nvSpPr>
        <p:spPr>
          <a:xfrm>
            <a:off x="179832" y="0"/>
            <a:ext cx="7958327" cy="736600"/>
          </a:xfrm>
        </p:spPr>
        <p:txBody>
          <a:bodyPr>
            <a:normAutofit/>
          </a:bodyPr>
          <a:lstStyle/>
          <a:p>
            <a:pPr algn="l"/>
            <a:r>
              <a:rPr lang="en-GB" sz="2400" i="0">
                <a:latin typeface="Century Gothic" panose="020B0502020202020204" pitchFamily="34" charset="0"/>
              </a:rPr>
              <a:t>SHARE PRICE </a:t>
            </a:r>
            <a:r>
              <a:rPr lang="en-GB" sz="2400"/>
              <a:t>-</a:t>
            </a:r>
            <a:r>
              <a:rPr lang="en-GB" sz="2400" i="0">
                <a:latin typeface="Century Gothic" panose="020B0502020202020204" pitchFamily="34" charset="0"/>
              </a:rPr>
              <a:t> YTD 2025</a:t>
            </a:r>
          </a:p>
        </p:txBody>
      </p:sp>
      <p:sp>
        <p:nvSpPr>
          <p:cNvPr id="2" name="Content Placeholder 2">
            <a:extLst>
              <a:ext uri="{FF2B5EF4-FFF2-40B4-BE49-F238E27FC236}">
                <a16:creationId xmlns:a16="http://schemas.microsoft.com/office/drawing/2014/main" id="{75617FB6-A23E-7BB9-D10B-32CC3EBB57D4}"/>
              </a:ext>
            </a:extLst>
          </p:cNvPr>
          <p:cNvSpPr txBox="1">
            <a:spLocks/>
          </p:cNvSpPr>
          <p:nvPr/>
        </p:nvSpPr>
        <p:spPr>
          <a:xfrm>
            <a:off x="319531" y="5934445"/>
            <a:ext cx="5468622" cy="60446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None/>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Data Sources</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Share price data from investing.com and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LuSE</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Exchange rate data from European Central Bank and Bank Of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ZambiA</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0543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557C5-2F45-07D8-7DFE-5B81DEB9DA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7D29E-E50A-9A21-9B94-3C63198A299F}"/>
              </a:ext>
            </a:extLst>
          </p:cNvPr>
          <p:cNvSpPr>
            <a:spLocks noGrp="1"/>
          </p:cNvSpPr>
          <p:nvPr>
            <p:ph idx="1"/>
          </p:nvPr>
        </p:nvSpPr>
        <p:spPr>
          <a:xfrm>
            <a:off x="8961119" y="1090349"/>
            <a:ext cx="3058161" cy="5041211"/>
          </a:xfrm>
          <a:solidFill>
            <a:schemeClr val="bg1">
              <a:lumMod val="95000"/>
            </a:schemeClr>
          </a:solidFill>
          <a:effectLst>
            <a:outerShdw blurRad="50800" dist="38100" dir="2700000" algn="tl" rotWithShape="0">
              <a:prstClr val="black">
                <a:alpha val="40000"/>
              </a:prstClr>
            </a:outerShdw>
          </a:effectLst>
        </p:spPr>
        <p:txBody>
          <a:bodyPr>
            <a:noAutofit/>
          </a:bodyPr>
          <a:lstStyle/>
          <a:p>
            <a:pPr marL="285750" indent="-285750">
              <a:buClr>
                <a:srgbClr val="00B050"/>
              </a:buClr>
              <a:buFont typeface="Arial" panose="020B0604020202020204" pitchFamily="34" charset="0"/>
              <a:buChar char="•"/>
            </a:pPr>
            <a:r>
              <a:rPr lang="en-GB" sz="1800" b="0" u="none">
                <a:latin typeface="Century Gothic" panose="020B0502020202020204" pitchFamily="34" charset="0"/>
              </a:rPr>
              <a:t>No trading activity was recorded in 2025</a:t>
            </a:r>
          </a:p>
        </p:txBody>
      </p:sp>
      <p:sp>
        <p:nvSpPr>
          <p:cNvPr id="4" name="Slide Number Placeholder 3">
            <a:extLst>
              <a:ext uri="{FF2B5EF4-FFF2-40B4-BE49-F238E27FC236}">
                <a16:creationId xmlns:a16="http://schemas.microsoft.com/office/drawing/2014/main" id="{9636AEBA-C8ED-D768-B717-200D4DB84A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CC8D-29E3-409E-818B-B1A03CFB9701}" type="slidenum">
              <a:rPr kumimoji="0" lang="en-GB"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A962E021-9EAD-A27A-027E-89E7C2DF3E62}"/>
              </a:ext>
            </a:extLst>
          </p:cNvPr>
          <p:cNvSpPr>
            <a:spLocks noGrp="1"/>
          </p:cNvSpPr>
          <p:nvPr>
            <p:ph type="title"/>
          </p:nvPr>
        </p:nvSpPr>
        <p:spPr>
          <a:xfrm>
            <a:off x="319531" y="319088"/>
            <a:ext cx="7958327" cy="736600"/>
          </a:xfrm>
        </p:spPr>
        <p:txBody>
          <a:bodyPr>
            <a:normAutofit/>
          </a:bodyPr>
          <a:lstStyle/>
          <a:p>
            <a:pPr algn="l"/>
            <a:r>
              <a:rPr lang="en-GB" sz="2400" i="0">
                <a:latin typeface="Century Gothic" panose="020B0502020202020204" pitchFamily="34" charset="0"/>
              </a:rPr>
              <a:t>SHARE PRICE </a:t>
            </a:r>
            <a:r>
              <a:rPr lang="en-GB" sz="2400"/>
              <a:t> - LSE YTD 2025</a:t>
            </a:r>
            <a:endParaRPr lang="en-GB" sz="2400" i="0">
              <a:latin typeface="Century Gothic" panose="020B0502020202020204" pitchFamily="34" charset="0"/>
            </a:endParaRPr>
          </a:p>
        </p:txBody>
      </p:sp>
      <p:sp>
        <p:nvSpPr>
          <p:cNvPr id="2" name="Content Placeholder 2">
            <a:extLst>
              <a:ext uri="{FF2B5EF4-FFF2-40B4-BE49-F238E27FC236}">
                <a16:creationId xmlns:a16="http://schemas.microsoft.com/office/drawing/2014/main" id="{75617FB6-A23E-7BB9-D10B-32CC3EBB57D4}"/>
              </a:ext>
            </a:extLst>
          </p:cNvPr>
          <p:cNvSpPr txBox="1">
            <a:spLocks/>
          </p:cNvSpPr>
          <p:nvPr/>
        </p:nvSpPr>
        <p:spPr>
          <a:xfrm>
            <a:off x="319531" y="5934445"/>
            <a:ext cx="5468622" cy="60446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None/>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Data Sources</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Share price data from investing.com and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LuSE</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Exchange rate data from European Central Bank and Bank Of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ZambiA</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aphicFrame>
        <p:nvGraphicFramePr>
          <p:cNvPr id="5" name="Chart 4">
            <a:extLst>
              <a:ext uri="{FF2B5EF4-FFF2-40B4-BE49-F238E27FC236}">
                <a16:creationId xmlns:a16="http://schemas.microsoft.com/office/drawing/2014/main" id="{D25896B2-EBCF-0852-E4D8-1C8FAAEED8BA}"/>
              </a:ext>
            </a:extLst>
          </p:cNvPr>
          <p:cNvGraphicFramePr>
            <a:graphicFrameLocks/>
          </p:cNvGraphicFramePr>
          <p:nvPr/>
        </p:nvGraphicFramePr>
        <p:xfrm>
          <a:off x="466398" y="1090349"/>
          <a:ext cx="7958327" cy="4368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5296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AD51-D8CF-BA74-EAFC-26C6797642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68ABA4-2BA0-2147-DFCD-2AC80609AD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CC8D-29E3-409E-818B-B1A03CFB9701}" type="slidenum">
              <a:rPr kumimoji="0" lang="en-GB"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CB2049DC-B822-41C3-9F39-443D9FF7A2F2}"/>
              </a:ext>
            </a:extLst>
          </p:cNvPr>
          <p:cNvGraphicFramePr>
            <a:graphicFrameLocks/>
          </p:cNvGraphicFramePr>
          <p:nvPr/>
        </p:nvGraphicFramePr>
        <p:xfrm>
          <a:off x="417463" y="903603"/>
          <a:ext cx="8400401" cy="461937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BEF8AF40-CAA6-57D0-FFA0-7D21A5BEC220}"/>
              </a:ext>
            </a:extLst>
          </p:cNvPr>
          <p:cNvSpPr>
            <a:spLocks noGrp="1"/>
          </p:cNvSpPr>
          <p:nvPr>
            <p:ph type="title"/>
          </p:nvPr>
        </p:nvSpPr>
        <p:spPr>
          <a:xfrm>
            <a:off x="301756" y="152977"/>
            <a:ext cx="11052044" cy="736600"/>
          </a:xfrm>
        </p:spPr>
        <p:txBody>
          <a:bodyPr>
            <a:noAutofit/>
          </a:bodyPr>
          <a:lstStyle/>
          <a:p>
            <a:r>
              <a:rPr lang="en-GB" sz="2400"/>
              <a:t>INDEXED ZCCM-IH SHARE PRICE RELATIVE TO ECONOMIC BENCHMARKS </a:t>
            </a:r>
          </a:p>
        </p:txBody>
      </p:sp>
      <p:sp>
        <p:nvSpPr>
          <p:cNvPr id="9" name="Content Placeholder 2">
            <a:extLst>
              <a:ext uri="{FF2B5EF4-FFF2-40B4-BE49-F238E27FC236}">
                <a16:creationId xmlns:a16="http://schemas.microsoft.com/office/drawing/2014/main" id="{8A3C861D-1070-5F8E-FF4B-5EAF114EFA99}"/>
              </a:ext>
            </a:extLst>
          </p:cNvPr>
          <p:cNvSpPr txBox="1">
            <a:spLocks/>
          </p:cNvSpPr>
          <p:nvPr/>
        </p:nvSpPr>
        <p:spPr>
          <a:xfrm>
            <a:off x="9015984" y="1354363"/>
            <a:ext cx="3058159" cy="4497318"/>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chart compares the ZCCM-IH share price to three other metrics on a relative basis.</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LuSE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All Share Index</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Zambia Consumer Price Index         (Inflation)</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ZMW-US$ Foreign Exchange</a:t>
            </a:r>
          </a:p>
          <a:p>
            <a:pPr marL="228600" marR="0" lvl="0" indent="-22860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All of these metrics were indexed to the January 2020 values and then charted over the period.</a:t>
            </a:r>
          </a:p>
          <a:p>
            <a:pPr marL="285750" marR="0" lvl="0" indent="-285750" algn="l" defTabSz="914400" rtl="0" eaLnBrk="1" fontAlgn="auto" latinLnBrk="0" hangingPunct="1">
              <a:lnSpc>
                <a:spcPct val="90000"/>
              </a:lnSpc>
              <a:spcBef>
                <a:spcPts val="1000"/>
              </a:spcBef>
              <a:spcAft>
                <a:spcPts val="0"/>
              </a:spcAft>
              <a:buClr>
                <a:srgbClr val="00B050"/>
              </a:buClr>
              <a:buSzTx/>
              <a:buFont typeface="Wingdings" panose="05000000000000000000" pitchFamily="2" charset="2"/>
              <a:buChar char="v"/>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B050"/>
              </a:buClr>
              <a:buSzTx/>
              <a:buFont typeface="Wingdings" panose="05000000000000000000" pitchFamily="2" charset="2"/>
              <a:buChar char="v"/>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Content Placeholder 2">
            <a:extLst>
              <a:ext uri="{FF2B5EF4-FFF2-40B4-BE49-F238E27FC236}">
                <a16:creationId xmlns:a16="http://schemas.microsoft.com/office/drawing/2014/main" id="{F65B6FD6-C72E-B1D1-D1DD-338BFD9053CE}"/>
              </a:ext>
            </a:extLst>
          </p:cNvPr>
          <p:cNvSpPr txBox="1">
            <a:spLocks/>
          </p:cNvSpPr>
          <p:nvPr/>
        </p:nvSpPr>
        <p:spPr>
          <a:xfrm>
            <a:off x="301756" y="5628935"/>
            <a:ext cx="8516108" cy="643850"/>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Data Sources</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Share price data from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LuSE</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Exchange rate data from Bank Of Zambia</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Inflation data from Zambia Statistics office and Bank of Zambia</a:t>
            </a:r>
          </a:p>
        </p:txBody>
      </p:sp>
    </p:spTree>
    <p:extLst>
      <p:ext uri="{BB962C8B-B14F-4D97-AF65-F5344CB8AC3E}">
        <p14:creationId xmlns:p14="http://schemas.microsoft.com/office/powerpoint/2010/main" val="235185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FBBB9-EC06-CF48-0C16-9A7C412E5A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EA1D0-7AF0-3441-36CC-5B92A0F0BBDF}"/>
              </a:ext>
            </a:extLst>
          </p:cNvPr>
          <p:cNvSpPr>
            <a:spLocks noGrp="1"/>
          </p:cNvSpPr>
          <p:nvPr>
            <p:ph idx="1"/>
          </p:nvPr>
        </p:nvSpPr>
        <p:spPr>
          <a:xfrm>
            <a:off x="8898209" y="942346"/>
            <a:ext cx="3058160" cy="1142486"/>
          </a:xfrm>
          <a:solidFill>
            <a:schemeClr val="bg1">
              <a:lumMod val="95000"/>
            </a:schemeClr>
          </a:solidFill>
          <a:effectLst>
            <a:outerShdw blurRad="50800" dist="38100" dir="2700000" algn="tl" rotWithShape="0">
              <a:prstClr val="black">
                <a:alpha val="40000"/>
              </a:prstClr>
            </a:outerShdw>
          </a:effectLst>
        </p:spPr>
        <p:txBody>
          <a:bodyPr>
            <a:normAutofit/>
          </a:bodyPr>
          <a:lstStyle/>
          <a:p>
            <a:pPr>
              <a:buClr>
                <a:srgbClr val="00B050"/>
              </a:buClr>
            </a:pPr>
            <a:r>
              <a:rPr lang="en-GB" sz="1500" b="0" u="none"/>
              <a:t>Chart shows volume traded of ZCCM-IH from both Euronext and LuSE.</a:t>
            </a:r>
          </a:p>
          <a:p>
            <a:pPr marL="285750" indent="-285750">
              <a:buClr>
                <a:srgbClr val="00B050"/>
              </a:buClr>
              <a:buFont typeface="Wingdings" panose="05000000000000000000" pitchFamily="2" charset="2"/>
              <a:buChar char="v"/>
            </a:pPr>
            <a:endParaRPr lang="en-GB" sz="1500" b="0" u="none"/>
          </a:p>
          <a:p>
            <a:pPr marL="285750" indent="-285750">
              <a:buClr>
                <a:srgbClr val="00B050"/>
              </a:buClr>
              <a:buFont typeface="Wingdings" panose="05000000000000000000" pitchFamily="2" charset="2"/>
              <a:buChar char="v"/>
            </a:pPr>
            <a:endParaRPr lang="en-GB" sz="1500" b="0" u="none"/>
          </a:p>
          <a:p>
            <a:pPr marL="285750" indent="-285750">
              <a:buClr>
                <a:srgbClr val="00B050"/>
              </a:buClr>
              <a:buFont typeface="Wingdings" panose="05000000000000000000" pitchFamily="2" charset="2"/>
              <a:buChar char="v"/>
            </a:pPr>
            <a:endParaRPr lang="en-GB" sz="1500" b="0" u="none"/>
          </a:p>
          <a:p>
            <a:pPr marL="0" indent="0">
              <a:buClr>
                <a:srgbClr val="00B050"/>
              </a:buClr>
              <a:buNone/>
            </a:pPr>
            <a:endParaRPr lang="en-GB" sz="1500" b="0" u="none"/>
          </a:p>
          <a:p>
            <a:pPr marL="285750" indent="-285750">
              <a:buClr>
                <a:srgbClr val="00B050"/>
              </a:buClr>
              <a:buFont typeface="Wingdings" panose="05000000000000000000" pitchFamily="2" charset="2"/>
              <a:buChar char="v"/>
            </a:pPr>
            <a:endParaRPr lang="en-GB" sz="1500" b="0" u="none"/>
          </a:p>
          <a:p>
            <a:pPr marL="285750" indent="-285750">
              <a:buClr>
                <a:srgbClr val="00B050"/>
              </a:buClr>
              <a:buFont typeface="Wingdings" panose="05000000000000000000" pitchFamily="2" charset="2"/>
              <a:buChar char="v"/>
            </a:pPr>
            <a:endParaRPr lang="en-GB" sz="1500" b="0" u="none"/>
          </a:p>
          <a:p>
            <a:pPr marL="285750" indent="-285750">
              <a:buClr>
                <a:srgbClr val="00B050"/>
              </a:buClr>
              <a:buFont typeface="Wingdings" panose="05000000000000000000" pitchFamily="2" charset="2"/>
              <a:buChar char="v"/>
            </a:pPr>
            <a:endParaRPr lang="en-GB" sz="1500" b="0" u="none"/>
          </a:p>
          <a:p>
            <a:pPr marL="0" indent="0">
              <a:buClr>
                <a:srgbClr val="00B050"/>
              </a:buClr>
              <a:buNone/>
            </a:pPr>
            <a:endParaRPr lang="en-GB" sz="1500" b="0" u="none"/>
          </a:p>
        </p:txBody>
      </p:sp>
      <p:sp>
        <p:nvSpPr>
          <p:cNvPr id="4" name="Slide Number Placeholder 3">
            <a:extLst>
              <a:ext uri="{FF2B5EF4-FFF2-40B4-BE49-F238E27FC236}">
                <a16:creationId xmlns:a16="http://schemas.microsoft.com/office/drawing/2014/main" id="{F23836E5-C818-664E-1F06-ECD2B88B4E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CC8D-29E3-409E-818B-B1A03CFB9701}" type="slidenum">
              <a:rPr kumimoji="0" lang="en-GB"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A13A589B-F4A8-4791-B0CC-67F3DE412601}"/>
              </a:ext>
            </a:extLst>
          </p:cNvPr>
          <p:cNvGraphicFramePr>
            <a:graphicFrameLocks/>
          </p:cNvGraphicFramePr>
          <p:nvPr/>
        </p:nvGraphicFramePr>
        <p:xfrm>
          <a:off x="235631" y="740664"/>
          <a:ext cx="8400369" cy="509543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5B7F462B-16C1-DABD-5193-DF8D7E96AB11}"/>
              </a:ext>
            </a:extLst>
          </p:cNvPr>
          <p:cNvSpPr>
            <a:spLocks noGrp="1"/>
          </p:cNvSpPr>
          <p:nvPr>
            <p:ph type="title"/>
          </p:nvPr>
        </p:nvSpPr>
        <p:spPr>
          <a:xfrm>
            <a:off x="161544" y="152977"/>
            <a:ext cx="5352287" cy="461063"/>
          </a:xfrm>
        </p:spPr>
        <p:txBody>
          <a:bodyPr>
            <a:normAutofit fontScale="90000"/>
          </a:bodyPr>
          <a:lstStyle/>
          <a:p>
            <a:r>
              <a:rPr lang="en-GB" sz="2800"/>
              <a:t>VOLUMES TRADED – YTD 2025</a:t>
            </a:r>
          </a:p>
        </p:txBody>
      </p:sp>
      <p:sp>
        <p:nvSpPr>
          <p:cNvPr id="2" name="Content Placeholder 2">
            <a:extLst>
              <a:ext uri="{FF2B5EF4-FFF2-40B4-BE49-F238E27FC236}">
                <a16:creationId xmlns:a16="http://schemas.microsoft.com/office/drawing/2014/main" id="{E707820D-14D4-C4C6-9BA9-61C9EF83175B}"/>
              </a:ext>
            </a:extLst>
          </p:cNvPr>
          <p:cNvSpPr txBox="1">
            <a:spLocks/>
          </p:cNvSpPr>
          <p:nvPr/>
        </p:nvSpPr>
        <p:spPr>
          <a:xfrm>
            <a:off x="347472" y="5836094"/>
            <a:ext cx="3730752" cy="52025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None/>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Data Sources</a:t>
            </a:r>
          </a:p>
          <a:p>
            <a:pPr marL="0" marR="0" lvl="0" indent="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None/>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Volume data from Euronext and </a:t>
            </a:r>
            <a:r>
              <a:rPr kumimoji="0" lang="en-GB" sz="1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LuSE</a:t>
            </a:r>
            <a:endPar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6356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969" y="764649"/>
            <a:ext cx="5268333" cy="907296"/>
          </a:xfrm>
        </p:spPr>
        <p:txBody>
          <a:bodyPr anchor="ctr">
            <a:normAutofit/>
          </a:bodyPr>
          <a:lstStyle/>
          <a:p>
            <a:r>
              <a:rPr lang="en-GB" sz="3000"/>
              <a:t>OUTLINE</a:t>
            </a:r>
          </a:p>
        </p:txBody>
      </p:sp>
      <p:graphicFrame>
        <p:nvGraphicFramePr>
          <p:cNvPr id="5" name="Content Placeholder 2">
            <a:extLst>
              <a:ext uri="{FF2B5EF4-FFF2-40B4-BE49-F238E27FC236}">
                <a16:creationId xmlns:a16="http://schemas.microsoft.com/office/drawing/2014/main" id="{35D7F056-6242-E0BF-E7F3-736673D49851}"/>
              </a:ext>
            </a:extLst>
          </p:cNvPr>
          <p:cNvGraphicFramePr>
            <a:graphicFrameLocks/>
          </p:cNvGraphicFramePr>
          <p:nvPr>
            <p:extLst>
              <p:ext uri="{D42A27DB-BD31-4B8C-83A1-F6EECF244321}">
                <p14:modId xmlns:p14="http://schemas.microsoft.com/office/powerpoint/2010/main" val="915040903"/>
              </p:ext>
            </p:extLst>
          </p:nvPr>
        </p:nvGraphicFramePr>
        <p:xfrm>
          <a:off x="1031094" y="1619139"/>
          <a:ext cx="1010629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E70EF-231A-81E6-509C-14411FB712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3B575-7F57-18CC-3A33-E1415CFF78D3}"/>
              </a:ext>
            </a:extLst>
          </p:cNvPr>
          <p:cNvSpPr>
            <a:spLocks noGrp="1"/>
          </p:cNvSpPr>
          <p:nvPr>
            <p:ph idx="1"/>
          </p:nvPr>
        </p:nvSpPr>
        <p:spPr>
          <a:xfrm>
            <a:off x="8706209" y="1370070"/>
            <a:ext cx="3058159" cy="1482858"/>
          </a:xfrm>
          <a:solidFill>
            <a:schemeClr val="bg1">
              <a:lumMod val="95000"/>
            </a:schemeClr>
          </a:solidFill>
          <a:effectLst>
            <a:outerShdw blurRad="50800" dist="38100" dir="2700000" algn="tl" rotWithShape="0">
              <a:prstClr val="black">
                <a:alpha val="40000"/>
              </a:prstClr>
            </a:outerShdw>
          </a:effectLst>
        </p:spPr>
        <p:txBody>
          <a:bodyPr>
            <a:normAutofit/>
          </a:bodyPr>
          <a:lstStyle/>
          <a:p>
            <a:pPr>
              <a:buClr>
                <a:srgbClr val="00B050"/>
              </a:buClr>
            </a:pPr>
            <a:r>
              <a:rPr lang="en-GB" sz="1600" b="0" u="none"/>
              <a:t>Chart shows 1-year trailing PE and PBV of ZCCM-IH based on LuSE share price from 2020-2025.</a:t>
            </a:r>
          </a:p>
          <a:p>
            <a:pPr marL="0" indent="0">
              <a:buClr>
                <a:srgbClr val="00B050"/>
              </a:buClr>
              <a:buNone/>
            </a:pPr>
            <a:endParaRPr lang="en-GB" sz="1600" b="0" u="none"/>
          </a:p>
          <a:p>
            <a:pPr marL="285750" indent="-285750">
              <a:buClr>
                <a:srgbClr val="00B050"/>
              </a:buClr>
              <a:buFont typeface="Wingdings" panose="05000000000000000000" pitchFamily="2" charset="2"/>
              <a:buChar char="v"/>
            </a:pPr>
            <a:endParaRPr lang="en-GB" sz="1600" b="0" u="none"/>
          </a:p>
          <a:p>
            <a:pPr marL="285750" indent="-285750">
              <a:buClr>
                <a:srgbClr val="00B050"/>
              </a:buClr>
              <a:buFont typeface="Wingdings" panose="05000000000000000000" pitchFamily="2" charset="2"/>
              <a:buChar char="v"/>
            </a:pPr>
            <a:endParaRPr lang="en-GB" sz="1600" b="0" u="none"/>
          </a:p>
        </p:txBody>
      </p:sp>
      <p:sp>
        <p:nvSpPr>
          <p:cNvPr id="4" name="Slide Number Placeholder 3">
            <a:extLst>
              <a:ext uri="{FF2B5EF4-FFF2-40B4-BE49-F238E27FC236}">
                <a16:creationId xmlns:a16="http://schemas.microsoft.com/office/drawing/2014/main" id="{D9CF6282-D527-5821-EFA4-47367211FB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CC8D-29E3-409E-818B-B1A03CFB9701}" type="slidenum">
              <a:rPr kumimoji="0" lang="en-GB"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7206645C-B673-4305-BCBF-C6F74669052E}"/>
              </a:ext>
            </a:extLst>
          </p:cNvPr>
          <p:cNvGraphicFramePr>
            <a:graphicFrameLocks/>
          </p:cNvGraphicFramePr>
          <p:nvPr/>
        </p:nvGraphicFramePr>
        <p:xfrm>
          <a:off x="303352" y="818858"/>
          <a:ext cx="8402857" cy="47498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6409DCAC-4FA8-2943-0899-2A967BD715CE}"/>
              </a:ext>
            </a:extLst>
          </p:cNvPr>
          <p:cNvSpPr>
            <a:spLocks noGrp="1"/>
          </p:cNvSpPr>
          <p:nvPr>
            <p:ph type="title"/>
          </p:nvPr>
        </p:nvSpPr>
        <p:spPr>
          <a:xfrm>
            <a:off x="408432" y="230043"/>
            <a:ext cx="8402857" cy="588815"/>
          </a:xfrm>
        </p:spPr>
        <p:txBody>
          <a:bodyPr>
            <a:normAutofit/>
          </a:bodyPr>
          <a:lstStyle/>
          <a:p>
            <a:r>
              <a:rPr lang="en-GB" sz="2400"/>
              <a:t>EURONEXT TRAILING PE &amp; PBV RATIOS - 2020 TO 2025</a:t>
            </a:r>
          </a:p>
        </p:txBody>
      </p:sp>
      <p:sp>
        <p:nvSpPr>
          <p:cNvPr id="2" name="Content Placeholder 2">
            <a:extLst>
              <a:ext uri="{FF2B5EF4-FFF2-40B4-BE49-F238E27FC236}">
                <a16:creationId xmlns:a16="http://schemas.microsoft.com/office/drawing/2014/main" id="{10CDA525-C634-F509-A0CF-C1FDB13D9EF8}"/>
              </a:ext>
            </a:extLst>
          </p:cNvPr>
          <p:cNvSpPr txBox="1">
            <a:spLocks/>
          </p:cNvSpPr>
          <p:nvPr/>
        </p:nvSpPr>
        <p:spPr>
          <a:xfrm>
            <a:off x="303352" y="5706173"/>
            <a:ext cx="8307248" cy="83273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B050"/>
              </a:buClr>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Data Sources</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Share price data from investing.com</a:t>
            </a:r>
          </a:p>
          <a:p>
            <a:pPr marL="342900" marR="0" lvl="0" indent="-160338"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n-GB"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Financial data from ZCCM-IH annual reports</a:t>
            </a:r>
          </a:p>
        </p:txBody>
      </p:sp>
    </p:spTree>
    <p:extLst>
      <p:ext uri="{BB962C8B-B14F-4D97-AF65-F5344CB8AC3E}">
        <p14:creationId xmlns:p14="http://schemas.microsoft.com/office/powerpoint/2010/main" val="425214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A04B-7D1C-ACED-1406-6971B3F9E1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9ABD25-819D-2FD1-0EE4-0B3A98D459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CC8D-29E3-409E-818B-B1A03CFB9701}" type="slidenum">
              <a:rPr kumimoji="0" lang="en-GB"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E12BF85B-12CC-F447-6B67-6D6EAF6EC6C4}"/>
              </a:ext>
            </a:extLst>
          </p:cNvPr>
          <p:cNvSpPr>
            <a:spLocks noGrp="1"/>
          </p:cNvSpPr>
          <p:nvPr>
            <p:ph type="title"/>
          </p:nvPr>
        </p:nvSpPr>
        <p:spPr>
          <a:xfrm>
            <a:off x="408432" y="230043"/>
            <a:ext cx="8402857" cy="588815"/>
          </a:xfrm>
        </p:spPr>
        <p:txBody>
          <a:bodyPr>
            <a:normAutofit/>
          </a:bodyPr>
          <a:lstStyle/>
          <a:p>
            <a:r>
              <a:rPr lang="en-GB" sz="2400"/>
              <a:t>DISCLAIMER</a:t>
            </a:r>
          </a:p>
        </p:txBody>
      </p:sp>
      <p:sp>
        <p:nvSpPr>
          <p:cNvPr id="6" name="Content Placeholder 5">
            <a:extLst>
              <a:ext uri="{FF2B5EF4-FFF2-40B4-BE49-F238E27FC236}">
                <a16:creationId xmlns:a16="http://schemas.microsoft.com/office/drawing/2014/main" id="{4E4118BB-FC32-2F08-ABCB-934D2F517E6D}"/>
              </a:ext>
            </a:extLst>
          </p:cNvPr>
          <p:cNvSpPr>
            <a:spLocks noGrp="1"/>
          </p:cNvSpPr>
          <p:nvPr>
            <p:ph idx="1"/>
          </p:nvPr>
        </p:nvSpPr>
        <p:spPr>
          <a:xfrm>
            <a:off x="601133" y="1170870"/>
            <a:ext cx="10515600" cy="4351338"/>
          </a:xfrm>
        </p:spPr>
        <p:txBody>
          <a:bodyPr>
            <a:normAutofit fontScale="47500" lnSpcReduction="20000"/>
          </a:bodyPr>
          <a:lstStyle/>
          <a:p>
            <a:pPr algn="just"/>
            <a:r>
              <a:rPr lang="en-GB" i="1">
                <a:latin typeface="Calibri Light" panose="020F0302020204030204" pitchFamily="34" charset="0"/>
                <a:ea typeface="Calibri Light" panose="020F0302020204030204" pitchFamily="34" charset="0"/>
                <a:cs typeface="Calibri Light" panose="020F0302020204030204" pitchFamily="34" charset="0"/>
              </a:rPr>
              <a:t>This document is intended for discussion purposes only and does not create any legally binding obligations. It does not purport to contain all of the information that may be required to evaluate any potential transaction and should not be relied on in connection with any such potential transaction.  </a:t>
            </a:r>
          </a:p>
          <a:p>
            <a:pPr algn="just"/>
            <a:r>
              <a:rPr lang="en-GB" i="1">
                <a:latin typeface="Calibri Light" panose="020F0302020204030204" pitchFamily="34" charset="0"/>
                <a:ea typeface="Calibri Light" panose="020F0302020204030204" pitchFamily="34" charset="0"/>
                <a:cs typeface="Calibri Light" panose="020F0302020204030204" pitchFamily="34" charset="0"/>
              </a:rPr>
              <a:t>This document is confidential and should not be copied, distributed, published or reproduced, in whole or in part, or disclosed to any other person. </a:t>
            </a:r>
          </a:p>
          <a:p>
            <a:pPr algn="just"/>
            <a:r>
              <a:rPr lang="en-GB" i="1">
                <a:latin typeface="Calibri Light" panose="020F0302020204030204" pitchFamily="34" charset="0"/>
                <a:ea typeface="Calibri Light" panose="020F0302020204030204" pitchFamily="34" charset="0"/>
                <a:cs typeface="Calibri Light" panose="020F0302020204030204" pitchFamily="34" charset="0"/>
              </a:rPr>
              <a:t>The information contained in this document was either obtained from the Company or from publicly available sources and has not been independently verified by Stockbrokers Zambia.  Stockbrokers Zambia does not make any representation or warranty, express or implied, as to the accuracy or completeness of the information contained in this document. </a:t>
            </a:r>
          </a:p>
          <a:p>
            <a:pPr algn="just"/>
            <a:r>
              <a:rPr lang="en-GB" i="1">
                <a:latin typeface="Calibri Light" panose="020F0302020204030204" pitchFamily="34" charset="0"/>
                <a:ea typeface="Calibri Light" panose="020F0302020204030204" pitchFamily="34" charset="0"/>
                <a:cs typeface="Calibri Light" panose="020F0302020204030204" pitchFamily="34" charset="0"/>
              </a:rPr>
              <a:t>Any liability in respect of this document (including in respect of direct, indirect or consequential loss or damage) is expressly disclaimed.  </a:t>
            </a:r>
          </a:p>
          <a:p>
            <a:pPr algn="just"/>
            <a:r>
              <a:rPr lang="en-GB" i="1">
                <a:latin typeface="Calibri Light" panose="020F0302020204030204" pitchFamily="34" charset="0"/>
                <a:ea typeface="Calibri Light" panose="020F0302020204030204" pitchFamily="34" charset="0"/>
                <a:cs typeface="Calibri Light" panose="020F0302020204030204" pitchFamily="34" charset="0"/>
              </a:rPr>
              <a:t>Stockbrokers Zambia does not provide legal, accounting or tax advice and for such advice you agree to consult your own independent advisors on any legal, tax or accounting issues relating to these materials. </a:t>
            </a:r>
          </a:p>
          <a:p>
            <a:pPr algn="just"/>
            <a:r>
              <a:rPr lang="en-GB" i="1">
                <a:latin typeface="Calibri Light" panose="020F0302020204030204" pitchFamily="34" charset="0"/>
                <a:ea typeface="Calibri Light" panose="020F0302020204030204" pitchFamily="34" charset="0"/>
                <a:cs typeface="Calibri Light" panose="020F0302020204030204" pitchFamily="34" charset="0"/>
              </a:rPr>
              <a:t>Nothing herein shall constitute a commitment to purchase, underwrite or arrange any offering of securities or commit to any financing transaction; any such commitment will only be as set out in mutually agreed legal documentation.</a:t>
            </a:r>
          </a:p>
          <a:p>
            <a:pPr algn="just"/>
            <a:r>
              <a:rPr lang="en-GB" i="1">
                <a:latin typeface="Calibri Light" panose="020F0302020204030204" pitchFamily="34" charset="0"/>
                <a:ea typeface="Calibri Light" panose="020F0302020204030204" pitchFamily="34" charset="0"/>
                <a:cs typeface="Calibri Light" panose="020F0302020204030204" pitchFamily="34" charset="0"/>
              </a:rPr>
              <a:t>The authors will not incur any liability for any loss arising from any use of this document or its contents or otherwise arising in connection therewith. Neither will the sources of information or any other related parties be held responsible for any form of action that is taken as a result of the proliferation of this document.</a:t>
            </a:r>
          </a:p>
          <a:p>
            <a:pPr algn="just"/>
            <a:endParaRPr lang="en-GB" i="1">
              <a:latin typeface="Calibri Light" panose="020F0302020204030204" pitchFamily="34" charset="0"/>
              <a:ea typeface="Calibri Light" panose="020F0302020204030204" pitchFamily="34" charset="0"/>
              <a:cs typeface="Calibri Light" panose="020F0302020204030204" pitchFamily="34" charset="0"/>
            </a:endParaRPr>
          </a:p>
          <a:p>
            <a:pPr algn="just" fontAlgn="base"/>
            <a:r>
              <a:rPr lang="en-GB" i="1">
                <a:latin typeface="Calibri Light" panose="020F0302020204030204" pitchFamily="34" charset="0"/>
                <a:ea typeface="Calibri Light" panose="020F0302020204030204" pitchFamily="34" charset="0"/>
                <a:cs typeface="Calibri Light" panose="020F0302020204030204" pitchFamily="34" charset="0"/>
              </a:rPr>
              <a:t>Stockbrokers Zambia Ltd (“</a:t>
            </a:r>
            <a:r>
              <a:rPr lang="en-GB" b="1" i="1">
                <a:latin typeface="Calibri Light" panose="020F0302020204030204" pitchFamily="34" charset="0"/>
                <a:ea typeface="Calibri Light" panose="020F0302020204030204" pitchFamily="34" charset="0"/>
                <a:cs typeface="Calibri Light" panose="020F0302020204030204" pitchFamily="34" charset="0"/>
              </a:rPr>
              <a:t>SBZ</a:t>
            </a:r>
            <a:r>
              <a:rPr lang="en-GB" i="1">
                <a:latin typeface="Calibri Light" panose="020F0302020204030204" pitchFamily="34" charset="0"/>
                <a:ea typeface="Calibri Light" panose="020F0302020204030204" pitchFamily="34" charset="0"/>
                <a:cs typeface="Calibri Light" panose="020F0302020204030204" pitchFamily="34" charset="0"/>
              </a:rPr>
              <a:t>”) is authorised and regulated by the Securities Exchange (“SEC”) of Zambia and is subject to its rules.  </a:t>
            </a:r>
          </a:p>
          <a:p>
            <a:pPr algn="just" fontAlgn="base"/>
            <a:r>
              <a:rPr lang="en-GB" i="1">
                <a:latin typeface="Calibri Light" panose="020F0302020204030204" pitchFamily="34" charset="0"/>
                <a:ea typeface="Calibri Light" panose="020F0302020204030204" pitchFamily="34" charset="0"/>
                <a:cs typeface="Calibri Light" panose="020F0302020204030204" pitchFamily="34" charset="0"/>
              </a:rPr>
              <a:t>Stockbrokers is not acting as your financial adviser or in any other fiduciary capacity and you shall not be treated as a client of SBZ or be entitled to the protections afforded to clients.</a:t>
            </a:r>
          </a:p>
          <a:p>
            <a:endParaRPr lang="en-GB"/>
          </a:p>
        </p:txBody>
      </p:sp>
      <p:pic>
        <p:nvPicPr>
          <p:cNvPr id="9" name="Picture 8" descr="A logo of a bull  Description automatically generated">
            <a:extLst>
              <a:ext uri="{FF2B5EF4-FFF2-40B4-BE49-F238E27FC236}">
                <a16:creationId xmlns:a16="http://schemas.microsoft.com/office/drawing/2014/main" id="{008F238E-421B-F73F-C2B1-A4BA93C3CB17}"/>
              </a:ext>
            </a:extLst>
          </p:cNvPr>
          <p:cNvPicPr>
            <a:picLocks noChangeAspect="1"/>
          </p:cNvPicPr>
          <p:nvPr/>
        </p:nvPicPr>
        <p:blipFill>
          <a:blip r:embed="rId3" cstate="print">
            <a:extLst>
              <a:ext uri="{28A0092B-C50C-407E-A947-70E740481C1C}">
                <a14:useLocalDpi xmlns:a14="http://schemas.microsoft.com/office/drawing/2010/main" val="0"/>
              </a:ext>
            </a:extLst>
          </a:blip>
          <a:srcRect l="22962" t="20745" r="27687" b="27604"/>
          <a:stretch/>
        </p:blipFill>
        <p:spPr>
          <a:xfrm>
            <a:off x="10041466" y="0"/>
            <a:ext cx="1075267" cy="989245"/>
          </a:xfrm>
          <a:prstGeom prst="rect">
            <a:avLst/>
          </a:prstGeom>
          <a:solidFill>
            <a:srgbClr val="CCFFCC"/>
          </a:solidFill>
        </p:spPr>
      </p:pic>
    </p:spTree>
    <p:extLst>
      <p:ext uri="{BB962C8B-B14F-4D97-AF65-F5344CB8AC3E}">
        <p14:creationId xmlns:p14="http://schemas.microsoft.com/office/powerpoint/2010/main" val="2177859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a:t>Thank You</a:t>
            </a:r>
          </a:p>
        </p:txBody>
      </p:sp>
      <p:sp>
        <p:nvSpPr>
          <p:cNvPr id="3" name="Subtitle 2"/>
          <p:cNvSpPr>
            <a:spLocks noGrp="1"/>
          </p:cNvSpPr>
          <p:nvPr>
            <p:ph type="subTitle" idx="1"/>
          </p:nvPr>
        </p:nvSpPr>
        <p:spPr/>
        <p:txBody>
          <a:bodyPr>
            <a:normAutofit lnSpcReduction="10000"/>
          </a:bodyPr>
          <a:lstStyle/>
          <a:p>
            <a:r>
              <a:rPr lang="en-US"/>
              <a:t>Questions?</a:t>
            </a:r>
          </a:p>
        </p:txBody>
      </p:sp>
      <p:sp>
        <p:nvSpPr>
          <p:cNvPr id="6" name="Slide Number Placeholder 5">
            <a:extLst>
              <a:ext uri="{FF2B5EF4-FFF2-40B4-BE49-F238E27FC236}">
                <a16:creationId xmlns:a16="http://schemas.microsoft.com/office/drawing/2014/main" id="{3C155B14-C46A-0242-B396-700F9DA24E72}"/>
              </a:ext>
            </a:extLst>
          </p:cNvPr>
          <p:cNvSpPr>
            <a:spLocks noGrp="1"/>
          </p:cNvSpPr>
          <p:nvPr>
            <p:ph type="sldNum" sz="quarter" idx="12"/>
          </p:nvPr>
        </p:nvSpPr>
        <p:spPr/>
        <p:txBody>
          <a:bodyPr/>
          <a:lstStyle/>
          <a:p>
            <a:fld id="{A784638F-5D0B-4395-8FEF-CD737F24B9B5}" type="slidenum">
              <a:rPr lang="en-US" smtClean="0"/>
              <a:t>32</a:t>
            </a:fld>
            <a:endParaRPr lang="en-US"/>
          </a:p>
        </p:txBody>
      </p:sp>
    </p:spTree>
    <p:extLst>
      <p:ext uri="{BB962C8B-B14F-4D97-AF65-F5344CB8AC3E}">
        <p14:creationId xmlns:p14="http://schemas.microsoft.com/office/powerpoint/2010/main" val="32609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ansport, several  Description automatically generated">
            <a:extLst>
              <a:ext uri="{FF2B5EF4-FFF2-40B4-BE49-F238E27FC236}">
                <a16:creationId xmlns:a16="http://schemas.microsoft.com/office/drawing/2014/main" id="{1EA71FEB-2543-5F6B-B0D7-C473FB54775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3941" y="0"/>
            <a:ext cx="12221259" cy="6848856"/>
          </a:xfrm>
          <a:prstGeom prst="rect">
            <a:avLst/>
          </a:prstGeom>
        </p:spPr>
      </p:pic>
      <p:sp>
        <p:nvSpPr>
          <p:cNvPr id="2" name="Title 1"/>
          <p:cNvSpPr>
            <a:spLocks noGrp="1"/>
          </p:cNvSpPr>
          <p:nvPr>
            <p:ph type="ctrTitle"/>
          </p:nvPr>
        </p:nvSpPr>
        <p:spPr>
          <a:xfrm>
            <a:off x="966216" y="4343401"/>
            <a:ext cx="10061448" cy="1240972"/>
          </a:xfrm>
        </p:spPr>
        <p:txBody>
          <a:bodyPr>
            <a:normAutofit/>
          </a:bodyPr>
          <a:lstStyle/>
          <a:p>
            <a:pPr lvl="0"/>
            <a:r>
              <a:rPr lang="en-US" sz="3600">
                <a:solidFill>
                  <a:schemeClr val="tx1"/>
                </a:solidFill>
              </a:rPr>
              <a:t>01. STRATEGIC INVESTMENT DEVELOPMENT </a:t>
            </a:r>
            <a:br>
              <a:rPr lang="en-ZM"/>
            </a:br>
            <a:endParaRPr lang="en-US" sz="3600">
              <a:solidFill>
                <a:schemeClr val="tx2"/>
              </a:solidFill>
            </a:endParaRPr>
          </a:p>
        </p:txBody>
      </p:sp>
      <p:sp>
        <p:nvSpPr>
          <p:cNvPr id="3" name="Subtitle 2"/>
          <p:cNvSpPr>
            <a:spLocks noGrp="1"/>
          </p:cNvSpPr>
          <p:nvPr>
            <p:ph type="subTitle" idx="1"/>
          </p:nvPr>
        </p:nvSpPr>
        <p:spPr/>
        <p:txBody>
          <a:bodyPr>
            <a:normAutofit lnSpcReduction="10000"/>
          </a:bodyPr>
          <a:lstStyle/>
          <a:p>
            <a:r>
              <a:rPr lang="en-US"/>
              <a:t>.</a:t>
            </a:r>
          </a:p>
        </p:txBody>
      </p:sp>
    </p:spTree>
    <p:extLst>
      <p:ext uri="{BB962C8B-B14F-4D97-AF65-F5344CB8AC3E}">
        <p14:creationId xmlns:p14="http://schemas.microsoft.com/office/powerpoint/2010/main" val="100414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7" y="200282"/>
            <a:ext cx="9062357" cy="433321"/>
          </a:xfrm>
        </p:spPr>
        <p:txBody>
          <a:bodyPr>
            <a:noAutofit/>
          </a:bodyPr>
          <a:lstStyle/>
          <a:p>
            <a:r>
              <a:rPr lang="en-US" sz="2400" b="1" spc="0">
                <a:solidFill>
                  <a:srgbClr val="BE7E5A"/>
                </a:solidFill>
                <a:latin typeface="Century Gothic"/>
              </a:rPr>
              <a:t>STRATEGIC </a:t>
            </a:r>
            <a:r>
              <a:rPr lang="en-US" sz="2400">
                <a:solidFill>
                  <a:srgbClr val="BE7E5A"/>
                </a:solidFill>
                <a:latin typeface="Century Gothic"/>
              </a:rPr>
              <a:t>OVERVIEW 2020-2026</a:t>
            </a:r>
            <a:endParaRPr lang="en-US" sz="2400" b="1" spc="0">
              <a:solidFill>
                <a:srgbClr val="BE7E5A"/>
              </a:solidFill>
              <a:latin typeface="Century Gothic" panose="020B0502020202020204" pitchFamily="34" charset="0"/>
            </a:endParaRPr>
          </a:p>
        </p:txBody>
      </p:sp>
      <p:sp>
        <p:nvSpPr>
          <p:cNvPr id="3" name="Footer Placeholder 2">
            <a:extLst>
              <a:ext uri="{FF2B5EF4-FFF2-40B4-BE49-F238E27FC236}">
                <a16:creationId xmlns:a16="http://schemas.microsoft.com/office/drawing/2014/main" id="{4524EC9A-AF67-E3E7-AC94-3D5E54760003}"/>
              </a:ext>
            </a:extLst>
          </p:cNvPr>
          <p:cNvSpPr>
            <a:spLocks noGrp="1"/>
          </p:cNvSpPr>
          <p:nvPr>
            <p:ph type="ftr" sz="quarter" idx="11"/>
          </p:nvPr>
        </p:nvSpPr>
        <p:spPr/>
        <p:txBody>
          <a:bodyPr/>
          <a:lstStyle/>
          <a:p>
            <a:r>
              <a:rPr lang="en-US">
                <a:solidFill>
                  <a:srgbClr val="C47E5A"/>
                </a:solidFill>
              </a:rPr>
              <a:t>Investing SMARTLY</a:t>
            </a:r>
          </a:p>
        </p:txBody>
      </p:sp>
      <p:sp>
        <p:nvSpPr>
          <p:cNvPr id="10" name="Slide Number Placeholder 9">
            <a:extLst>
              <a:ext uri="{FF2B5EF4-FFF2-40B4-BE49-F238E27FC236}">
                <a16:creationId xmlns:a16="http://schemas.microsoft.com/office/drawing/2014/main" id="{263620EE-19E5-6745-A33D-8AF0754CA429}"/>
              </a:ext>
            </a:extLst>
          </p:cNvPr>
          <p:cNvSpPr>
            <a:spLocks noGrp="1"/>
          </p:cNvSpPr>
          <p:nvPr>
            <p:ph type="sldNum" sz="quarter" idx="12"/>
          </p:nvPr>
        </p:nvSpPr>
        <p:spPr/>
        <p:txBody>
          <a:bodyPr/>
          <a:lstStyle/>
          <a:p>
            <a:fld id="{A784638F-5D0B-4395-8FEF-CD737F24B9B5}" type="slidenum">
              <a:rPr lang="en-US" smtClean="0"/>
              <a:t>5</a:t>
            </a:fld>
            <a:endParaRPr lang="en-US"/>
          </a:p>
        </p:txBody>
      </p:sp>
      <p:grpSp>
        <p:nvGrpSpPr>
          <p:cNvPr id="6" name="Group 2">
            <a:extLst>
              <a:ext uri="{FF2B5EF4-FFF2-40B4-BE49-F238E27FC236}">
                <a16:creationId xmlns:a16="http://schemas.microsoft.com/office/drawing/2014/main" id="{12778B76-A275-725E-A37E-002696CE2DC5}"/>
              </a:ext>
            </a:extLst>
          </p:cNvPr>
          <p:cNvGrpSpPr>
            <a:grpSpLocks/>
          </p:cNvGrpSpPr>
          <p:nvPr/>
        </p:nvGrpSpPr>
        <p:grpSpPr bwMode="auto">
          <a:xfrm flipH="1">
            <a:off x="8879748" y="830875"/>
            <a:ext cx="3277334" cy="5961098"/>
            <a:chOff x="650" y="883971"/>
            <a:chExt cx="2866575" cy="5217479"/>
          </a:xfrm>
        </p:grpSpPr>
        <p:grpSp>
          <p:nvGrpSpPr>
            <p:cNvPr id="8" name="Group 1">
              <a:extLst>
                <a:ext uri="{FF2B5EF4-FFF2-40B4-BE49-F238E27FC236}">
                  <a16:creationId xmlns:a16="http://schemas.microsoft.com/office/drawing/2014/main" id="{7F547118-6311-20CF-C794-8F50E58A418C}"/>
                </a:ext>
              </a:extLst>
            </p:cNvPr>
            <p:cNvGrpSpPr>
              <a:grpSpLocks/>
            </p:cNvGrpSpPr>
            <p:nvPr/>
          </p:nvGrpSpPr>
          <p:grpSpPr bwMode="auto">
            <a:xfrm>
              <a:off x="650" y="883971"/>
              <a:ext cx="2866575" cy="5217479"/>
              <a:chOff x="650" y="883971"/>
              <a:chExt cx="2866575" cy="5217479"/>
            </a:xfrm>
          </p:grpSpPr>
          <p:grpSp>
            <p:nvGrpSpPr>
              <p:cNvPr id="43" name="Group 54">
                <a:extLst>
                  <a:ext uri="{FF2B5EF4-FFF2-40B4-BE49-F238E27FC236}">
                    <a16:creationId xmlns:a16="http://schemas.microsoft.com/office/drawing/2014/main" id="{7CA58E33-BF11-1DB1-2CF3-94E3040CFAB8}"/>
                  </a:ext>
                </a:extLst>
              </p:cNvPr>
              <p:cNvGrpSpPr>
                <a:grpSpLocks/>
              </p:cNvGrpSpPr>
              <p:nvPr/>
            </p:nvGrpSpPr>
            <p:grpSpPr bwMode="auto">
              <a:xfrm rot="10800000" flipV="1">
                <a:off x="3103" y="1518316"/>
                <a:ext cx="2273899" cy="4072193"/>
                <a:chOff x="3024188" y="1944689"/>
                <a:chExt cx="1525587" cy="2732087"/>
              </a:xfrm>
            </p:grpSpPr>
            <p:sp>
              <p:nvSpPr>
                <p:cNvPr id="49" name="Freeform 17">
                  <a:extLst>
                    <a:ext uri="{FF2B5EF4-FFF2-40B4-BE49-F238E27FC236}">
                      <a16:creationId xmlns:a16="http://schemas.microsoft.com/office/drawing/2014/main" id="{DDD8175F-5C97-DC08-A5D3-9064A1979B90}"/>
                    </a:ext>
                  </a:extLst>
                </p:cNvPr>
                <p:cNvSpPr>
                  <a:spLocks/>
                </p:cNvSpPr>
                <p:nvPr/>
              </p:nvSpPr>
              <p:spPr bwMode="auto">
                <a:xfrm>
                  <a:off x="3133919" y="3712020"/>
                  <a:ext cx="987222" cy="964588"/>
                </a:xfrm>
                <a:custGeom>
                  <a:avLst/>
                  <a:gdLst>
                    <a:gd name="T0" fmla="*/ 0 w 5182"/>
                    <a:gd name="T1" fmla="*/ 1270 h 5077"/>
                    <a:gd name="T2" fmla="*/ 2766 w 5182"/>
                    <a:gd name="T3" fmla="*/ 5077 h 5077"/>
                    <a:gd name="T4" fmla="*/ 5182 w 5182"/>
                    <a:gd name="T5" fmla="*/ 1751 h 5077"/>
                    <a:gd name="T6" fmla="*/ 3910 w 5182"/>
                    <a:gd name="T7" fmla="*/ 0 h 5077"/>
                    <a:gd name="T8" fmla="*/ 0 w 5182"/>
                    <a:gd name="T9" fmla="*/ 1270 h 5077"/>
                  </a:gdLst>
                  <a:ahLst/>
                  <a:cxnLst>
                    <a:cxn ang="0">
                      <a:pos x="T0" y="T1"/>
                    </a:cxn>
                    <a:cxn ang="0">
                      <a:pos x="T2" y="T3"/>
                    </a:cxn>
                    <a:cxn ang="0">
                      <a:pos x="T4" y="T5"/>
                    </a:cxn>
                    <a:cxn ang="0">
                      <a:pos x="T6" y="T7"/>
                    </a:cxn>
                    <a:cxn ang="0">
                      <a:pos x="T8" y="T9"/>
                    </a:cxn>
                  </a:cxnLst>
                  <a:rect l="0" t="0" r="r" b="b"/>
                  <a:pathLst>
                    <a:path w="5182" h="5077">
                      <a:moveTo>
                        <a:pt x="0" y="1270"/>
                      </a:moveTo>
                      <a:cubicBezTo>
                        <a:pt x="497" y="2799"/>
                        <a:pt x="1465" y="4132"/>
                        <a:pt x="2766" y="5077"/>
                      </a:cubicBezTo>
                      <a:lnTo>
                        <a:pt x="5182" y="1751"/>
                      </a:lnTo>
                      <a:cubicBezTo>
                        <a:pt x="4584" y="1316"/>
                        <a:pt x="4139" y="703"/>
                        <a:pt x="3910" y="0"/>
                      </a:cubicBezTo>
                      <a:lnTo>
                        <a:pt x="0" y="1270"/>
                      </a:lnTo>
                      <a:close/>
                    </a:path>
                  </a:pathLst>
                </a:custGeom>
                <a:solidFill>
                  <a:srgbClr val="D97C28"/>
                </a:solidFill>
                <a:ln w="0">
                  <a:noFill/>
                  <a:prstDash val="solid"/>
                  <a:round/>
                  <a:headEnd/>
                  <a:tailEnd/>
                </a:ln>
              </p:spPr>
              <p:txBody>
                <a:bodyPr lIns="91392" tIns="45696" rIns="91392" bIns="45696"/>
                <a:lstStyle/>
                <a:p>
                  <a:pPr>
                    <a:defRPr/>
                  </a:pPr>
                  <a:endParaRPr lang="en-US" sz="1798">
                    <a:solidFill>
                      <a:prstClr val="black"/>
                    </a:solidFill>
                  </a:endParaRPr>
                </a:p>
              </p:txBody>
            </p:sp>
            <p:sp>
              <p:nvSpPr>
                <p:cNvPr id="50" name="Freeform 19">
                  <a:extLst>
                    <a:ext uri="{FF2B5EF4-FFF2-40B4-BE49-F238E27FC236}">
                      <a16:creationId xmlns:a16="http://schemas.microsoft.com/office/drawing/2014/main" id="{FE623398-60D1-687F-45E7-6EAB985CB435}"/>
                    </a:ext>
                  </a:extLst>
                </p:cNvPr>
                <p:cNvSpPr>
                  <a:spLocks/>
                </p:cNvSpPr>
                <p:nvPr/>
              </p:nvSpPr>
              <p:spPr bwMode="auto">
                <a:xfrm>
                  <a:off x="3024021" y="3016771"/>
                  <a:ext cx="840070" cy="894690"/>
                </a:xfrm>
                <a:custGeom>
                  <a:avLst/>
                  <a:gdLst>
                    <a:gd name="T0" fmla="*/ 994 w 8813"/>
                    <a:gd name="T1" fmla="*/ 0 h 9410"/>
                    <a:gd name="T2" fmla="*/ 994 w 8813"/>
                    <a:gd name="T3" fmla="*/ 9410 h 9410"/>
                    <a:gd name="T4" fmla="*/ 8813 w 8813"/>
                    <a:gd name="T5" fmla="*/ 6869 h 9410"/>
                    <a:gd name="T6" fmla="*/ 8813 w 8813"/>
                    <a:gd name="T7" fmla="*/ 2540 h 9410"/>
                    <a:gd name="T8" fmla="*/ 994 w 8813"/>
                    <a:gd name="T9" fmla="*/ 0 h 9410"/>
                  </a:gdLst>
                  <a:ahLst/>
                  <a:cxnLst>
                    <a:cxn ang="0">
                      <a:pos x="T0" y="T1"/>
                    </a:cxn>
                    <a:cxn ang="0">
                      <a:pos x="T2" y="T3"/>
                    </a:cxn>
                    <a:cxn ang="0">
                      <a:pos x="T4" y="T5"/>
                    </a:cxn>
                    <a:cxn ang="0">
                      <a:pos x="T6" y="T7"/>
                    </a:cxn>
                    <a:cxn ang="0">
                      <a:pos x="T8" y="T9"/>
                    </a:cxn>
                  </a:cxnLst>
                  <a:rect l="0" t="0" r="r" b="b"/>
                  <a:pathLst>
                    <a:path w="8813" h="9410">
                      <a:moveTo>
                        <a:pt x="994" y="0"/>
                      </a:moveTo>
                      <a:cubicBezTo>
                        <a:pt x="0" y="3058"/>
                        <a:pt x="0" y="6352"/>
                        <a:pt x="994" y="9410"/>
                      </a:cubicBezTo>
                      <a:lnTo>
                        <a:pt x="8813" y="6869"/>
                      </a:lnTo>
                      <a:cubicBezTo>
                        <a:pt x="8356" y="5462"/>
                        <a:pt x="8356" y="3947"/>
                        <a:pt x="8813" y="2540"/>
                      </a:cubicBezTo>
                      <a:lnTo>
                        <a:pt x="994" y="0"/>
                      </a:lnTo>
                      <a:close/>
                    </a:path>
                  </a:pathLst>
                </a:custGeom>
                <a:solidFill>
                  <a:srgbClr val="71B9B0"/>
                </a:solidFill>
                <a:ln w="0">
                  <a:noFill/>
                  <a:prstDash val="solid"/>
                  <a:round/>
                  <a:headEnd/>
                  <a:tailEnd/>
                </a:ln>
              </p:spPr>
              <p:txBody>
                <a:bodyPr lIns="91392" tIns="45696" rIns="91392" bIns="45696"/>
                <a:lstStyle/>
                <a:p>
                  <a:pPr>
                    <a:defRPr/>
                  </a:pPr>
                  <a:endParaRPr lang="en-US" sz="1798">
                    <a:solidFill>
                      <a:prstClr val="black"/>
                    </a:solidFill>
                  </a:endParaRPr>
                </a:p>
              </p:txBody>
            </p:sp>
            <p:sp>
              <p:nvSpPr>
                <p:cNvPr id="51" name="Freeform 21">
                  <a:extLst>
                    <a:ext uri="{FF2B5EF4-FFF2-40B4-BE49-F238E27FC236}">
                      <a16:creationId xmlns:a16="http://schemas.microsoft.com/office/drawing/2014/main" id="{A62282E2-E575-1B43-9DC4-2F0F765F0BA3}"/>
                    </a:ext>
                  </a:extLst>
                </p:cNvPr>
                <p:cNvSpPr>
                  <a:spLocks/>
                </p:cNvSpPr>
                <p:nvPr/>
              </p:nvSpPr>
              <p:spPr bwMode="auto">
                <a:xfrm>
                  <a:off x="3133919" y="2247898"/>
                  <a:ext cx="987222" cy="966451"/>
                </a:xfrm>
                <a:custGeom>
                  <a:avLst/>
                  <a:gdLst>
                    <a:gd name="T0" fmla="*/ 5531 w 10364"/>
                    <a:gd name="T1" fmla="*/ 0 h 10154"/>
                    <a:gd name="T2" fmla="*/ 0 w 10364"/>
                    <a:gd name="T3" fmla="*/ 7613 h 10154"/>
                    <a:gd name="T4" fmla="*/ 7820 w 10364"/>
                    <a:gd name="T5" fmla="*/ 10154 h 10154"/>
                    <a:gd name="T6" fmla="*/ 10364 w 10364"/>
                    <a:gd name="T7" fmla="*/ 6652 h 10154"/>
                    <a:gd name="T8" fmla="*/ 5531 w 10364"/>
                    <a:gd name="T9" fmla="*/ 0 h 10154"/>
                  </a:gdLst>
                  <a:ahLst/>
                  <a:cxnLst>
                    <a:cxn ang="0">
                      <a:pos x="T0" y="T1"/>
                    </a:cxn>
                    <a:cxn ang="0">
                      <a:pos x="T2" y="T3"/>
                    </a:cxn>
                    <a:cxn ang="0">
                      <a:pos x="T4" y="T5"/>
                    </a:cxn>
                    <a:cxn ang="0">
                      <a:pos x="T6" y="T7"/>
                    </a:cxn>
                    <a:cxn ang="0">
                      <a:pos x="T8" y="T9"/>
                    </a:cxn>
                  </a:cxnLst>
                  <a:rect l="0" t="0" r="r" b="b"/>
                  <a:pathLst>
                    <a:path w="10364" h="10154">
                      <a:moveTo>
                        <a:pt x="5531" y="0"/>
                      </a:moveTo>
                      <a:cubicBezTo>
                        <a:pt x="2930" y="1890"/>
                        <a:pt x="994" y="4555"/>
                        <a:pt x="0" y="7613"/>
                      </a:cubicBezTo>
                      <a:lnTo>
                        <a:pt x="7820" y="10154"/>
                      </a:lnTo>
                      <a:cubicBezTo>
                        <a:pt x="8277" y="8747"/>
                        <a:pt x="9167" y="7521"/>
                        <a:pt x="10364" y="6652"/>
                      </a:cubicBezTo>
                      <a:lnTo>
                        <a:pt x="5531" y="0"/>
                      </a:lnTo>
                      <a:close/>
                    </a:path>
                  </a:pathLst>
                </a:custGeom>
                <a:solidFill>
                  <a:srgbClr val="FFC000"/>
                </a:solidFill>
                <a:ln w="0">
                  <a:noFill/>
                  <a:prstDash val="solid"/>
                  <a:round/>
                  <a:headEnd/>
                  <a:tailEnd/>
                </a:ln>
              </p:spPr>
              <p:txBody>
                <a:bodyPr lIns="91392" tIns="45696" rIns="91392" bIns="45696"/>
                <a:lstStyle/>
                <a:p>
                  <a:pPr>
                    <a:defRPr/>
                  </a:pPr>
                  <a:endParaRPr lang="en-US" sz="1798">
                    <a:solidFill>
                      <a:prstClr val="black"/>
                    </a:solidFill>
                  </a:endParaRPr>
                </a:p>
              </p:txBody>
            </p:sp>
            <p:sp>
              <p:nvSpPr>
                <p:cNvPr id="52" name="Freeform 23">
                  <a:extLst>
                    <a:ext uri="{FF2B5EF4-FFF2-40B4-BE49-F238E27FC236}">
                      <a16:creationId xmlns:a16="http://schemas.microsoft.com/office/drawing/2014/main" id="{6BC77F76-CE9E-AA2E-CC84-B10DBBC7C4B3}"/>
                    </a:ext>
                  </a:extLst>
                </p:cNvPr>
                <p:cNvSpPr>
                  <a:spLocks/>
                </p:cNvSpPr>
                <p:nvPr/>
              </p:nvSpPr>
              <p:spPr bwMode="auto">
                <a:xfrm>
                  <a:off x="3695518" y="1946872"/>
                  <a:ext cx="852178" cy="909601"/>
                </a:xfrm>
                <a:custGeom>
                  <a:avLst/>
                  <a:gdLst>
                    <a:gd name="T0" fmla="*/ 8949 w 8949"/>
                    <a:gd name="T1" fmla="*/ 0 h 9559"/>
                    <a:gd name="T2" fmla="*/ 0 w 8949"/>
                    <a:gd name="T3" fmla="*/ 2908 h 9559"/>
                    <a:gd name="T4" fmla="*/ 4832 w 8949"/>
                    <a:gd name="T5" fmla="*/ 9559 h 9559"/>
                    <a:gd name="T6" fmla="*/ 8949 w 8949"/>
                    <a:gd name="T7" fmla="*/ 8222 h 9559"/>
                    <a:gd name="T8" fmla="*/ 8949 w 8949"/>
                    <a:gd name="T9" fmla="*/ 0 h 9559"/>
                  </a:gdLst>
                  <a:ahLst/>
                  <a:cxnLst>
                    <a:cxn ang="0">
                      <a:pos x="T0" y="T1"/>
                    </a:cxn>
                    <a:cxn ang="0">
                      <a:pos x="T2" y="T3"/>
                    </a:cxn>
                    <a:cxn ang="0">
                      <a:pos x="T4" y="T5"/>
                    </a:cxn>
                    <a:cxn ang="0">
                      <a:pos x="T6" y="T7"/>
                    </a:cxn>
                    <a:cxn ang="0">
                      <a:pos x="T8" y="T9"/>
                    </a:cxn>
                  </a:cxnLst>
                  <a:rect l="0" t="0" r="r" b="b"/>
                  <a:pathLst>
                    <a:path w="8949" h="9559">
                      <a:moveTo>
                        <a:pt x="8949" y="0"/>
                      </a:moveTo>
                      <a:cubicBezTo>
                        <a:pt x="5734" y="0"/>
                        <a:pt x="2601" y="1018"/>
                        <a:pt x="0" y="2908"/>
                      </a:cubicBezTo>
                      <a:lnTo>
                        <a:pt x="4832" y="9559"/>
                      </a:lnTo>
                      <a:cubicBezTo>
                        <a:pt x="6029" y="8690"/>
                        <a:pt x="7470" y="8222"/>
                        <a:pt x="8949" y="8222"/>
                      </a:cubicBezTo>
                      <a:lnTo>
                        <a:pt x="8949" y="0"/>
                      </a:lnTo>
                      <a:close/>
                    </a:path>
                  </a:pathLst>
                </a:custGeom>
                <a:solidFill>
                  <a:schemeClr val="accent5"/>
                </a:solidFill>
                <a:ln w="0">
                  <a:noFill/>
                  <a:prstDash val="solid"/>
                  <a:round/>
                  <a:headEnd/>
                  <a:tailEnd/>
                </a:ln>
              </p:spPr>
              <p:txBody>
                <a:bodyPr lIns="91392" tIns="45696" rIns="91392" bIns="45696"/>
                <a:lstStyle/>
                <a:p>
                  <a:pPr>
                    <a:defRPr/>
                  </a:pPr>
                  <a:endParaRPr lang="en-US" sz="1798">
                    <a:solidFill>
                      <a:prstClr val="black"/>
                    </a:solidFill>
                  </a:endParaRPr>
                </a:p>
              </p:txBody>
            </p:sp>
          </p:grpSp>
          <p:sp>
            <p:nvSpPr>
              <p:cNvPr id="44" name="Freeform 30">
                <a:extLst>
                  <a:ext uri="{FF2B5EF4-FFF2-40B4-BE49-F238E27FC236}">
                    <a16:creationId xmlns:a16="http://schemas.microsoft.com/office/drawing/2014/main" id="{B8718BED-BB24-E081-34B6-631AB1D3D819}"/>
                  </a:ext>
                </a:extLst>
              </p:cNvPr>
              <p:cNvSpPr/>
              <p:nvPr/>
            </p:nvSpPr>
            <p:spPr>
              <a:xfrm rot="16200000" flipV="1">
                <a:off x="1677677" y="3451951"/>
                <a:ext cx="1722490" cy="656606"/>
              </a:xfrm>
              <a:custGeom>
                <a:avLst/>
                <a:gdLst>
                  <a:gd name="connsiteX0" fmla="*/ 996294 w 1991868"/>
                  <a:gd name="connsiteY0" fmla="*/ 0 h 759694"/>
                  <a:gd name="connsiteX1" fmla="*/ 1963090 w 1991868"/>
                  <a:gd name="connsiteY1" fmla="*/ 141590 h 759694"/>
                  <a:gd name="connsiteX2" fmla="*/ 1991868 w 1991868"/>
                  <a:gd name="connsiteY2" fmla="*/ 151772 h 759694"/>
                  <a:gd name="connsiteX3" fmla="*/ 1794422 w 1991868"/>
                  <a:gd name="connsiteY3" fmla="*/ 759447 h 759694"/>
                  <a:gd name="connsiteX4" fmla="*/ 1754851 w 1991868"/>
                  <a:gd name="connsiteY4" fmla="*/ 745925 h 759694"/>
                  <a:gd name="connsiteX5" fmla="*/ 996294 w 1991868"/>
                  <a:gd name="connsiteY5" fmla="*/ 638420 h 759694"/>
                  <a:gd name="connsiteX6" fmla="*/ 237737 w 1991868"/>
                  <a:gd name="connsiteY6" fmla="*/ 745925 h 759694"/>
                  <a:gd name="connsiteX7" fmla="*/ 197443 w 1991868"/>
                  <a:gd name="connsiteY7" fmla="*/ 759694 h 759694"/>
                  <a:gd name="connsiteX8" fmla="*/ 0 w 1991868"/>
                  <a:gd name="connsiteY8" fmla="*/ 152028 h 759694"/>
                  <a:gd name="connsiteX9" fmla="*/ 29499 w 1991868"/>
                  <a:gd name="connsiteY9" fmla="*/ 141590 h 759694"/>
                  <a:gd name="connsiteX10" fmla="*/ 996294 w 1991868"/>
                  <a:gd name="connsiteY10" fmla="*/ 0 h 7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1868" h="759694">
                    <a:moveTo>
                      <a:pt x="996294" y="0"/>
                    </a:moveTo>
                    <a:cubicBezTo>
                      <a:pt x="1332416" y="0"/>
                      <a:pt x="1656978" y="49494"/>
                      <a:pt x="1963090" y="141590"/>
                    </a:cubicBezTo>
                    <a:lnTo>
                      <a:pt x="1991868" y="151772"/>
                    </a:lnTo>
                    <a:lnTo>
                      <a:pt x="1794422" y="759447"/>
                    </a:lnTo>
                    <a:lnTo>
                      <a:pt x="1754851" y="745925"/>
                    </a:lnTo>
                    <a:cubicBezTo>
                      <a:pt x="1514132" y="675940"/>
                      <a:pt x="1259595" y="638420"/>
                      <a:pt x="996294" y="638420"/>
                    </a:cubicBezTo>
                    <a:cubicBezTo>
                      <a:pt x="732994" y="638420"/>
                      <a:pt x="478457" y="675940"/>
                      <a:pt x="237737" y="745925"/>
                    </a:cubicBezTo>
                    <a:lnTo>
                      <a:pt x="197443" y="759694"/>
                    </a:lnTo>
                    <a:lnTo>
                      <a:pt x="0" y="152028"/>
                    </a:lnTo>
                    <a:lnTo>
                      <a:pt x="29499" y="141590"/>
                    </a:lnTo>
                    <a:cubicBezTo>
                      <a:pt x="335611" y="49494"/>
                      <a:pt x="660173" y="0"/>
                      <a:pt x="996294" y="0"/>
                    </a:cubicBezTo>
                    <a:close/>
                  </a:path>
                </a:pathLst>
              </a:custGeom>
              <a:solidFill>
                <a:srgbClr val="C2C2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black"/>
                  </a:solidFill>
                  <a:latin typeface="Arial" panose="020B0604020202020204" pitchFamily="34" charset="0"/>
                  <a:cs typeface="Arial" panose="020B0604020202020204" pitchFamily="34" charset="0"/>
                </a:endParaRPr>
              </a:p>
            </p:txBody>
          </p:sp>
          <p:sp>
            <p:nvSpPr>
              <p:cNvPr id="45" name="Freeform 29">
                <a:extLst>
                  <a:ext uri="{FF2B5EF4-FFF2-40B4-BE49-F238E27FC236}">
                    <a16:creationId xmlns:a16="http://schemas.microsoft.com/office/drawing/2014/main" id="{632EFB15-0263-59D1-5377-3D553F9B074B}"/>
                  </a:ext>
                </a:extLst>
              </p:cNvPr>
              <p:cNvSpPr/>
              <p:nvPr/>
            </p:nvSpPr>
            <p:spPr>
              <a:xfrm rot="16200000" flipV="1">
                <a:off x="1262666" y="1574110"/>
                <a:ext cx="1565521" cy="1335421"/>
              </a:xfrm>
              <a:custGeom>
                <a:avLst/>
                <a:gdLst>
                  <a:gd name="connsiteX0" fmla="*/ 197179 w 1810313"/>
                  <a:gd name="connsiteY0" fmla="*/ 0 h 1544482"/>
                  <a:gd name="connsiteX1" fmla="*/ 392864 w 1810313"/>
                  <a:gd name="connsiteY1" fmla="*/ 69238 h 1544482"/>
                  <a:gd name="connsiteX2" fmla="*/ 1653305 w 1810313"/>
                  <a:gd name="connsiteY2" fmla="*/ 971892 h 1544482"/>
                  <a:gd name="connsiteX3" fmla="*/ 1810313 w 1810313"/>
                  <a:gd name="connsiteY3" fmla="*/ 1169864 h 1544482"/>
                  <a:gd name="connsiteX4" fmla="*/ 1294695 w 1810313"/>
                  <a:gd name="connsiteY4" fmla="*/ 1544482 h 1544482"/>
                  <a:gd name="connsiteX5" fmla="*/ 1280040 w 1810313"/>
                  <a:gd name="connsiteY5" fmla="*/ 1523474 h 1544482"/>
                  <a:gd name="connsiteX6" fmla="*/ 120845 w 1810313"/>
                  <a:gd name="connsiteY6" fmla="*/ 648150 h 1544482"/>
                  <a:gd name="connsiteX7" fmla="*/ 0 w 1810313"/>
                  <a:gd name="connsiteY7" fmla="*/ 606855 h 1544482"/>
                  <a:gd name="connsiteX8" fmla="*/ 197179 w 1810313"/>
                  <a:gd name="connsiteY8" fmla="*/ 0 h 154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313" h="1544482">
                    <a:moveTo>
                      <a:pt x="197179" y="0"/>
                    </a:moveTo>
                    <a:lnTo>
                      <a:pt x="392864" y="69238"/>
                    </a:lnTo>
                    <a:cubicBezTo>
                      <a:pt x="881275" y="268794"/>
                      <a:pt x="1312055" y="580311"/>
                      <a:pt x="1653305" y="971892"/>
                    </a:cubicBezTo>
                    <a:lnTo>
                      <a:pt x="1810313" y="1169864"/>
                    </a:lnTo>
                    <a:lnTo>
                      <a:pt x="1294695" y="1544482"/>
                    </a:lnTo>
                    <a:lnTo>
                      <a:pt x="1280040" y="1523474"/>
                    </a:lnTo>
                    <a:cubicBezTo>
                      <a:pt x="982614" y="1135538"/>
                      <a:pt x="582735" y="830284"/>
                      <a:pt x="120845" y="648150"/>
                    </a:cubicBezTo>
                    <a:lnTo>
                      <a:pt x="0" y="606855"/>
                    </a:lnTo>
                    <a:lnTo>
                      <a:pt x="197179" y="0"/>
                    </a:lnTo>
                    <a:close/>
                  </a:path>
                </a:pathLst>
              </a:custGeom>
              <a:solidFill>
                <a:srgbClr val="C2C2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black"/>
                  </a:solidFill>
                  <a:latin typeface="Arial" panose="020B0604020202020204" pitchFamily="34" charset="0"/>
                  <a:cs typeface="Arial" panose="020B0604020202020204" pitchFamily="34" charset="0"/>
                </a:endParaRPr>
              </a:p>
            </p:txBody>
          </p:sp>
          <p:sp>
            <p:nvSpPr>
              <p:cNvPr id="46" name="Freeform 28">
                <a:extLst>
                  <a:ext uri="{FF2B5EF4-FFF2-40B4-BE49-F238E27FC236}">
                    <a16:creationId xmlns:a16="http://schemas.microsoft.com/office/drawing/2014/main" id="{5F0FA680-353B-E4AC-6D89-4B5C8F798CB8}"/>
                  </a:ext>
                </a:extLst>
              </p:cNvPr>
              <p:cNvSpPr/>
              <p:nvPr/>
            </p:nvSpPr>
            <p:spPr>
              <a:xfrm rot="16200000" flipV="1">
                <a:off x="1262666" y="4650978"/>
                <a:ext cx="1565522" cy="1335421"/>
              </a:xfrm>
              <a:custGeom>
                <a:avLst/>
                <a:gdLst>
                  <a:gd name="connsiteX0" fmla="*/ 1612705 w 1809881"/>
                  <a:gd name="connsiteY0" fmla="*/ 0 h 1544611"/>
                  <a:gd name="connsiteX1" fmla="*/ 1809881 w 1809881"/>
                  <a:gd name="connsiteY1" fmla="*/ 606847 h 1544611"/>
                  <a:gd name="connsiteX2" fmla="*/ 1689761 w 1809881"/>
                  <a:gd name="connsiteY2" fmla="*/ 647894 h 1544611"/>
                  <a:gd name="connsiteX3" fmla="*/ 530566 w 1809881"/>
                  <a:gd name="connsiteY3" fmla="*/ 1523218 h 1544611"/>
                  <a:gd name="connsiteX4" fmla="*/ 515642 w 1809881"/>
                  <a:gd name="connsiteY4" fmla="*/ 1544611 h 1544611"/>
                  <a:gd name="connsiteX5" fmla="*/ 0 w 1809881"/>
                  <a:gd name="connsiteY5" fmla="*/ 1169976 h 1544611"/>
                  <a:gd name="connsiteX6" fmla="*/ 157301 w 1809881"/>
                  <a:gd name="connsiteY6" fmla="*/ 971636 h 1544611"/>
                  <a:gd name="connsiteX7" fmla="*/ 1417741 w 1809881"/>
                  <a:gd name="connsiteY7" fmla="*/ 68982 h 1544611"/>
                  <a:gd name="connsiteX8" fmla="*/ 1612705 w 1809881"/>
                  <a:gd name="connsiteY8" fmla="*/ 0 h 15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881" h="1544611">
                    <a:moveTo>
                      <a:pt x="1612705" y="0"/>
                    </a:moveTo>
                    <a:lnTo>
                      <a:pt x="1809881" y="606847"/>
                    </a:lnTo>
                    <a:lnTo>
                      <a:pt x="1689761" y="647894"/>
                    </a:lnTo>
                    <a:cubicBezTo>
                      <a:pt x="1227870" y="830028"/>
                      <a:pt x="827992" y="1135282"/>
                      <a:pt x="530566" y="1523218"/>
                    </a:cubicBezTo>
                    <a:lnTo>
                      <a:pt x="515642" y="1544611"/>
                    </a:lnTo>
                    <a:lnTo>
                      <a:pt x="0" y="1169976"/>
                    </a:lnTo>
                    <a:lnTo>
                      <a:pt x="157301" y="971636"/>
                    </a:lnTo>
                    <a:cubicBezTo>
                      <a:pt x="498551" y="580055"/>
                      <a:pt x="929331" y="268538"/>
                      <a:pt x="1417741" y="68982"/>
                    </a:cubicBezTo>
                    <a:lnTo>
                      <a:pt x="1612705" y="0"/>
                    </a:lnTo>
                    <a:close/>
                  </a:path>
                </a:pathLst>
              </a:custGeom>
              <a:solidFill>
                <a:srgbClr val="C2C2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black"/>
                  </a:solidFill>
                  <a:latin typeface="Arial" panose="020B0604020202020204" pitchFamily="34" charset="0"/>
                  <a:cs typeface="Arial" panose="020B0604020202020204" pitchFamily="34" charset="0"/>
                </a:endParaRPr>
              </a:p>
            </p:txBody>
          </p:sp>
          <p:sp>
            <p:nvSpPr>
              <p:cNvPr id="47" name="Freeform 17">
                <a:extLst>
                  <a:ext uri="{FF2B5EF4-FFF2-40B4-BE49-F238E27FC236}">
                    <a16:creationId xmlns:a16="http://schemas.microsoft.com/office/drawing/2014/main" id="{32C4A365-410F-72B7-91F3-2F37052FA750}"/>
                  </a:ext>
                </a:extLst>
              </p:cNvPr>
              <p:cNvSpPr/>
              <p:nvPr/>
            </p:nvSpPr>
            <p:spPr>
              <a:xfrm rot="16200000" flipV="1">
                <a:off x="334175" y="553222"/>
                <a:ext cx="982097" cy="1643595"/>
              </a:xfrm>
              <a:custGeom>
                <a:avLst/>
                <a:gdLst>
                  <a:gd name="connsiteX0" fmla="*/ 518024 w 1135625"/>
                  <a:gd name="connsiteY0" fmla="*/ 0 h 1900316"/>
                  <a:gd name="connsiteX1" fmla="*/ 677435 w 1135625"/>
                  <a:gd name="connsiteY1" fmla="*/ 244612 h 1900316"/>
                  <a:gd name="connsiteX2" fmla="*/ 1132233 w 1135625"/>
                  <a:gd name="connsiteY2" fmla="*/ 1766203 h 1900316"/>
                  <a:gd name="connsiteX3" fmla="*/ 1135625 w 1135625"/>
                  <a:gd name="connsiteY3" fmla="*/ 1900316 h 1900316"/>
                  <a:gd name="connsiteX4" fmla="*/ 496239 w 1135625"/>
                  <a:gd name="connsiteY4" fmla="*/ 1900316 h 1900316"/>
                  <a:gd name="connsiteX5" fmla="*/ 484170 w 1135625"/>
                  <a:gd name="connsiteY5" fmla="*/ 1661321 h 1900316"/>
                  <a:gd name="connsiteX6" fmla="*/ 79674 w 1135625"/>
                  <a:gd name="connsiteY6" fmla="*/ 490579 h 1900316"/>
                  <a:gd name="connsiteX7" fmla="*/ 0 w 1135625"/>
                  <a:gd name="connsiteY7" fmla="*/ 376367 h 1900316"/>
                  <a:gd name="connsiteX8" fmla="*/ 518024 w 1135625"/>
                  <a:gd name="connsiteY8" fmla="*/ 0 h 190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25" h="1900316">
                    <a:moveTo>
                      <a:pt x="518024" y="0"/>
                    </a:moveTo>
                    <a:lnTo>
                      <a:pt x="677435" y="244612"/>
                    </a:lnTo>
                    <a:cubicBezTo>
                      <a:pt x="941957" y="695139"/>
                      <a:pt x="1104190" y="1212969"/>
                      <a:pt x="1132233" y="1766203"/>
                    </a:cubicBezTo>
                    <a:lnTo>
                      <a:pt x="1135625" y="1900316"/>
                    </a:lnTo>
                    <a:lnTo>
                      <a:pt x="496239" y="1900316"/>
                    </a:lnTo>
                    <a:lnTo>
                      <a:pt x="484170" y="1661321"/>
                    </a:lnTo>
                    <a:cubicBezTo>
                      <a:pt x="440767" y="1233938"/>
                      <a:pt x="298135" y="835890"/>
                      <a:pt x="79674" y="490579"/>
                    </a:cubicBezTo>
                    <a:lnTo>
                      <a:pt x="0" y="376367"/>
                    </a:lnTo>
                    <a:lnTo>
                      <a:pt x="518024" y="0"/>
                    </a:lnTo>
                    <a:close/>
                  </a:path>
                </a:pathLst>
              </a:custGeom>
              <a:solidFill>
                <a:srgbClr val="C2C2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black"/>
                  </a:solidFill>
                  <a:latin typeface="Arial" panose="020B0604020202020204" pitchFamily="34" charset="0"/>
                  <a:cs typeface="Arial" panose="020B0604020202020204" pitchFamily="34" charset="0"/>
                </a:endParaRPr>
              </a:p>
            </p:txBody>
          </p:sp>
          <p:sp>
            <p:nvSpPr>
              <p:cNvPr id="48" name="Freeform 42">
                <a:extLst>
                  <a:ext uri="{FF2B5EF4-FFF2-40B4-BE49-F238E27FC236}">
                    <a16:creationId xmlns:a16="http://schemas.microsoft.com/office/drawing/2014/main" id="{94C113AF-607E-3C0A-0CFC-BBA24D8424A7}"/>
                  </a:ext>
                </a:extLst>
              </p:cNvPr>
              <p:cNvSpPr/>
              <p:nvPr/>
            </p:nvSpPr>
            <p:spPr>
              <a:xfrm rot="16200000" flipV="1">
                <a:off x="-526851" y="3277039"/>
                <a:ext cx="2053097" cy="998096"/>
              </a:xfrm>
              <a:custGeom>
                <a:avLst/>
                <a:gdLst>
                  <a:gd name="connsiteX0" fmla="*/ 1186991 w 2373982"/>
                  <a:gd name="connsiteY0" fmla="*/ 0 h 1154478"/>
                  <a:gd name="connsiteX1" fmla="*/ 2369574 w 2373982"/>
                  <a:gd name="connsiteY1" fmla="*/ 1067180 h 1154478"/>
                  <a:gd name="connsiteX2" fmla="*/ 2373982 w 2373982"/>
                  <a:gd name="connsiteY2" fmla="*/ 1154478 h 1154478"/>
                  <a:gd name="connsiteX3" fmla="*/ 0 w 2373982"/>
                  <a:gd name="connsiteY3" fmla="*/ 1154478 h 1154478"/>
                  <a:gd name="connsiteX4" fmla="*/ 4408 w 2373982"/>
                  <a:gd name="connsiteY4" fmla="*/ 1067180 h 1154478"/>
                  <a:gd name="connsiteX5" fmla="*/ 1186991 w 2373982"/>
                  <a:gd name="connsiteY5" fmla="*/ 0 h 1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3982" h="1154478">
                    <a:moveTo>
                      <a:pt x="1186991" y="0"/>
                    </a:moveTo>
                    <a:cubicBezTo>
                      <a:pt x="1802471" y="0"/>
                      <a:pt x="2308700" y="467761"/>
                      <a:pt x="2369574" y="1067180"/>
                    </a:cubicBezTo>
                    <a:lnTo>
                      <a:pt x="2373982" y="1154478"/>
                    </a:lnTo>
                    <a:lnTo>
                      <a:pt x="0" y="1154478"/>
                    </a:lnTo>
                    <a:lnTo>
                      <a:pt x="4408" y="1067180"/>
                    </a:lnTo>
                    <a:cubicBezTo>
                      <a:pt x="65283" y="467761"/>
                      <a:pt x="571511" y="0"/>
                      <a:pt x="1186991" y="0"/>
                    </a:cubicBez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3552C565-CB3C-C2C2-E016-104AC692DFE7}"/>
                </a:ext>
              </a:extLst>
            </p:cNvPr>
            <p:cNvGrpSpPr/>
            <p:nvPr/>
          </p:nvGrpSpPr>
          <p:grpSpPr>
            <a:xfrm>
              <a:off x="285072" y="1988213"/>
              <a:ext cx="318268" cy="321058"/>
              <a:chOff x="1282752" y="4938098"/>
              <a:chExt cx="1451258" cy="1449504"/>
            </a:xfrm>
            <a:solidFill>
              <a:schemeClr val="bg1"/>
            </a:solidFill>
            <a:effectLst/>
          </p:grpSpPr>
          <p:grpSp>
            <p:nvGrpSpPr>
              <p:cNvPr id="29" name="Group 28">
                <a:extLst>
                  <a:ext uri="{FF2B5EF4-FFF2-40B4-BE49-F238E27FC236}">
                    <a16:creationId xmlns:a16="http://schemas.microsoft.com/office/drawing/2014/main" id="{6A92143F-9185-EF48-BC76-728FA66D169D}"/>
                  </a:ext>
                </a:extLst>
              </p:cNvPr>
              <p:cNvGrpSpPr/>
              <p:nvPr/>
            </p:nvGrpSpPr>
            <p:grpSpPr>
              <a:xfrm>
                <a:off x="1783763" y="5241758"/>
                <a:ext cx="444793" cy="514700"/>
                <a:chOff x="14065458" y="16152057"/>
                <a:chExt cx="1908828" cy="2208820"/>
              </a:xfrm>
              <a:grpFill/>
            </p:grpSpPr>
            <p:sp>
              <p:nvSpPr>
                <p:cNvPr id="39" name="Rounded Rectangle 57">
                  <a:extLst>
                    <a:ext uri="{FF2B5EF4-FFF2-40B4-BE49-F238E27FC236}">
                      <a16:creationId xmlns:a16="http://schemas.microsoft.com/office/drawing/2014/main" id="{731927D2-CE3B-0FA8-0523-15FB4FE924ED}"/>
                    </a:ext>
                  </a:extLst>
                </p:cNvPr>
                <p:cNvSpPr/>
                <p:nvPr/>
              </p:nvSpPr>
              <p:spPr>
                <a:xfrm rot="20661364">
                  <a:off x="14200146" y="16208948"/>
                  <a:ext cx="277157" cy="2151929"/>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40" name="Rounded Rectangle 58">
                  <a:extLst>
                    <a:ext uri="{FF2B5EF4-FFF2-40B4-BE49-F238E27FC236}">
                      <a16:creationId xmlns:a16="http://schemas.microsoft.com/office/drawing/2014/main" id="{4BE209E7-D491-B321-E71F-D1B1B490B072}"/>
                    </a:ext>
                  </a:extLst>
                </p:cNvPr>
                <p:cNvSpPr/>
                <p:nvPr/>
              </p:nvSpPr>
              <p:spPr>
                <a:xfrm rot="938636" flipH="1">
                  <a:off x="15569359" y="16208948"/>
                  <a:ext cx="277157" cy="2151929"/>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41" name="Rounded Rectangle 59">
                  <a:extLst>
                    <a:ext uri="{FF2B5EF4-FFF2-40B4-BE49-F238E27FC236}">
                      <a16:creationId xmlns:a16="http://schemas.microsoft.com/office/drawing/2014/main" id="{2DC64213-1F6C-7DB9-4F54-0E87E21CF163}"/>
                    </a:ext>
                  </a:extLst>
                </p:cNvPr>
                <p:cNvSpPr/>
                <p:nvPr/>
              </p:nvSpPr>
              <p:spPr>
                <a:xfrm flipH="1">
                  <a:off x="14871104" y="16152057"/>
                  <a:ext cx="277157" cy="1138309"/>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42" name="Freeform 60">
                  <a:extLst>
                    <a:ext uri="{FF2B5EF4-FFF2-40B4-BE49-F238E27FC236}">
                      <a16:creationId xmlns:a16="http://schemas.microsoft.com/office/drawing/2014/main" id="{56EA7E18-2CDC-A1C7-7874-0EB8B4CA04A9}"/>
                    </a:ext>
                  </a:extLst>
                </p:cNvPr>
                <p:cNvSpPr/>
                <p:nvPr/>
              </p:nvSpPr>
              <p:spPr>
                <a:xfrm>
                  <a:off x="14065458" y="16512027"/>
                  <a:ext cx="1908828" cy="559897"/>
                </a:xfrm>
                <a:custGeom>
                  <a:avLst/>
                  <a:gdLst>
                    <a:gd name="connsiteX0" fmla="*/ 2650874 w 3020652"/>
                    <a:gd name="connsiteY0" fmla="*/ 501853 h 2043633"/>
                    <a:gd name="connsiteX1" fmla="*/ 2675767 w 3020652"/>
                    <a:gd name="connsiteY1" fmla="*/ 528173 h 2043633"/>
                    <a:gd name="connsiteX2" fmla="*/ 3020652 w 3020652"/>
                    <a:gd name="connsiteY2" fmla="*/ 1451393 h 2043633"/>
                    <a:gd name="connsiteX3" fmla="*/ 2901963 w 3020652"/>
                    <a:gd name="connsiteY3" fmla="*/ 2016341 h 2043633"/>
                    <a:gd name="connsiteX4" fmla="*/ 2897503 w 3020652"/>
                    <a:gd name="connsiteY4" fmla="*/ 2025239 h 2043633"/>
                    <a:gd name="connsiteX5" fmla="*/ 2802193 w 3020652"/>
                    <a:gd name="connsiteY5" fmla="*/ 1436521 h 2043633"/>
                    <a:gd name="connsiteX6" fmla="*/ 2796300 w 3020652"/>
                    <a:gd name="connsiteY6" fmla="*/ 1324385 h 2043633"/>
                    <a:gd name="connsiteX7" fmla="*/ 2744859 w 3020652"/>
                    <a:gd name="connsiteY7" fmla="*/ 1081999 h 2043633"/>
                    <a:gd name="connsiteX8" fmla="*/ 2744751 w 3020652"/>
                    <a:gd name="connsiteY8" fmla="*/ 1081715 h 2043633"/>
                    <a:gd name="connsiteX9" fmla="*/ 384115 w 3020652"/>
                    <a:gd name="connsiteY9" fmla="*/ 486693 h 2043633"/>
                    <a:gd name="connsiteX10" fmla="*/ 296760 w 3020652"/>
                    <a:gd name="connsiteY10" fmla="*/ 1026949 h 2043633"/>
                    <a:gd name="connsiteX11" fmla="*/ 275793 w 3020652"/>
                    <a:gd name="connsiteY11" fmla="*/ 1081999 h 2043633"/>
                    <a:gd name="connsiteX12" fmla="*/ 217678 w 3020652"/>
                    <a:gd name="connsiteY12" fmla="*/ 1451393 h 2043633"/>
                    <a:gd name="connsiteX13" fmla="*/ 220242 w 3020652"/>
                    <a:gd name="connsiteY13" fmla="*/ 1500181 h 2043633"/>
                    <a:gd name="connsiteX14" fmla="*/ 132369 w 3020652"/>
                    <a:gd name="connsiteY14" fmla="*/ 2043633 h 2043633"/>
                    <a:gd name="connsiteX15" fmla="*/ 118689 w 3020652"/>
                    <a:gd name="connsiteY15" fmla="*/ 2016341 h 2043633"/>
                    <a:gd name="connsiteX16" fmla="*/ 0 w 3020652"/>
                    <a:gd name="connsiteY16" fmla="*/ 1451393 h 2043633"/>
                    <a:gd name="connsiteX17" fmla="*/ 344885 w 3020652"/>
                    <a:gd name="connsiteY17" fmla="*/ 528173 h 2043633"/>
                    <a:gd name="connsiteX18" fmla="*/ 1510326 w 3020652"/>
                    <a:gd name="connsiteY18" fmla="*/ 0 h 2043633"/>
                    <a:gd name="connsiteX19" fmla="*/ 2471034 w 3020652"/>
                    <a:gd name="connsiteY19" fmla="*/ 331427 h 2043633"/>
                    <a:gd name="connsiteX20" fmla="*/ 2474929 w 3020652"/>
                    <a:gd name="connsiteY20" fmla="*/ 334829 h 2043633"/>
                    <a:gd name="connsiteX21" fmla="*/ 2409343 w 3020652"/>
                    <a:gd name="connsiteY21" fmla="*/ 559897 h 2043633"/>
                    <a:gd name="connsiteX22" fmla="*/ 2332570 w 3020652"/>
                    <a:gd name="connsiteY22" fmla="*/ 492845 h 2043633"/>
                    <a:gd name="connsiteX23" fmla="*/ 1510326 w 3020652"/>
                    <a:gd name="connsiteY23" fmla="*/ 209184 h 2043633"/>
                    <a:gd name="connsiteX24" fmla="*/ 688082 w 3020652"/>
                    <a:gd name="connsiteY24" fmla="*/ 492845 h 2043633"/>
                    <a:gd name="connsiteX25" fmla="*/ 630169 w 3020652"/>
                    <a:gd name="connsiteY25" fmla="*/ 543425 h 2043633"/>
                    <a:gd name="connsiteX26" fmla="*/ 566101 w 3020652"/>
                    <a:gd name="connsiteY26" fmla="*/ 319583 h 2043633"/>
                    <a:gd name="connsiteX27" fmla="*/ 665888 w 3020652"/>
                    <a:gd name="connsiteY27" fmla="*/ 247875 h 2043633"/>
                    <a:gd name="connsiteX28" fmla="*/ 1510326 w 3020652"/>
                    <a:gd name="connsiteY28" fmla="*/ 0 h 2043633"/>
                    <a:gd name="connsiteX0" fmla="*/ 2744751 w 3020652"/>
                    <a:gd name="connsiteY0" fmla="*/ 1081715 h 2043633"/>
                    <a:gd name="connsiteX1" fmla="*/ 2675767 w 3020652"/>
                    <a:gd name="connsiteY1" fmla="*/ 528173 h 2043633"/>
                    <a:gd name="connsiteX2" fmla="*/ 3020652 w 3020652"/>
                    <a:gd name="connsiteY2" fmla="*/ 1451393 h 2043633"/>
                    <a:gd name="connsiteX3" fmla="*/ 2901963 w 3020652"/>
                    <a:gd name="connsiteY3" fmla="*/ 2016341 h 2043633"/>
                    <a:gd name="connsiteX4" fmla="*/ 2897503 w 3020652"/>
                    <a:gd name="connsiteY4" fmla="*/ 2025239 h 2043633"/>
                    <a:gd name="connsiteX5" fmla="*/ 2802193 w 3020652"/>
                    <a:gd name="connsiteY5" fmla="*/ 1436521 h 2043633"/>
                    <a:gd name="connsiteX6" fmla="*/ 2796300 w 3020652"/>
                    <a:gd name="connsiteY6" fmla="*/ 1324385 h 2043633"/>
                    <a:gd name="connsiteX7" fmla="*/ 2744859 w 3020652"/>
                    <a:gd name="connsiteY7" fmla="*/ 1081999 h 2043633"/>
                    <a:gd name="connsiteX8" fmla="*/ 2744751 w 3020652"/>
                    <a:gd name="connsiteY8" fmla="*/ 1081715 h 2043633"/>
                    <a:gd name="connsiteX9" fmla="*/ 384115 w 3020652"/>
                    <a:gd name="connsiteY9" fmla="*/ 486693 h 2043633"/>
                    <a:gd name="connsiteX10" fmla="*/ 296760 w 3020652"/>
                    <a:gd name="connsiteY10" fmla="*/ 1026949 h 2043633"/>
                    <a:gd name="connsiteX11" fmla="*/ 275793 w 3020652"/>
                    <a:gd name="connsiteY11" fmla="*/ 1081999 h 2043633"/>
                    <a:gd name="connsiteX12" fmla="*/ 217678 w 3020652"/>
                    <a:gd name="connsiteY12" fmla="*/ 1451393 h 2043633"/>
                    <a:gd name="connsiteX13" fmla="*/ 220242 w 3020652"/>
                    <a:gd name="connsiteY13" fmla="*/ 1500181 h 2043633"/>
                    <a:gd name="connsiteX14" fmla="*/ 132369 w 3020652"/>
                    <a:gd name="connsiteY14" fmla="*/ 2043633 h 2043633"/>
                    <a:gd name="connsiteX15" fmla="*/ 118689 w 3020652"/>
                    <a:gd name="connsiteY15" fmla="*/ 2016341 h 2043633"/>
                    <a:gd name="connsiteX16" fmla="*/ 0 w 3020652"/>
                    <a:gd name="connsiteY16" fmla="*/ 1451393 h 2043633"/>
                    <a:gd name="connsiteX17" fmla="*/ 344885 w 3020652"/>
                    <a:gd name="connsiteY17" fmla="*/ 528173 h 2043633"/>
                    <a:gd name="connsiteX18" fmla="*/ 384115 w 3020652"/>
                    <a:gd name="connsiteY18" fmla="*/ 486693 h 2043633"/>
                    <a:gd name="connsiteX19" fmla="*/ 1510326 w 3020652"/>
                    <a:gd name="connsiteY19" fmla="*/ 0 h 2043633"/>
                    <a:gd name="connsiteX20" fmla="*/ 2471034 w 3020652"/>
                    <a:gd name="connsiteY20" fmla="*/ 331427 h 2043633"/>
                    <a:gd name="connsiteX21" fmla="*/ 2474929 w 3020652"/>
                    <a:gd name="connsiteY21" fmla="*/ 334829 h 2043633"/>
                    <a:gd name="connsiteX22" fmla="*/ 2409343 w 3020652"/>
                    <a:gd name="connsiteY22" fmla="*/ 559897 h 2043633"/>
                    <a:gd name="connsiteX23" fmla="*/ 2332570 w 3020652"/>
                    <a:gd name="connsiteY23" fmla="*/ 492845 h 2043633"/>
                    <a:gd name="connsiteX24" fmla="*/ 1510326 w 3020652"/>
                    <a:gd name="connsiteY24" fmla="*/ 209184 h 2043633"/>
                    <a:gd name="connsiteX25" fmla="*/ 688082 w 3020652"/>
                    <a:gd name="connsiteY25" fmla="*/ 492845 h 2043633"/>
                    <a:gd name="connsiteX26" fmla="*/ 630169 w 3020652"/>
                    <a:gd name="connsiteY26" fmla="*/ 543425 h 2043633"/>
                    <a:gd name="connsiteX27" fmla="*/ 566101 w 3020652"/>
                    <a:gd name="connsiteY27" fmla="*/ 319583 h 2043633"/>
                    <a:gd name="connsiteX28" fmla="*/ 665888 w 3020652"/>
                    <a:gd name="connsiteY28" fmla="*/ 247875 h 2043633"/>
                    <a:gd name="connsiteX29" fmla="*/ 1510326 w 3020652"/>
                    <a:gd name="connsiteY29" fmla="*/ 0 h 2043633"/>
                    <a:gd name="connsiteX0" fmla="*/ 2744751 w 3020652"/>
                    <a:gd name="connsiteY0" fmla="*/ 1081715 h 2043633"/>
                    <a:gd name="connsiteX1" fmla="*/ 3020652 w 3020652"/>
                    <a:gd name="connsiteY1" fmla="*/ 1451393 h 2043633"/>
                    <a:gd name="connsiteX2" fmla="*/ 2901963 w 3020652"/>
                    <a:gd name="connsiteY2" fmla="*/ 2016341 h 2043633"/>
                    <a:gd name="connsiteX3" fmla="*/ 2897503 w 3020652"/>
                    <a:gd name="connsiteY3" fmla="*/ 2025239 h 2043633"/>
                    <a:gd name="connsiteX4" fmla="*/ 2802193 w 3020652"/>
                    <a:gd name="connsiteY4" fmla="*/ 1436521 h 2043633"/>
                    <a:gd name="connsiteX5" fmla="*/ 2796300 w 3020652"/>
                    <a:gd name="connsiteY5" fmla="*/ 1324385 h 2043633"/>
                    <a:gd name="connsiteX6" fmla="*/ 2744859 w 3020652"/>
                    <a:gd name="connsiteY6" fmla="*/ 1081999 h 2043633"/>
                    <a:gd name="connsiteX7" fmla="*/ 2744751 w 3020652"/>
                    <a:gd name="connsiteY7" fmla="*/ 1081715 h 2043633"/>
                    <a:gd name="connsiteX8" fmla="*/ 384115 w 3020652"/>
                    <a:gd name="connsiteY8" fmla="*/ 486693 h 2043633"/>
                    <a:gd name="connsiteX9" fmla="*/ 296760 w 3020652"/>
                    <a:gd name="connsiteY9" fmla="*/ 1026949 h 2043633"/>
                    <a:gd name="connsiteX10" fmla="*/ 275793 w 3020652"/>
                    <a:gd name="connsiteY10" fmla="*/ 1081999 h 2043633"/>
                    <a:gd name="connsiteX11" fmla="*/ 217678 w 3020652"/>
                    <a:gd name="connsiteY11" fmla="*/ 1451393 h 2043633"/>
                    <a:gd name="connsiteX12" fmla="*/ 220242 w 3020652"/>
                    <a:gd name="connsiteY12" fmla="*/ 1500181 h 2043633"/>
                    <a:gd name="connsiteX13" fmla="*/ 132369 w 3020652"/>
                    <a:gd name="connsiteY13" fmla="*/ 2043633 h 2043633"/>
                    <a:gd name="connsiteX14" fmla="*/ 118689 w 3020652"/>
                    <a:gd name="connsiteY14" fmla="*/ 2016341 h 2043633"/>
                    <a:gd name="connsiteX15" fmla="*/ 0 w 3020652"/>
                    <a:gd name="connsiteY15" fmla="*/ 1451393 h 2043633"/>
                    <a:gd name="connsiteX16" fmla="*/ 344885 w 3020652"/>
                    <a:gd name="connsiteY16" fmla="*/ 528173 h 2043633"/>
                    <a:gd name="connsiteX17" fmla="*/ 384115 w 3020652"/>
                    <a:gd name="connsiteY17" fmla="*/ 486693 h 2043633"/>
                    <a:gd name="connsiteX18" fmla="*/ 1510326 w 3020652"/>
                    <a:gd name="connsiteY18" fmla="*/ 0 h 2043633"/>
                    <a:gd name="connsiteX19" fmla="*/ 2471034 w 3020652"/>
                    <a:gd name="connsiteY19" fmla="*/ 331427 h 2043633"/>
                    <a:gd name="connsiteX20" fmla="*/ 2474929 w 3020652"/>
                    <a:gd name="connsiteY20" fmla="*/ 334829 h 2043633"/>
                    <a:gd name="connsiteX21" fmla="*/ 2409343 w 3020652"/>
                    <a:gd name="connsiteY21" fmla="*/ 559897 h 2043633"/>
                    <a:gd name="connsiteX22" fmla="*/ 2332570 w 3020652"/>
                    <a:gd name="connsiteY22" fmla="*/ 492845 h 2043633"/>
                    <a:gd name="connsiteX23" fmla="*/ 1510326 w 3020652"/>
                    <a:gd name="connsiteY23" fmla="*/ 209184 h 2043633"/>
                    <a:gd name="connsiteX24" fmla="*/ 688082 w 3020652"/>
                    <a:gd name="connsiteY24" fmla="*/ 492845 h 2043633"/>
                    <a:gd name="connsiteX25" fmla="*/ 630169 w 3020652"/>
                    <a:gd name="connsiteY25" fmla="*/ 543425 h 2043633"/>
                    <a:gd name="connsiteX26" fmla="*/ 566101 w 3020652"/>
                    <a:gd name="connsiteY26" fmla="*/ 319583 h 2043633"/>
                    <a:gd name="connsiteX27" fmla="*/ 665888 w 3020652"/>
                    <a:gd name="connsiteY27" fmla="*/ 247875 h 2043633"/>
                    <a:gd name="connsiteX28" fmla="*/ 1510326 w 3020652"/>
                    <a:gd name="connsiteY28" fmla="*/ 0 h 2043633"/>
                    <a:gd name="connsiteX0" fmla="*/ 2744859 w 3020652"/>
                    <a:gd name="connsiteY0" fmla="*/ 1081999 h 2043633"/>
                    <a:gd name="connsiteX1" fmla="*/ 3020652 w 3020652"/>
                    <a:gd name="connsiteY1" fmla="*/ 1451393 h 2043633"/>
                    <a:gd name="connsiteX2" fmla="*/ 2901963 w 3020652"/>
                    <a:gd name="connsiteY2" fmla="*/ 2016341 h 2043633"/>
                    <a:gd name="connsiteX3" fmla="*/ 2897503 w 3020652"/>
                    <a:gd name="connsiteY3" fmla="*/ 2025239 h 2043633"/>
                    <a:gd name="connsiteX4" fmla="*/ 2802193 w 3020652"/>
                    <a:gd name="connsiteY4" fmla="*/ 1436521 h 2043633"/>
                    <a:gd name="connsiteX5" fmla="*/ 2796300 w 3020652"/>
                    <a:gd name="connsiteY5" fmla="*/ 1324385 h 2043633"/>
                    <a:gd name="connsiteX6" fmla="*/ 2744859 w 3020652"/>
                    <a:gd name="connsiteY6" fmla="*/ 1081999 h 2043633"/>
                    <a:gd name="connsiteX7" fmla="*/ 384115 w 3020652"/>
                    <a:gd name="connsiteY7" fmla="*/ 486693 h 2043633"/>
                    <a:gd name="connsiteX8" fmla="*/ 296760 w 3020652"/>
                    <a:gd name="connsiteY8" fmla="*/ 1026949 h 2043633"/>
                    <a:gd name="connsiteX9" fmla="*/ 275793 w 3020652"/>
                    <a:gd name="connsiteY9" fmla="*/ 1081999 h 2043633"/>
                    <a:gd name="connsiteX10" fmla="*/ 217678 w 3020652"/>
                    <a:gd name="connsiteY10" fmla="*/ 1451393 h 2043633"/>
                    <a:gd name="connsiteX11" fmla="*/ 220242 w 3020652"/>
                    <a:gd name="connsiteY11" fmla="*/ 1500181 h 2043633"/>
                    <a:gd name="connsiteX12" fmla="*/ 132369 w 3020652"/>
                    <a:gd name="connsiteY12" fmla="*/ 2043633 h 2043633"/>
                    <a:gd name="connsiteX13" fmla="*/ 118689 w 3020652"/>
                    <a:gd name="connsiteY13" fmla="*/ 2016341 h 2043633"/>
                    <a:gd name="connsiteX14" fmla="*/ 0 w 3020652"/>
                    <a:gd name="connsiteY14" fmla="*/ 1451393 h 2043633"/>
                    <a:gd name="connsiteX15" fmla="*/ 344885 w 3020652"/>
                    <a:gd name="connsiteY15" fmla="*/ 528173 h 2043633"/>
                    <a:gd name="connsiteX16" fmla="*/ 384115 w 3020652"/>
                    <a:gd name="connsiteY16" fmla="*/ 486693 h 2043633"/>
                    <a:gd name="connsiteX17" fmla="*/ 1510326 w 3020652"/>
                    <a:gd name="connsiteY17" fmla="*/ 0 h 2043633"/>
                    <a:gd name="connsiteX18" fmla="*/ 2471034 w 3020652"/>
                    <a:gd name="connsiteY18" fmla="*/ 331427 h 2043633"/>
                    <a:gd name="connsiteX19" fmla="*/ 2474929 w 3020652"/>
                    <a:gd name="connsiteY19" fmla="*/ 334829 h 2043633"/>
                    <a:gd name="connsiteX20" fmla="*/ 2409343 w 3020652"/>
                    <a:gd name="connsiteY20" fmla="*/ 559897 h 2043633"/>
                    <a:gd name="connsiteX21" fmla="*/ 2332570 w 3020652"/>
                    <a:gd name="connsiteY21" fmla="*/ 492845 h 2043633"/>
                    <a:gd name="connsiteX22" fmla="*/ 1510326 w 3020652"/>
                    <a:gd name="connsiteY22" fmla="*/ 209184 h 2043633"/>
                    <a:gd name="connsiteX23" fmla="*/ 688082 w 3020652"/>
                    <a:gd name="connsiteY23" fmla="*/ 492845 h 2043633"/>
                    <a:gd name="connsiteX24" fmla="*/ 630169 w 3020652"/>
                    <a:gd name="connsiteY24" fmla="*/ 543425 h 2043633"/>
                    <a:gd name="connsiteX25" fmla="*/ 566101 w 3020652"/>
                    <a:gd name="connsiteY25" fmla="*/ 319583 h 2043633"/>
                    <a:gd name="connsiteX26" fmla="*/ 665888 w 3020652"/>
                    <a:gd name="connsiteY26" fmla="*/ 247875 h 2043633"/>
                    <a:gd name="connsiteX27" fmla="*/ 1510326 w 3020652"/>
                    <a:gd name="connsiteY27" fmla="*/ 0 h 2043633"/>
                    <a:gd name="connsiteX0" fmla="*/ 2796300 w 3023749"/>
                    <a:gd name="connsiteY0" fmla="*/ 1324385 h 2043633"/>
                    <a:gd name="connsiteX1" fmla="*/ 3020652 w 3023749"/>
                    <a:gd name="connsiteY1" fmla="*/ 1451393 h 2043633"/>
                    <a:gd name="connsiteX2" fmla="*/ 2901963 w 3023749"/>
                    <a:gd name="connsiteY2" fmla="*/ 2016341 h 2043633"/>
                    <a:gd name="connsiteX3" fmla="*/ 2897503 w 3023749"/>
                    <a:gd name="connsiteY3" fmla="*/ 2025239 h 2043633"/>
                    <a:gd name="connsiteX4" fmla="*/ 2802193 w 3023749"/>
                    <a:gd name="connsiteY4" fmla="*/ 1436521 h 2043633"/>
                    <a:gd name="connsiteX5" fmla="*/ 2796300 w 3023749"/>
                    <a:gd name="connsiteY5" fmla="*/ 1324385 h 2043633"/>
                    <a:gd name="connsiteX6" fmla="*/ 384115 w 3023749"/>
                    <a:gd name="connsiteY6" fmla="*/ 486693 h 2043633"/>
                    <a:gd name="connsiteX7" fmla="*/ 296760 w 3023749"/>
                    <a:gd name="connsiteY7" fmla="*/ 1026949 h 2043633"/>
                    <a:gd name="connsiteX8" fmla="*/ 275793 w 3023749"/>
                    <a:gd name="connsiteY8" fmla="*/ 1081999 h 2043633"/>
                    <a:gd name="connsiteX9" fmla="*/ 217678 w 3023749"/>
                    <a:gd name="connsiteY9" fmla="*/ 1451393 h 2043633"/>
                    <a:gd name="connsiteX10" fmla="*/ 220242 w 3023749"/>
                    <a:gd name="connsiteY10" fmla="*/ 1500181 h 2043633"/>
                    <a:gd name="connsiteX11" fmla="*/ 132369 w 3023749"/>
                    <a:gd name="connsiteY11" fmla="*/ 2043633 h 2043633"/>
                    <a:gd name="connsiteX12" fmla="*/ 118689 w 3023749"/>
                    <a:gd name="connsiteY12" fmla="*/ 2016341 h 2043633"/>
                    <a:gd name="connsiteX13" fmla="*/ 0 w 3023749"/>
                    <a:gd name="connsiteY13" fmla="*/ 1451393 h 2043633"/>
                    <a:gd name="connsiteX14" fmla="*/ 344885 w 3023749"/>
                    <a:gd name="connsiteY14" fmla="*/ 528173 h 2043633"/>
                    <a:gd name="connsiteX15" fmla="*/ 384115 w 3023749"/>
                    <a:gd name="connsiteY15" fmla="*/ 486693 h 2043633"/>
                    <a:gd name="connsiteX16" fmla="*/ 1510326 w 3023749"/>
                    <a:gd name="connsiteY16" fmla="*/ 0 h 2043633"/>
                    <a:gd name="connsiteX17" fmla="*/ 2471034 w 3023749"/>
                    <a:gd name="connsiteY17" fmla="*/ 331427 h 2043633"/>
                    <a:gd name="connsiteX18" fmla="*/ 2474929 w 3023749"/>
                    <a:gd name="connsiteY18" fmla="*/ 334829 h 2043633"/>
                    <a:gd name="connsiteX19" fmla="*/ 2409343 w 3023749"/>
                    <a:gd name="connsiteY19" fmla="*/ 559897 h 2043633"/>
                    <a:gd name="connsiteX20" fmla="*/ 2332570 w 3023749"/>
                    <a:gd name="connsiteY20" fmla="*/ 492845 h 2043633"/>
                    <a:gd name="connsiteX21" fmla="*/ 1510326 w 3023749"/>
                    <a:gd name="connsiteY21" fmla="*/ 209184 h 2043633"/>
                    <a:gd name="connsiteX22" fmla="*/ 688082 w 3023749"/>
                    <a:gd name="connsiteY22" fmla="*/ 492845 h 2043633"/>
                    <a:gd name="connsiteX23" fmla="*/ 630169 w 3023749"/>
                    <a:gd name="connsiteY23" fmla="*/ 543425 h 2043633"/>
                    <a:gd name="connsiteX24" fmla="*/ 566101 w 3023749"/>
                    <a:gd name="connsiteY24" fmla="*/ 319583 h 2043633"/>
                    <a:gd name="connsiteX25" fmla="*/ 665888 w 3023749"/>
                    <a:gd name="connsiteY25" fmla="*/ 247875 h 2043633"/>
                    <a:gd name="connsiteX26" fmla="*/ 1510326 w 3023749"/>
                    <a:gd name="connsiteY26" fmla="*/ 0 h 2043633"/>
                    <a:gd name="connsiteX0" fmla="*/ 2802193 w 3023749"/>
                    <a:gd name="connsiteY0" fmla="*/ 1436521 h 2043633"/>
                    <a:gd name="connsiteX1" fmla="*/ 3020652 w 3023749"/>
                    <a:gd name="connsiteY1" fmla="*/ 1451393 h 2043633"/>
                    <a:gd name="connsiteX2" fmla="*/ 2901963 w 3023749"/>
                    <a:gd name="connsiteY2" fmla="*/ 2016341 h 2043633"/>
                    <a:gd name="connsiteX3" fmla="*/ 2897503 w 3023749"/>
                    <a:gd name="connsiteY3" fmla="*/ 2025239 h 2043633"/>
                    <a:gd name="connsiteX4" fmla="*/ 2802193 w 3023749"/>
                    <a:gd name="connsiteY4" fmla="*/ 1436521 h 2043633"/>
                    <a:gd name="connsiteX5" fmla="*/ 384115 w 3023749"/>
                    <a:gd name="connsiteY5" fmla="*/ 486693 h 2043633"/>
                    <a:gd name="connsiteX6" fmla="*/ 296760 w 3023749"/>
                    <a:gd name="connsiteY6" fmla="*/ 1026949 h 2043633"/>
                    <a:gd name="connsiteX7" fmla="*/ 275793 w 3023749"/>
                    <a:gd name="connsiteY7" fmla="*/ 1081999 h 2043633"/>
                    <a:gd name="connsiteX8" fmla="*/ 217678 w 3023749"/>
                    <a:gd name="connsiteY8" fmla="*/ 1451393 h 2043633"/>
                    <a:gd name="connsiteX9" fmla="*/ 220242 w 3023749"/>
                    <a:gd name="connsiteY9" fmla="*/ 1500181 h 2043633"/>
                    <a:gd name="connsiteX10" fmla="*/ 132369 w 3023749"/>
                    <a:gd name="connsiteY10" fmla="*/ 2043633 h 2043633"/>
                    <a:gd name="connsiteX11" fmla="*/ 118689 w 3023749"/>
                    <a:gd name="connsiteY11" fmla="*/ 2016341 h 2043633"/>
                    <a:gd name="connsiteX12" fmla="*/ 0 w 3023749"/>
                    <a:gd name="connsiteY12" fmla="*/ 1451393 h 2043633"/>
                    <a:gd name="connsiteX13" fmla="*/ 344885 w 3023749"/>
                    <a:gd name="connsiteY13" fmla="*/ 528173 h 2043633"/>
                    <a:gd name="connsiteX14" fmla="*/ 384115 w 3023749"/>
                    <a:gd name="connsiteY14" fmla="*/ 486693 h 2043633"/>
                    <a:gd name="connsiteX15" fmla="*/ 1510326 w 3023749"/>
                    <a:gd name="connsiteY15" fmla="*/ 0 h 2043633"/>
                    <a:gd name="connsiteX16" fmla="*/ 2471034 w 3023749"/>
                    <a:gd name="connsiteY16" fmla="*/ 331427 h 2043633"/>
                    <a:gd name="connsiteX17" fmla="*/ 2474929 w 3023749"/>
                    <a:gd name="connsiteY17" fmla="*/ 334829 h 2043633"/>
                    <a:gd name="connsiteX18" fmla="*/ 2409343 w 3023749"/>
                    <a:gd name="connsiteY18" fmla="*/ 559897 h 2043633"/>
                    <a:gd name="connsiteX19" fmla="*/ 2332570 w 3023749"/>
                    <a:gd name="connsiteY19" fmla="*/ 492845 h 2043633"/>
                    <a:gd name="connsiteX20" fmla="*/ 1510326 w 3023749"/>
                    <a:gd name="connsiteY20" fmla="*/ 209184 h 2043633"/>
                    <a:gd name="connsiteX21" fmla="*/ 688082 w 3023749"/>
                    <a:gd name="connsiteY21" fmla="*/ 492845 h 2043633"/>
                    <a:gd name="connsiteX22" fmla="*/ 630169 w 3023749"/>
                    <a:gd name="connsiteY22" fmla="*/ 543425 h 2043633"/>
                    <a:gd name="connsiteX23" fmla="*/ 566101 w 3023749"/>
                    <a:gd name="connsiteY23" fmla="*/ 319583 h 2043633"/>
                    <a:gd name="connsiteX24" fmla="*/ 665888 w 3023749"/>
                    <a:gd name="connsiteY24" fmla="*/ 247875 h 2043633"/>
                    <a:gd name="connsiteX25" fmla="*/ 1510326 w 3023749"/>
                    <a:gd name="connsiteY25" fmla="*/ 0 h 2043633"/>
                    <a:gd name="connsiteX0" fmla="*/ 2897503 w 3023749"/>
                    <a:gd name="connsiteY0" fmla="*/ 2025239 h 2043633"/>
                    <a:gd name="connsiteX1" fmla="*/ 3020652 w 3023749"/>
                    <a:gd name="connsiteY1" fmla="*/ 1451393 h 2043633"/>
                    <a:gd name="connsiteX2" fmla="*/ 2901963 w 3023749"/>
                    <a:gd name="connsiteY2" fmla="*/ 2016341 h 2043633"/>
                    <a:gd name="connsiteX3" fmla="*/ 2897503 w 3023749"/>
                    <a:gd name="connsiteY3" fmla="*/ 2025239 h 2043633"/>
                    <a:gd name="connsiteX4" fmla="*/ 384115 w 3023749"/>
                    <a:gd name="connsiteY4" fmla="*/ 486693 h 2043633"/>
                    <a:gd name="connsiteX5" fmla="*/ 296760 w 3023749"/>
                    <a:gd name="connsiteY5" fmla="*/ 1026949 h 2043633"/>
                    <a:gd name="connsiteX6" fmla="*/ 275793 w 3023749"/>
                    <a:gd name="connsiteY6" fmla="*/ 1081999 h 2043633"/>
                    <a:gd name="connsiteX7" fmla="*/ 217678 w 3023749"/>
                    <a:gd name="connsiteY7" fmla="*/ 1451393 h 2043633"/>
                    <a:gd name="connsiteX8" fmla="*/ 220242 w 3023749"/>
                    <a:gd name="connsiteY8" fmla="*/ 1500181 h 2043633"/>
                    <a:gd name="connsiteX9" fmla="*/ 132369 w 3023749"/>
                    <a:gd name="connsiteY9" fmla="*/ 2043633 h 2043633"/>
                    <a:gd name="connsiteX10" fmla="*/ 118689 w 3023749"/>
                    <a:gd name="connsiteY10" fmla="*/ 2016341 h 2043633"/>
                    <a:gd name="connsiteX11" fmla="*/ 0 w 3023749"/>
                    <a:gd name="connsiteY11" fmla="*/ 1451393 h 2043633"/>
                    <a:gd name="connsiteX12" fmla="*/ 344885 w 3023749"/>
                    <a:gd name="connsiteY12" fmla="*/ 528173 h 2043633"/>
                    <a:gd name="connsiteX13" fmla="*/ 384115 w 3023749"/>
                    <a:gd name="connsiteY13" fmla="*/ 486693 h 2043633"/>
                    <a:gd name="connsiteX14" fmla="*/ 1510326 w 3023749"/>
                    <a:gd name="connsiteY14" fmla="*/ 0 h 2043633"/>
                    <a:gd name="connsiteX15" fmla="*/ 2471034 w 3023749"/>
                    <a:gd name="connsiteY15" fmla="*/ 331427 h 2043633"/>
                    <a:gd name="connsiteX16" fmla="*/ 2474929 w 3023749"/>
                    <a:gd name="connsiteY16" fmla="*/ 334829 h 2043633"/>
                    <a:gd name="connsiteX17" fmla="*/ 2409343 w 3023749"/>
                    <a:gd name="connsiteY17" fmla="*/ 559897 h 2043633"/>
                    <a:gd name="connsiteX18" fmla="*/ 2332570 w 3023749"/>
                    <a:gd name="connsiteY18" fmla="*/ 492845 h 2043633"/>
                    <a:gd name="connsiteX19" fmla="*/ 1510326 w 3023749"/>
                    <a:gd name="connsiteY19" fmla="*/ 209184 h 2043633"/>
                    <a:gd name="connsiteX20" fmla="*/ 688082 w 3023749"/>
                    <a:gd name="connsiteY20" fmla="*/ 492845 h 2043633"/>
                    <a:gd name="connsiteX21" fmla="*/ 630169 w 3023749"/>
                    <a:gd name="connsiteY21" fmla="*/ 543425 h 2043633"/>
                    <a:gd name="connsiteX22" fmla="*/ 566101 w 3023749"/>
                    <a:gd name="connsiteY22" fmla="*/ 319583 h 2043633"/>
                    <a:gd name="connsiteX23" fmla="*/ 665888 w 3023749"/>
                    <a:gd name="connsiteY23" fmla="*/ 247875 h 2043633"/>
                    <a:gd name="connsiteX24" fmla="*/ 1510326 w 3023749"/>
                    <a:gd name="connsiteY24" fmla="*/ 0 h 2043633"/>
                    <a:gd name="connsiteX0" fmla="*/ 2897503 w 2901963"/>
                    <a:gd name="connsiteY0" fmla="*/ 2025239 h 2043633"/>
                    <a:gd name="connsiteX1" fmla="*/ 2901963 w 2901963"/>
                    <a:gd name="connsiteY1" fmla="*/ 2016341 h 2043633"/>
                    <a:gd name="connsiteX2" fmla="*/ 2897503 w 2901963"/>
                    <a:gd name="connsiteY2" fmla="*/ 2025239 h 2043633"/>
                    <a:gd name="connsiteX3" fmla="*/ 384115 w 2901963"/>
                    <a:gd name="connsiteY3" fmla="*/ 486693 h 2043633"/>
                    <a:gd name="connsiteX4" fmla="*/ 296760 w 2901963"/>
                    <a:gd name="connsiteY4" fmla="*/ 1026949 h 2043633"/>
                    <a:gd name="connsiteX5" fmla="*/ 275793 w 2901963"/>
                    <a:gd name="connsiteY5" fmla="*/ 1081999 h 2043633"/>
                    <a:gd name="connsiteX6" fmla="*/ 217678 w 2901963"/>
                    <a:gd name="connsiteY6" fmla="*/ 1451393 h 2043633"/>
                    <a:gd name="connsiteX7" fmla="*/ 220242 w 2901963"/>
                    <a:gd name="connsiteY7" fmla="*/ 1500181 h 2043633"/>
                    <a:gd name="connsiteX8" fmla="*/ 132369 w 2901963"/>
                    <a:gd name="connsiteY8" fmla="*/ 2043633 h 2043633"/>
                    <a:gd name="connsiteX9" fmla="*/ 118689 w 2901963"/>
                    <a:gd name="connsiteY9" fmla="*/ 2016341 h 2043633"/>
                    <a:gd name="connsiteX10" fmla="*/ 0 w 2901963"/>
                    <a:gd name="connsiteY10" fmla="*/ 1451393 h 2043633"/>
                    <a:gd name="connsiteX11" fmla="*/ 344885 w 2901963"/>
                    <a:gd name="connsiteY11" fmla="*/ 528173 h 2043633"/>
                    <a:gd name="connsiteX12" fmla="*/ 384115 w 2901963"/>
                    <a:gd name="connsiteY12" fmla="*/ 486693 h 2043633"/>
                    <a:gd name="connsiteX13" fmla="*/ 1510326 w 2901963"/>
                    <a:gd name="connsiteY13" fmla="*/ 0 h 2043633"/>
                    <a:gd name="connsiteX14" fmla="*/ 2471034 w 2901963"/>
                    <a:gd name="connsiteY14" fmla="*/ 331427 h 2043633"/>
                    <a:gd name="connsiteX15" fmla="*/ 2474929 w 2901963"/>
                    <a:gd name="connsiteY15" fmla="*/ 334829 h 2043633"/>
                    <a:gd name="connsiteX16" fmla="*/ 2409343 w 2901963"/>
                    <a:gd name="connsiteY16" fmla="*/ 559897 h 2043633"/>
                    <a:gd name="connsiteX17" fmla="*/ 2332570 w 2901963"/>
                    <a:gd name="connsiteY17" fmla="*/ 492845 h 2043633"/>
                    <a:gd name="connsiteX18" fmla="*/ 1510326 w 2901963"/>
                    <a:gd name="connsiteY18" fmla="*/ 209184 h 2043633"/>
                    <a:gd name="connsiteX19" fmla="*/ 688082 w 2901963"/>
                    <a:gd name="connsiteY19" fmla="*/ 492845 h 2043633"/>
                    <a:gd name="connsiteX20" fmla="*/ 630169 w 2901963"/>
                    <a:gd name="connsiteY20" fmla="*/ 543425 h 2043633"/>
                    <a:gd name="connsiteX21" fmla="*/ 566101 w 2901963"/>
                    <a:gd name="connsiteY21" fmla="*/ 319583 h 2043633"/>
                    <a:gd name="connsiteX22" fmla="*/ 665888 w 2901963"/>
                    <a:gd name="connsiteY22" fmla="*/ 247875 h 2043633"/>
                    <a:gd name="connsiteX23" fmla="*/ 1510326 w 2901963"/>
                    <a:gd name="connsiteY23" fmla="*/ 0 h 2043633"/>
                    <a:gd name="connsiteX0" fmla="*/ 384115 w 2474929"/>
                    <a:gd name="connsiteY0" fmla="*/ 486693 h 2043633"/>
                    <a:gd name="connsiteX1" fmla="*/ 296760 w 2474929"/>
                    <a:gd name="connsiteY1" fmla="*/ 1026949 h 2043633"/>
                    <a:gd name="connsiteX2" fmla="*/ 275793 w 2474929"/>
                    <a:gd name="connsiteY2" fmla="*/ 1081999 h 2043633"/>
                    <a:gd name="connsiteX3" fmla="*/ 217678 w 2474929"/>
                    <a:gd name="connsiteY3" fmla="*/ 1451393 h 2043633"/>
                    <a:gd name="connsiteX4" fmla="*/ 220242 w 2474929"/>
                    <a:gd name="connsiteY4" fmla="*/ 1500181 h 2043633"/>
                    <a:gd name="connsiteX5" fmla="*/ 132369 w 2474929"/>
                    <a:gd name="connsiteY5" fmla="*/ 2043633 h 2043633"/>
                    <a:gd name="connsiteX6" fmla="*/ 118689 w 2474929"/>
                    <a:gd name="connsiteY6" fmla="*/ 2016341 h 2043633"/>
                    <a:gd name="connsiteX7" fmla="*/ 0 w 2474929"/>
                    <a:gd name="connsiteY7" fmla="*/ 1451393 h 2043633"/>
                    <a:gd name="connsiteX8" fmla="*/ 344885 w 2474929"/>
                    <a:gd name="connsiteY8" fmla="*/ 528173 h 2043633"/>
                    <a:gd name="connsiteX9" fmla="*/ 384115 w 2474929"/>
                    <a:gd name="connsiteY9" fmla="*/ 486693 h 2043633"/>
                    <a:gd name="connsiteX10" fmla="*/ 1510326 w 2474929"/>
                    <a:gd name="connsiteY10" fmla="*/ 0 h 2043633"/>
                    <a:gd name="connsiteX11" fmla="*/ 2471034 w 2474929"/>
                    <a:gd name="connsiteY11" fmla="*/ 331427 h 2043633"/>
                    <a:gd name="connsiteX12" fmla="*/ 2474929 w 2474929"/>
                    <a:gd name="connsiteY12" fmla="*/ 334829 h 2043633"/>
                    <a:gd name="connsiteX13" fmla="*/ 2409343 w 2474929"/>
                    <a:gd name="connsiteY13" fmla="*/ 559897 h 2043633"/>
                    <a:gd name="connsiteX14" fmla="*/ 2332570 w 2474929"/>
                    <a:gd name="connsiteY14" fmla="*/ 492845 h 2043633"/>
                    <a:gd name="connsiteX15" fmla="*/ 1510326 w 2474929"/>
                    <a:gd name="connsiteY15" fmla="*/ 209184 h 2043633"/>
                    <a:gd name="connsiteX16" fmla="*/ 688082 w 2474929"/>
                    <a:gd name="connsiteY16" fmla="*/ 492845 h 2043633"/>
                    <a:gd name="connsiteX17" fmla="*/ 630169 w 2474929"/>
                    <a:gd name="connsiteY17" fmla="*/ 543425 h 2043633"/>
                    <a:gd name="connsiteX18" fmla="*/ 566101 w 2474929"/>
                    <a:gd name="connsiteY18" fmla="*/ 319583 h 2043633"/>
                    <a:gd name="connsiteX19" fmla="*/ 665888 w 2474929"/>
                    <a:gd name="connsiteY19" fmla="*/ 247875 h 2043633"/>
                    <a:gd name="connsiteX20" fmla="*/ 1510326 w 2474929"/>
                    <a:gd name="connsiteY20" fmla="*/ 0 h 2043633"/>
                    <a:gd name="connsiteX0" fmla="*/ 384115 w 2474929"/>
                    <a:gd name="connsiteY0" fmla="*/ 486693 h 2043633"/>
                    <a:gd name="connsiteX1" fmla="*/ 296760 w 2474929"/>
                    <a:gd name="connsiteY1" fmla="*/ 1026949 h 2043633"/>
                    <a:gd name="connsiteX2" fmla="*/ 275793 w 2474929"/>
                    <a:gd name="connsiteY2" fmla="*/ 1081999 h 2043633"/>
                    <a:gd name="connsiteX3" fmla="*/ 217678 w 2474929"/>
                    <a:gd name="connsiteY3" fmla="*/ 1451393 h 2043633"/>
                    <a:gd name="connsiteX4" fmla="*/ 220242 w 2474929"/>
                    <a:gd name="connsiteY4" fmla="*/ 1500181 h 2043633"/>
                    <a:gd name="connsiteX5" fmla="*/ 132369 w 2474929"/>
                    <a:gd name="connsiteY5" fmla="*/ 2043633 h 2043633"/>
                    <a:gd name="connsiteX6" fmla="*/ 0 w 2474929"/>
                    <a:gd name="connsiteY6" fmla="*/ 1451393 h 2043633"/>
                    <a:gd name="connsiteX7" fmla="*/ 344885 w 2474929"/>
                    <a:gd name="connsiteY7" fmla="*/ 528173 h 2043633"/>
                    <a:gd name="connsiteX8" fmla="*/ 384115 w 2474929"/>
                    <a:gd name="connsiteY8" fmla="*/ 486693 h 2043633"/>
                    <a:gd name="connsiteX9" fmla="*/ 1510326 w 2474929"/>
                    <a:gd name="connsiteY9" fmla="*/ 0 h 2043633"/>
                    <a:gd name="connsiteX10" fmla="*/ 2471034 w 2474929"/>
                    <a:gd name="connsiteY10" fmla="*/ 331427 h 2043633"/>
                    <a:gd name="connsiteX11" fmla="*/ 2474929 w 2474929"/>
                    <a:gd name="connsiteY11" fmla="*/ 334829 h 2043633"/>
                    <a:gd name="connsiteX12" fmla="*/ 2409343 w 2474929"/>
                    <a:gd name="connsiteY12" fmla="*/ 559897 h 2043633"/>
                    <a:gd name="connsiteX13" fmla="*/ 2332570 w 2474929"/>
                    <a:gd name="connsiteY13" fmla="*/ 492845 h 2043633"/>
                    <a:gd name="connsiteX14" fmla="*/ 1510326 w 2474929"/>
                    <a:gd name="connsiteY14" fmla="*/ 209184 h 2043633"/>
                    <a:gd name="connsiteX15" fmla="*/ 688082 w 2474929"/>
                    <a:gd name="connsiteY15" fmla="*/ 492845 h 2043633"/>
                    <a:gd name="connsiteX16" fmla="*/ 630169 w 2474929"/>
                    <a:gd name="connsiteY16" fmla="*/ 543425 h 2043633"/>
                    <a:gd name="connsiteX17" fmla="*/ 566101 w 2474929"/>
                    <a:gd name="connsiteY17" fmla="*/ 319583 h 2043633"/>
                    <a:gd name="connsiteX18" fmla="*/ 665888 w 2474929"/>
                    <a:gd name="connsiteY18" fmla="*/ 247875 h 2043633"/>
                    <a:gd name="connsiteX19" fmla="*/ 1510326 w 2474929"/>
                    <a:gd name="connsiteY19" fmla="*/ 0 h 2043633"/>
                    <a:gd name="connsiteX0" fmla="*/ 384115 w 2474929"/>
                    <a:gd name="connsiteY0" fmla="*/ 486693 h 1500181"/>
                    <a:gd name="connsiteX1" fmla="*/ 296760 w 2474929"/>
                    <a:gd name="connsiteY1" fmla="*/ 1026949 h 1500181"/>
                    <a:gd name="connsiteX2" fmla="*/ 275793 w 2474929"/>
                    <a:gd name="connsiteY2" fmla="*/ 1081999 h 1500181"/>
                    <a:gd name="connsiteX3" fmla="*/ 217678 w 2474929"/>
                    <a:gd name="connsiteY3" fmla="*/ 1451393 h 1500181"/>
                    <a:gd name="connsiteX4" fmla="*/ 220242 w 2474929"/>
                    <a:gd name="connsiteY4" fmla="*/ 1500181 h 1500181"/>
                    <a:gd name="connsiteX5" fmla="*/ 0 w 2474929"/>
                    <a:gd name="connsiteY5" fmla="*/ 1451393 h 1500181"/>
                    <a:gd name="connsiteX6" fmla="*/ 344885 w 2474929"/>
                    <a:gd name="connsiteY6" fmla="*/ 528173 h 1500181"/>
                    <a:gd name="connsiteX7" fmla="*/ 384115 w 2474929"/>
                    <a:gd name="connsiteY7" fmla="*/ 486693 h 1500181"/>
                    <a:gd name="connsiteX8" fmla="*/ 1510326 w 2474929"/>
                    <a:gd name="connsiteY8" fmla="*/ 0 h 1500181"/>
                    <a:gd name="connsiteX9" fmla="*/ 2471034 w 2474929"/>
                    <a:gd name="connsiteY9" fmla="*/ 331427 h 1500181"/>
                    <a:gd name="connsiteX10" fmla="*/ 2474929 w 2474929"/>
                    <a:gd name="connsiteY10" fmla="*/ 334829 h 1500181"/>
                    <a:gd name="connsiteX11" fmla="*/ 2409343 w 2474929"/>
                    <a:gd name="connsiteY11" fmla="*/ 559897 h 1500181"/>
                    <a:gd name="connsiteX12" fmla="*/ 2332570 w 2474929"/>
                    <a:gd name="connsiteY12" fmla="*/ 492845 h 1500181"/>
                    <a:gd name="connsiteX13" fmla="*/ 1510326 w 2474929"/>
                    <a:gd name="connsiteY13" fmla="*/ 209184 h 1500181"/>
                    <a:gd name="connsiteX14" fmla="*/ 688082 w 2474929"/>
                    <a:gd name="connsiteY14" fmla="*/ 492845 h 1500181"/>
                    <a:gd name="connsiteX15" fmla="*/ 630169 w 2474929"/>
                    <a:gd name="connsiteY15" fmla="*/ 543425 h 1500181"/>
                    <a:gd name="connsiteX16" fmla="*/ 566101 w 2474929"/>
                    <a:gd name="connsiteY16" fmla="*/ 319583 h 1500181"/>
                    <a:gd name="connsiteX17" fmla="*/ 665888 w 2474929"/>
                    <a:gd name="connsiteY17" fmla="*/ 247875 h 1500181"/>
                    <a:gd name="connsiteX18" fmla="*/ 1510326 w 2474929"/>
                    <a:gd name="connsiteY18" fmla="*/ 0 h 1500181"/>
                    <a:gd name="connsiteX0" fmla="*/ 384115 w 2474929"/>
                    <a:gd name="connsiteY0" fmla="*/ 486693 h 1451393"/>
                    <a:gd name="connsiteX1" fmla="*/ 296760 w 2474929"/>
                    <a:gd name="connsiteY1" fmla="*/ 1026949 h 1451393"/>
                    <a:gd name="connsiteX2" fmla="*/ 275793 w 2474929"/>
                    <a:gd name="connsiteY2" fmla="*/ 1081999 h 1451393"/>
                    <a:gd name="connsiteX3" fmla="*/ 217678 w 2474929"/>
                    <a:gd name="connsiteY3" fmla="*/ 1451393 h 1451393"/>
                    <a:gd name="connsiteX4" fmla="*/ 0 w 2474929"/>
                    <a:gd name="connsiteY4" fmla="*/ 1451393 h 1451393"/>
                    <a:gd name="connsiteX5" fmla="*/ 344885 w 2474929"/>
                    <a:gd name="connsiteY5" fmla="*/ 528173 h 1451393"/>
                    <a:gd name="connsiteX6" fmla="*/ 384115 w 2474929"/>
                    <a:gd name="connsiteY6" fmla="*/ 486693 h 1451393"/>
                    <a:gd name="connsiteX7" fmla="*/ 1510326 w 2474929"/>
                    <a:gd name="connsiteY7" fmla="*/ 0 h 1451393"/>
                    <a:gd name="connsiteX8" fmla="*/ 2471034 w 2474929"/>
                    <a:gd name="connsiteY8" fmla="*/ 331427 h 1451393"/>
                    <a:gd name="connsiteX9" fmla="*/ 2474929 w 2474929"/>
                    <a:gd name="connsiteY9" fmla="*/ 334829 h 1451393"/>
                    <a:gd name="connsiteX10" fmla="*/ 2409343 w 2474929"/>
                    <a:gd name="connsiteY10" fmla="*/ 559897 h 1451393"/>
                    <a:gd name="connsiteX11" fmla="*/ 2332570 w 2474929"/>
                    <a:gd name="connsiteY11" fmla="*/ 492845 h 1451393"/>
                    <a:gd name="connsiteX12" fmla="*/ 1510326 w 2474929"/>
                    <a:gd name="connsiteY12" fmla="*/ 209184 h 1451393"/>
                    <a:gd name="connsiteX13" fmla="*/ 688082 w 2474929"/>
                    <a:gd name="connsiteY13" fmla="*/ 492845 h 1451393"/>
                    <a:gd name="connsiteX14" fmla="*/ 630169 w 2474929"/>
                    <a:gd name="connsiteY14" fmla="*/ 543425 h 1451393"/>
                    <a:gd name="connsiteX15" fmla="*/ 566101 w 2474929"/>
                    <a:gd name="connsiteY15" fmla="*/ 319583 h 1451393"/>
                    <a:gd name="connsiteX16" fmla="*/ 665888 w 2474929"/>
                    <a:gd name="connsiteY16" fmla="*/ 247875 h 1451393"/>
                    <a:gd name="connsiteX17" fmla="*/ 1510326 w 2474929"/>
                    <a:gd name="connsiteY17" fmla="*/ 0 h 1451393"/>
                    <a:gd name="connsiteX0" fmla="*/ 384519 w 2475333"/>
                    <a:gd name="connsiteY0" fmla="*/ 486693 h 1465415"/>
                    <a:gd name="connsiteX1" fmla="*/ 297164 w 2475333"/>
                    <a:gd name="connsiteY1" fmla="*/ 1026949 h 1465415"/>
                    <a:gd name="connsiteX2" fmla="*/ 276197 w 2475333"/>
                    <a:gd name="connsiteY2" fmla="*/ 1081999 h 1465415"/>
                    <a:gd name="connsiteX3" fmla="*/ 404 w 2475333"/>
                    <a:gd name="connsiteY3" fmla="*/ 1451393 h 1465415"/>
                    <a:gd name="connsiteX4" fmla="*/ 345289 w 2475333"/>
                    <a:gd name="connsiteY4" fmla="*/ 528173 h 1465415"/>
                    <a:gd name="connsiteX5" fmla="*/ 384519 w 2475333"/>
                    <a:gd name="connsiteY5" fmla="*/ 486693 h 1465415"/>
                    <a:gd name="connsiteX6" fmla="*/ 1510730 w 2475333"/>
                    <a:gd name="connsiteY6" fmla="*/ 0 h 1465415"/>
                    <a:gd name="connsiteX7" fmla="*/ 2471438 w 2475333"/>
                    <a:gd name="connsiteY7" fmla="*/ 331427 h 1465415"/>
                    <a:gd name="connsiteX8" fmla="*/ 2475333 w 2475333"/>
                    <a:gd name="connsiteY8" fmla="*/ 334829 h 1465415"/>
                    <a:gd name="connsiteX9" fmla="*/ 2409747 w 2475333"/>
                    <a:gd name="connsiteY9" fmla="*/ 559897 h 1465415"/>
                    <a:gd name="connsiteX10" fmla="*/ 2332974 w 2475333"/>
                    <a:gd name="connsiteY10" fmla="*/ 492845 h 1465415"/>
                    <a:gd name="connsiteX11" fmla="*/ 1510730 w 2475333"/>
                    <a:gd name="connsiteY11" fmla="*/ 209184 h 1465415"/>
                    <a:gd name="connsiteX12" fmla="*/ 688486 w 2475333"/>
                    <a:gd name="connsiteY12" fmla="*/ 492845 h 1465415"/>
                    <a:gd name="connsiteX13" fmla="*/ 630573 w 2475333"/>
                    <a:gd name="connsiteY13" fmla="*/ 543425 h 1465415"/>
                    <a:gd name="connsiteX14" fmla="*/ 566505 w 2475333"/>
                    <a:gd name="connsiteY14" fmla="*/ 319583 h 1465415"/>
                    <a:gd name="connsiteX15" fmla="*/ 666292 w 2475333"/>
                    <a:gd name="connsiteY15" fmla="*/ 247875 h 1465415"/>
                    <a:gd name="connsiteX16" fmla="*/ 1510730 w 2475333"/>
                    <a:gd name="connsiteY16" fmla="*/ 0 h 1465415"/>
                    <a:gd name="connsiteX0" fmla="*/ 108322 w 2199136"/>
                    <a:gd name="connsiteY0" fmla="*/ 486693 h 1081999"/>
                    <a:gd name="connsiteX1" fmla="*/ 20967 w 2199136"/>
                    <a:gd name="connsiteY1" fmla="*/ 1026949 h 1081999"/>
                    <a:gd name="connsiteX2" fmla="*/ 0 w 2199136"/>
                    <a:gd name="connsiteY2" fmla="*/ 1081999 h 1081999"/>
                    <a:gd name="connsiteX3" fmla="*/ 69092 w 2199136"/>
                    <a:gd name="connsiteY3" fmla="*/ 528173 h 1081999"/>
                    <a:gd name="connsiteX4" fmla="*/ 108322 w 2199136"/>
                    <a:gd name="connsiteY4" fmla="*/ 486693 h 1081999"/>
                    <a:gd name="connsiteX5" fmla="*/ 1234533 w 2199136"/>
                    <a:gd name="connsiteY5" fmla="*/ 0 h 1081999"/>
                    <a:gd name="connsiteX6" fmla="*/ 2195241 w 2199136"/>
                    <a:gd name="connsiteY6" fmla="*/ 331427 h 1081999"/>
                    <a:gd name="connsiteX7" fmla="*/ 2199136 w 2199136"/>
                    <a:gd name="connsiteY7" fmla="*/ 334829 h 1081999"/>
                    <a:gd name="connsiteX8" fmla="*/ 2133550 w 2199136"/>
                    <a:gd name="connsiteY8" fmla="*/ 559897 h 1081999"/>
                    <a:gd name="connsiteX9" fmla="*/ 2056777 w 2199136"/>
                    <a:gd name="connsiteY9" fmla="*/ 492845 h 1081999"/>
                    <a:gd name="connsiteX10" fmla="*/ 1234533 w 2199136"/>
                    <a:gd name="connsiteY10" fmla="*/ 209184 h 1081999"/>
                    <a:gd name="connsiteX11" fmla="*/ 412289 w 2199136"/>
                    <a:gd name="connsiteY11" fmla="*/ 492845 h 1081999"/>
                    <a:gd name="connsiteX12" fmla="*/ 354376 w 2199136"/>
                    <a:gd name="connsiteY12" fmla="*/ 543425 h 1081999"/>
                    <a:gd name="connsiteX13" fmla="*/ 290308 w 2199136"/>
                    <a:gd name="connsiteY13" fmla="*/ 319583 h 1081999"/>
                    <a:gd name="connsiteX14" fmla="*/ 390095 w 2199136"/>
                    <a:gd name="connsiteY14" fmla="*/ 247875 h 1081999"/>
                    <a:gd name="connsiteX15" fmla="*/ 1234533 w 2199136"/>
                    <a:gd name="connsiteY15" fmla="*/ 0 h 1081999"/>
                    <a:gd name="connsiteX0" fmla="*/ 108322 w 2199136"/>
                    <a:gd name="connsiteY0" fmla="*/ 486693 h 1081999"/>
                    <a:gd name="connsiteX1" fmla="*/ 0 w 2199136"/>
                    <a:gd name="connsiteY1" fmla="*/ 1081999 h 1081999"/>
                    <a:gd name="connsiteX2" fmla="*/ 69092 w 2199136"/>
                    <a:gd name="connsiteY2" fmla="*/ 528173 h 1081999"/>
                    <a:gd name="connsiteX3" fmla="*/ 108322 w 2199136"/>
                    <a:gd name="connsiteY3" fmla="*/ 486693 h 1081999"/>
                    <a:gd name="connsiteX4" fmla="*/ 1234533 w 2199136"/>
                    <a:gd name="connsiteY4" fmla="*/ 0 h 1081999"/>
                    <a:gd name="connsiteX5" fmla="*/ 2195241 w 2199136"/>
                    <a:gd name="connsiteY5" fmla="*/ 331427 h 1081999"/>
                    <a:gd name="connsiteX6" fmla="*/ 2199136 w 2199136"/>
                    <a:gd name="connsiteY6" fmla="*/ 334829 h 1081999"/>
                    <a:gd name="connsiteX7" fmla="*/ 2133550 w 2199136"/>
                    <a:gd name="connsiteY7" fmla="*/ 559897 h 1081999"/>
                    <a:gd name="connsiteX8" fmla="*/ 2056777 w 2199136"/>
                    <a:gd name="connsiteY8" fmla="*/ 492845 h 1081999"/>
                    <a:gd name="connsiteX9" fmla="*/ 1234533 w 2199136"/>
                    <a:gd name="connsiteY9" fmla="*/ 209184 h 1081999"/>
                    <a:gd name="connsiteX10" fmla="*/ 412289 w 2199136"/>
                    <a:gd name="connsiteY10" fmla="*/ 492845 h 1081999"/>
                    <a:gd name="connsiteX11" fmla="*/ 354376 w 2199136"/>
                    <a:gd name="connsiteY11" fmla="*/ 543425 h 1081999"/>
                    <a:gd name="connsiteX12" fmla="*/ 290308 w 2199136"/>
                    <a:gd name="connsiteY12" fmla="*/ 319583 h 1081999"/>
                    <a:gd name="connsiteX13" fmla="*/ 390095 w 2199136"/>
                    <a:gd name="connsiteY13" fmla="*/ 247875 h 1081999"/>
                    <a:gd name="connsiteX14" fmla="*/ 1234533 w 2199136"/>
                    <a:gd name="connsiteY14" fmla="*/ 0 h 1081999"/>
                    <a:gd name="connsiteX0" fmla="*/ 39230 w 2130044"/>
                    <a:gd name="connsiteY0" fmla="*/ 486693 h 559897"/>
                    <a:gd name="connsiteX1" fmla="*/ 0 w 2130044"/>
                    <a:gd name="connsiteY1" fmla="*/ 528173 h 559897"/>
                    <a:gd name="connsiteX2" fmla="*/ 39230 w 2130044"/>
                    <a:gd name="connsiteY2" fmla="*/ 486693 h 559897"/>
                    <a:gd name="connsiteX3" fmla="*/ 1165441 w 2130044"/>
                    <a:gd name="connsiteY3" fmla="*/ 0 h 559897"/>
                    <a:gd name="connsiteX4" fmla="*/ 2126149 w 2130044"/>
                    <a:gd name="connsiteY4" fmla="*/ 331427 h 559897"/>
                    <a:gd name="connsiteX5" fmla="*/ 2130044 w 2130044"/>
                    <a:gd name="connsiteY5" fmla="*/ 334829 h 559897"/>
                    <a:gd name="connsiteX6" fmla="*/ 2064458 w 2130044"/>
                    <a:gd name="connsiteY6" fmla="*/ 559897 h 559897"/>
                    <a:gd name="connsiteX7" fmla="*/ 1987685 w 2130044"/>
                    <a:gd name="connsiteY7" fmla="*/ 492845 h 559897"/>
                    <a:gd name="connsiteX8" fmla="*/ 1165441 w 2130044"/>
                    <a:gd name="connsiteY8" fmla="*/ 209184 h 559897"/>
                    <a:gd name="connsiteX9" fmla="*/ 343197 w 2130044"/>
                    <a:gd name="connsiteY9" fmla="*/ 492845 h 559897"/>
                    <a:gd name="connsiteX10" fmla="*/ 285284 w 2130044"/>
                    <a:gd name="connsiteY10" fmla="*/ 543425 h 559897"/>
                    <a:gd name="connsiteX11" fmla="*/ 221216 w 2130044"/>
                    <a:gd name="connsiteY11" fmla="*/ 319583 h 559897"/>
                    <a:gd name="connsiteX12" fmla="*/ 321003 w 2130044"/>
                    <a:gd name="connsiteY12" fmla="*/ 247875 h 559897"/>
                    <a:gd name="connsiteX13" fmla="*/ 1165441 w 2130044"/>
                    <a:gd name="connsiteY13" fmla="*/ 0 h 559897"/>
                    <a:gd name="connsiteX0" fmla="*/ 944225 w 1908828"/>
                    <a:gd name="connsiteY0" fmla="*/ 0 h 559897"/>
                    <a:gd name="connsiteX1" fmla="*/ 1904933 w 1908828"/>
                    <a:gd name="connsiteY1" fmla="*/ 331427 h 559897"/>
                    <a:gd name="connsiteX2" fmla="*/ 1908828 w 1908828"/>
                    <a:gd name="connsiteY2" fmla="*/ 334829 h 559897"/>
                    <a:gd name="connsiteX3" fmla="*/ 1843242 w 1908828"/>
                    <a:gd name="connsiteY3" fmla="*/ 559897 h 559897"/>
                    <a:gd name="connsiteX4" fmla="*/ 1766469 w 1908828"/>
                    <a:gd name="connsiteY4" fmla="*/ 492845 h 559897"/>
                    <a:gd name="connsiteX5" fmla="*/ 944225 w 1908828"/>
                    <a:gd name="connsiteY5" fmla="*/ 209184 h 559897"/>
                    <a:gd name="connsiteX6" fmla="*/ 121981 w 1908828"/>
                    <a:gd name="connsiteY6" fmla="*/ 492845 h 559897"/>
                    <a:gd name="connsiteX7" fmla="*/ 64068 w 1908828"/>
                    <a:gd name="connsiteY7" fmla="*/ 543425 h 559897"/>
                    <a:gd name="connsiteX8" fmla="*/ 0 w 1908828"/>
                    <a:gd name="connsiteY8" fmla="*/ 319583 h 559897"/>
                    <a:gd name="connsiteX9" fmla="*/ 99787 w 1908828"/>
                    <a:gd name="connsiteY9" fmla="*/ 247875 h 559897"/>
                    <a:gd name="connsiteX10" fmla="*/ 944225 w 1908828"/>
                    <a:gd name="connsiteY10" fmla="*/ 0 h 5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828" h="559897">
                      <a:moveTo>
                        <a:pt x="944225" y="0"/>
                      </a:moveTo>
                      <a:cubicBezTo>
                        <a:pt x="1309157" y="0"/>
                        <a:pt x="1643859" y="124378"/>
                        <a:pt x="1904933" y="331427"/>
                      </a:cubicBezTo>
                      <a:lnTo>
                        <a:pt x="1908828" y="334829"/>
                      </a:lnTo>
                      <a:lnTo>
                        <a:pt x="1843242" y="559897"/>
                      </a:lnTo>
                      <a:lnTo>
                        <a:pt x="1766469" y="492845"/>
                      </a:lnTo>
                      <a:cubicBezTo>
                        <a:pt x="1543023" y="315635"/>
                        <a:pt x="1256561" y="209184"/>
                        <a:pt x="944225" y="209184"/>
                      </a:cubicBezTo>
                      <a:cubicBezTo>
                        <a:pt x="631889" y="209184"/>
                        <a:pt x="345427" y="315635"/>
                        <a:pt x="121981" y="492845"/>
                      </a:cubicBezTo>
                      <a:lnTo>
                        <a:pt x="64068" y="543425"/>
                      </a:lnTo>
                      <a:lnTo>
                        <a:pt x="0" y="319583"/>
                      </a:lnTo>
                      <a:lnTo>
                        <a:pt x="99787" y="247875"/>
                      </a:lnTo>
                      <a:cubicBezTo>
                        <a:pt x="340837" y="91380"/>
                        <a:pt x="631426" y="0"/>
                        <a:pt x="94422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A9BE9985-904A-4E29-91EF-0EB60CB32B76}"/>
                  </a:ext>
                </a:extLst>
              </p:cNvPr>
              <p:cNvGrpSpPr/>
              <p:nvPr/>
            </p:nvGrpSpPr>
            <p:grpSpPr>
              <a:xfrm>
                <a:off x="1282752" y="4938098"/>
                <a:ext cx="1451258" cy="1449504"/>
                <a:chOff x="11961036" y="14854279"/>
                <a:chExt cx="6135815" cy="6128401"/>
              </a:xfrm>
              <a:grpFill/>
            </p:grpSpPr>
            <p:sp>
              <p:nvSpPr>
                <p:cNvPr id="31" name="Freeform 48">
                  <a:extLst>
                    <a:ext uri="{FF2B5EF4-FFF2-40B4-BE49-F238E27FC236}">
                      <a16:creationId xmlns:a16="http://schemas.microsoft.com/office/drawing/2014/main" id="{9E14D723-A307-9BB7-E2EC-8A6B98905806}"/>
                    </a:ext>
                  </a:extLst>
                </p:cNvPr>
                <p:cNvSpPr/>
                <p:nvPr/>
              </p:nvSpPr>
              <p:spPr>
                <a:xfrm>
                  <a:off x="12770885" y="14854279"/>
                  <a:ext cx="4477595" cy="6128401"/>
                </a:xfrm>
                <a:custGeom>
                  <a:avLst/>
                  <a:gdLst>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3253261 w 4477595"/>
                    <a:gd name="connsiteY17" fmla="*/ 3754007 h 6128401"/>
                    <a:gd name="connsiteX18" fmla="*/ 3242716 w 4477595"/>
                    <a:gd name="connsiteY18" fmla="*/ 3753945 h 6128401"/>
                    <a:gd name="connsiteX19" fmla="*/ 3255265 w 4477595"/>
                    <a:gd name="connsiteY19" fmla="*/ 3746321 h 6128401"/>
                    <a:gd name="connsiteX20" fmla="*/ 4056807 w 4477595"/>
                    <a:gd name="connsiteY20" fmla="*/ 2238797 h 6128401"/>
                    <a:gd name="connsiteX21" fmla="*/ 2238798 w 4477595"/>
                    <a:gd name="connsiteY21" fmla="*/ 420786 h 6128401"/>
                    <a:gd name="connsiteX22" fmla="*/ 2238797 w 4477595"/>
                    <a:gd name="connsiteY22" fmla="*/ 0 h 6128401"/>
                    <a:gd name="connsiteX23" fmla="*/ 4477595 w 4477595"/>
                    <a:gd name="connsiteY23" fmla="*/ 2238797 h 6128401"/>
                    <a:gd name="connsiteX24" fmla="*/ 3305941 w 4477595"/>
                    <a:gd name="connsiteY24" fmla="*/ 4207383 h 6128401"/>
                    <a:gd name="connsiteX25" fmla="*/ 3243251 w 4477595"/>
                    <a:gd name="connsiteY25" fmla="*/ 4439941 h 6128401"/>
                    <a:gd name="connsiteX26" fmla="*/ 3243251 w 4477595"/>
                    <a:gd name="connsiteY26" fmla="*/ 5318909 h 6128401"/>
                    <a:gd name="connsiteX27" fmla="*/ 2705531 w 4477595"/>
                    <a:gd name="connsiteY27" fmla="*/ 5880081 h 6128401"/>
                    <a:gd name="connsiteX28" fmla="*/ 2650833 w 4477595"/>
                    <a:gd name="connsiteY28" fmla="*/ 5880971 h 6128401"/>
                    <a:gd name="connsiteX29" fmla="*/ 2641784 w 4477595"/>
                    <a:gd name="connsiteY29" fmla="*/ 5910123 h 6128401"/>
                    <a:gd name="connsiteX30" fmla="*/ 2312476 w 4477595"/>
                    <a:gd name="connsiteY30" fmla="*/ 6128401 h 6128401"/>
                    <a:gd name="connsiteX31" fmla="*/ 2165118 w 4477595"/>
                    <a:gd name="connsiteY31" fmla="*/ 6128401 h 6128401"/>
                    <a:gd name="connsiteX32" fmla="*/ 1835810 w 4477595"/>
                    <a:gd name="connsiteY32" fmla="*/ 5910123 h 6128401"/>
                    <a:gd name="connsiteX33" fmla="*/ 1826975 w 4477595"/>
                    <a:gd name="connsiteY33" fmla="*/ 5881661 h 6128401"/>
                    <a:gd name="connsiteX34" fmla="*/ 1699568 w 4477595"/>
                    <a:gd name="connsiteY34" fmla="*/ 5881345 h 6128401"/>
                    <a:gd name="connsiteX35" fmla="*/ 1252464 w 4477595"/>
                    <a:gd name="connsiteY35" fmla="*/ 5306553 h 6128401"/>
                    <a:gd name="connsiteX36" fmla="*/ 1260702 w 4477595"/>
                    <a:gd name="connsiteY36" fmla="*/ 4439941 h 6128401"/>
                    <a:gd name="connsiteX37" fmla="*/ 1247395 w 4477595"/>
                    <a:gd name="connsiteY37" fmla="*/ 4251681 h 6128401"/>
                    <a:gd name="connsiteX38" fmla="*/ 1171654 w 4477595"/>
                    <a:gd name="connsiteY38" fmla="*/ 4207383 h 6128401"/>
                    <a:gd name="connsiteX39" fmla="*/ 0 w 4477595"/>
                    <a:gd name="connsiteY39" fmla="*/ 2238797 h 6128401"/>
                    <a:gd name="connsiteX40" fmla="*/ 2238797 w 4477595"/>
                    <a:gd name="connsiteY40"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3253261 w 4477595"/>
                    <a:gd name="connsiteY17" fmla="*/ 3754007 h 6128401"/>
                    <a:gd name="connsiteX18" fmla="*/ 3242716 w 4477595"/>
                    <a:gd name="connsiteY18" fmla="*/ 3753945 h 6128401"/>
                    <a:gd name="connsiteX19" fmla="*/ 4056807 w 4477595"/>
                    <a:gd name="connsiteY19" fmla="*/ 2238797 h 6128401"/>
                    <a:gd name="connsiteX20" fmla="*/ 2238798 w 4477595"/>
                    <a:gd name="connsiteY20" fmla="*/ 420786 h 6128401"/>
                    <a:gd name="connsiteX21" fmla="*/ 2238797 w 4477595"/>
                    <a:gd name="connsiteY21" fmla="*/ 0 h 6128401"/>
                    <a:gd name="connsiteX22" fmla="*/ 4477595 w 4477595"/>
                    <a:gd name="connsiteY22" fmla="*/ 2238797 h 6128401"/>
                    <a:gd name="connsiteX23" fmla="*/ 3305941 w 4477595"/>
                    <a:gd name="connsiteY23" fmla="*/ 4207383 h 6128401"/>
                    <a:gd name="connsiteX24" fmla="*/ 3243251 w 4477595"/>
                    <a:gd name="connsiteY24" fmla="*/ 4439941 h 6128401"/>
                    <a:gd name="connsiteX25" fmla="*/ 3243251 w 4477595"/>
                    <a:gd name="connsiteY25" fmla="*/ 5318909 h 6128401"/>
                    <a:gd name="connsiteX26" fmla="*/ 2705531 w 4477595"/>
                    <a:gd name="connsiteY26" fmla="*/ 5880081 h 6128401"/>
                    <a:gd name="connsiteX27" fmla="*/ 2650833 w 4477595"/>
                    <a:gd name="connsiteY27" fmla="*/ 5880971 h 6128401"/>
                    <a:gd name="connsiteX28" fmla="*/ 2641784 w 4477595"/>
                    <a:gd name="connsiteY28" fmla="*/ 5910123 h 6128401"/>
                    <a:gd name="connsiteX29" fmla="*/ 2312476 w 4477595"/>
                    <a:gd name="connsiteY29" fmla="*/ 6128401 h 6128401"/>
                    <a:gd name="connsiteX30" fmla="*/ 2165118 w 4477595"/>
                    <a:gd name="connsiteY30" fmla="*/ 6128401 h 6128401"/>
                    <a:gd name="connsiteX31" fmla="*/ 1835810 w 4477595"/>
                    <a:gd name="connsiteY31" fmla="*/ 5910123 h 6128401"/>
                    <a:gd name="connsiteX32" fmla="*/ 1826975 w 4477595"/>
                    <a:gd name="connsiteY32" fmla="*/ 5881661 h 6128401"/>
                    <a:gd name="connsiteX33" fmla="*/ 1699568 w 4477595"/>
                    <a:gd name="connsiteY33" fmla="*/ 5881345 h 6128401"/>
                    <a:gd name="connsiteX34" fmla="*/ 1252464 w 4477595"/>
                    <a:gd name="connsiteY34" fmla="*/ 5306553 h 6128401"/>
                    <a:gd name="connsiteX35" fmla="*/ 1260702 w 4477595"/>
                    <a:gd name="connsiteY35" fmla="*/ 4439941 h 6128401"/>
                    <a:gd name="connsiteX36" fmla="*/ 1247395 w 4477595"/>
                    <a:gd name="connsiteY36" fmla="*/ 4251681 h 6128401"/>
                    <a:gd name="connsiteX37" fmla="*/ 1171654 w 4477595"/>
                    <a:gd name="connsiteY37" fmla="*/ 4207383 h 6128401"/>
                    <a:gd name="connsiteX38" fmla="*/ 0 w 4477595"/>
                    <a:gd name="connsiteY38" fmla="*/ 2238797 h 6128401"/>
                    <a:gd name="connsiteX39" fmla="*/ 2238797 w 4477595"/>
                    <a:gd name="connsiteY39"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3253261 w 4477595"/>
                    <a:gd name="connsiteY17" fmla="*/ 3754007 h 6128401"/>
                    <a:gd name="connsiteX18" fmla="*/ 4056807 w 4477595"/>
                    <a:gd name="connsiteY18" fmla="*/ 2238797 h 6128401"/>
                    <a:gd name="connsiteX19" fmla="*/ 2238798 w 4477595"/>
                    <a:gd name="connsiteY19" fmla="*/ 420786 h 6128401"/>
                    <a:gd name="connsiteX20" fmla="*/ 2238797 w 4477595"/>
                    <a:gd name="connsiteY20" fmla="*/ 0 h 6128401"/>
                    <a:gd name="connsiteX21" fmla="*/ 4477595 w 4477595"/>
                    <a:gd name="connsiteY21" fmla="*/ 2238797 h 6128401"/>
                    <a:gd name="connsiteX22" fmla="*/ 3305941 w 4477595"/>
                    <a:gd name="connsiteY22" fmla="*/ 4207383 h 6128401"/>
                    <a:gd name="connsiteX23" fmla="*/ 3243251 w 4477595"/>
                    <a:gd name="connsiteY23" fmla="*/ 4439941 h 6128401"/>
                    <a:gd name="connsiteX24" fmla="*/ 3243251 w 4477595"/>
                    <a:gd name="connsiteY24" fmla="*/ 5318909 h 6128401"/>
                    <a:gd name="connsiteX25" fmla="*/ 2705531 w 4477595"/>
                    <a:gd name="connsiteY25" fmla="*/ 5880081 h 6128401"/>
                    <a:gd name="connsiteX26" fmla="*/ 2650833 w 4477595"/>
                    <a:gd name="connsiteY26" fmla="*/ 5880971 h 6128401"/>
                    <a:gd name="connsiteX27" fmla="*/ 2641784 w 4477595"/>
                    <a:gd name="connsiteY27" fmla="*/ 5910123 h 6128401"/>
                    <a:gd name="connsiteX28" fmla="*/ 2312476 w 4477595"/>
                    <a:gd name="connsiteY28" fmla="*/ 6128401 h 6128401"/>
                    <a:gd name="connsiteX29" fmla="*/ 2165118 w 4477595"/>
                    <a:gd name="connsiteY29" fmla="*/ 6128401 h 6128401"/>
                    <a:gd name="connsiteX30" fmla="*/ 1835810 w 4477595"/>
                    <a:gd name="connsiteY30" fmla="*/ 5910123 h 6128401"/>
                    <a:gd name="connsiteX31" fmla="*/ 1826975 w 4477595"/>
                    <a:gd name="connsiteY31" fmla="*/ 5881661 h 6128401"/>
                    <a:gd name="connsiteX32" fmla="*/ 1699568 w 4477595"/>
                    <a:gd name="connsiteY32" fmla="*/ 5881345 h 6128401"/>
                    <a:gd name="connsiteX33" fmla="*/ 1252464 w 4477595"/>
                    <a:gd name="connsiteY33" fmla="*/ 5306553 h 6128401"/>
                    <a:gd name="connsiteX34" fmla="*/ 1260702 w 4477595"/>
                    <a:gd name="connsiteY34" fmla="*/ 4439941 h 6128401"/>
                    <a:gd name="connsiteX35" fmla="*/ 1247395 w 4477595"/>
                    <a:gd name="connsiteY35" fmla="*/ 4251681 h 6128401"/>
                    <a:gd name="connsiteX36" fmla="*/ 1171654 w 4477595"/>
                    <a:gd name="connsiteY36" fmla="*/ 4207383 h 6128401"/>
                    <a:gd name="connsiteX37" fmla="*/ 0 w 4477595"/>
                    <a:gd name="connsiteY37" fmla="*/ 2238797 h 6128401"/>
                    <a:gd name="connsiteX38" fmla="*/ 2238797 w 4477595"/>
                    <a:gd name="connsiteY38"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4056807 w 4477595"/>
                    <a:gd name="connsiteY17" fmla="*/ 2238797 h 6128401"/>
                    <a:gd name="connsiteX18" fmla="*/ 2238798 w 4477595"/>
                    <a:gd name="connsiteY18" fmla="*/ 420786 h 6128401"/>
                    <a:gd name="connsiteX19" fmla="*/ 2238797 w 4477595"/>
                    <a:gd name="connsiteY19" fmla="*/ 0 h 6128401"/>
                    <a:gd name="connsiteX20" fmla="*/ 4477595 w 4477595"/>
                    <a:gd name="connsiteY20" fmla="*/ 2238797 h 6128401"/>
                    <a:gd name="connsiteX21" fmla="*/ 3305941 w 4477595"/>
                    <a:gd name="connsiteY21" fmla="*/ 4207383 h 6128401"/>
                    <a:gd name="connsiteX22" fmla="*/ 3243251 w 4477595"/>
                    <a:gd name="connsiteY22" fmla="*/ 4439941 h 6128401"/>
                    <a:gd name="connsiteX23" fmla="*/ 3243251 w 4477595"/>
                    <a:gd name="connsiteY23" fmla="*/ 5318909 h 6128401"/>
                    <a:gd name="connsiteX24" fmla="*/ 2705531 w 4477595"/>
                    <a:gd name="connsiteY24" fmla="*/ 5880081 h 6128401"/>
                    <a:gd name="connsiteX25" fmla="*/ 2650833 w 4477595"/>
                    <a:gd name="connsiteY25" fmla="*/ 5880971 h 6128401"/>
                    <a:gd name="connsiteX26" fmla="*/ 2641784 w 4477595"/>
                    <a:gd name="connsiteY26" fmla="*/ 5910123 h 6128401"/>
                    <a:gd name="connsiteX27" fmla="*/ 2312476 w 4477595"/>
                    <a:gd name="connsiteY27" fmla="*/ 6128401 h 6128401"/>
                    <a:gd name="connsiteX28" fmla="*/ 2165118 w 4477595"/>
                    <a:gd name="connsiteY28" fmla="*/ 6128401 h 6128401"/>
                    <a:gd name="connsiteX29" fmla="*/ 1835810 w 4477595"/>
                    <a:gd name="connsiteY29" fmla="*/ 5910123 h 6128401"/>
                    <a:gd name="connsiteX30" fmla="*/ 1826975 w 4477595"/>
                    <a:gd name="connsiteY30" fmla="*/ 5881661 h 6128401"/>
                    <a:gd name="connsiteX31" fmla="*/ 1699568 w 4477595"/>
                    <a:gd name="connsiteY31" fmla="*/ 5881345 h 6128401"/>
                    <a:gd name="connsiteX32" fmla="*/ 1252464 w 4477595"/>
                    <a:gd name="connsiteY32" fmla="*/ 5306553 h 6128401"/>
                    <a:gd name="connsiteX33" fmla="*/ 1260702 w 4477595"/>
                    <a:gd name="connsiteY33" fmla="*/ 4439941 h 6128401"/>
                    <a:gd name="connsiteX34" fmla="*/ 1247395 w 4477595"/>
                    <a:gd name="connsiteY34" fmla="*/ 4251681 h 6128401"/>
                    <a:gd name="connsiteX35" fmla="*/ 1171654 w 4477595"/>
                    <a:gd name="connsiteY35" fmla="*/ 4207383 h 6128401"/>
                    <a:gd name="connsiteX36" fmla="*/ 0 w 4477595"/>
                    <a:gd name="connsiteY36" fmla="*/ 2238797 h 6128401"/>
                    <a:gd name="connsiteX37" fmla="*/ 2238797 w 4477595"/>
                    <a:gd name="connsiteY37"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4056807 w 4477595"/>
                    <a:gd name="connsiteY17" fmla="*/ 2238797 h 6128401"/>
                    <a:gd name="connsiteX18" fmla="*/ 2238798 w 4477595"/>
                    <a:gd name="connsiteY18" fmla="*/ 420786 h 6128401"/>
                    <a:gd name="connsiteX19" fmla="*/ 2238797 w 4477595"/>
                    <a:gd name="connsiteY19" fmla="*/ 0 h 6128401"/>
                    <a:gd name="connsiteX20" fmla="*/ 4477595 w 4477595"/>
                    <a:gd name="connsiteY20" fmla="*/ 2238797 h 6128401"/>
                    <a:gd name="connsiteX21" fmla="*/ 3305941 w 4477595"/>
                    <a:gd name="connsiteY21" fmla="*/ 4207383 h 6128401"/>
                    <a:gd name="connsiteX22" fmla="*/ 3243251 w 4477595"/>
                    <a:gd name="connsiteY22" fmla="*/ 4439941 h 6128401"/>
                    <a:gd name="connsiteX23" fmla="*/ 3243251 w 4477595"/>
                    <a:gd name="connsiteY23" fmla="*/ 5318909 h 6128401"/>
                    <a:gd name="connsiteX24" fmla="*/ 2705531 w 4477595"/>
                    <a:gd name="connsiteY24" fmla="*/ 5880081 h 6128401"/>
                    <a:gd name="connsiteX25" fmla="*/ 2650833 w 4477595"/>
                    <a:gd name="connsiteY25" fmla="*/ 5880971 h 6128401"/>
                    <a:gd name="connsiteX26" fmla="*/ 2641784 w 4477595"/>
                    <a:gd name="connsiteY26" fmla="*/ 5910123 h 6128401"/>
                    <a:gd name="connsiteX27" fmla="*/ 2312476 w 4477595"/>
                    <a:gd name="connsiteY27" fmla="*/ 6128401 h 6128401"/>
                    <a:gd name="connsiteX28" fmla="*/ 2165118 w 4477595"/>
                    <a:gd name="connsiteY28" fmla="*/ 6128401 h 6128401"/>
                    <a:gd name="connsiteX29" fmla="*/ 1835810 w 4477595"/>
                    <a:gd name="connsiteY29" fmla="*/ 5910123 h 6128401"/>
                    <a:gd name="connsiteX30" fmla="*/ 1826975 w 4477595"/>
                    <a:gd name="connsiteY30" fmla="*/ 5881661 h 6128401"/>
                    <a:gd name="connsiteX31" fmla="*/ 1699568 w 4477595"/>
                    <a:gd name="connsiteY31" fmla="*/ 5881345 h 6128401"/>
                    <a:gd name="connsiteX32" fmla="*/ 1252464 w 4477595"/>
                    <a:gd name="connsiteY32" fmla="*/ 5306553 h 6128401"/>
                    <a:gd name="connsiteX33" fmla="*/ 1260702 w 4477595"/>
                    <a:gd name="connsiteY33" fmla="*/ 4439941 h 6128401"/>
                    <a:gd name="connsiteX34" fmla="*/ 1247395 w 4477595"/>
                    <a:gd name="connsiteY34" fmla="*/ 4251681 h 6128401"/>
                    <a:gd name="connsiteX35" fmla="*/ 1171654 w 4477595"/>
                    <a:gd name="connsiteY35" fmla="*/ 4207383 h 6128401"/>
                    <a:gd name="connsiteX36" fmla="*/ 0 w 4477595"/>
                    <a:gd name="connsiteY36" fmla="*/ 2238797 h 6128401"/>
                    <a:gd name="connsiteX37" fmla="*/ 2238797 w 4477595"/>
                    <a:gd name="connsiteY37"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4056807 w 4477595"/>
                    <a:gd name="connsiteY17" fmla="*/ 2238797 h 6128401"/>
                    <a:gd name="connsiteX18" fmla="*/ 2238798 w 4477595"/>
                    <a:gd name="connsiteY18" fmla="*/ 420786 h 6128401"/>
                    <a:gd name="connsiteX19" fmla="*/ 2238797 w 4477595"/>
                    <a:gd name="connsiteY19" fmla="*/ 0 h 6128401"/>
                    <a:gd name="connsiteX20" fmla="*/ 4477595 w 4477595"/>
                    <a:gd name="connsiteY20" fmla="*/ 2238797 h 6128401"/>
                    <a:gd name="connsiteX21" fmla="*/ 3305941 w 4477595"/>
                    <a:gd name="connsiteY21" fmla="*/ 4207383 h 6128401"/>
                    <a:gd name="connsiteX22" fmla="*/ 3243251 w 4477595"/>
                    <a:gd name="connsiteY22" fmla="*/ 4439941 h 6128401"/>
                    <a:gd name="connsiteX23" fmla="*/ 3243251 w 4477595"/>
                    <a:gd name="connsiteY23" fmla="*/ 5318909 h 6128401"/>
                    <a:gd name="connsiteX24" fmla="*/ 2705531 w 4477595"/>
                    <a:gd name="connsiteY24" fmla="*/ 5880081 h 6128401"/>
                    <a:gd name="connsiteX25" fmla="*/ 2650833 w 4477595"/>
                    <a:gd name="connsiteY25" fmla="*/ 5880971 h 6128401"/>
                    <a:gd name="connsiteX26" fmla="*/ 2641784 w 4477595"/>
                    <a:gd name="connsiteY26" fmla="*/ 5910123 h 6128401"/>
                    <a:gd name="connsiteX27" fmla="*/ 2312476 w 4477595"/>
                    <a:gd name="connsiteY27" fmla="*/ 6128401 h 6128401"/>
                    <a:gd name="connsiteX28" fmla="*/ 2165118 w 4477595"/>
                    <a:gd name="connsiteY28" fmla="*/ 6128401 h 6128401"/>
                    <a:gd name="connsiteX29" fmla="*/ 1835810 w 4477595"/>
                    <a:gd name="connsiteY29" fmla="*/ 5910123 h 6128401"/>
                    <a:gd name="connsiteX30" fmla="*/ 1826975 w 4477595"/>
                    <a:gd name="connsiteY30" fmla="*/ 5881661 h 6128401"/>
                    <a:gd name="connsiteX31" fmla="*/ 1699568 w 4477595"/>
                    <a:gd name="connsiteY31" fmla="*/ 5881345 h 6128401"/>
                    <a:gd name="connsiteX32" fmla="*/ 1252464 w 4477595"/>
                    <a:gd name="connsiteY32" fmla="*/ 5306553 h 6128401"/>
                    <a:gd name="connsiteX33" fmla="*/ 1260702 w 4477595"/>
                    <a:gd name="connsiteY33" fmla="*/ 4439941 h 6128401"/>
                    <a:gd name="connsiteX34" fmla="*/ 1247395 w 4477595"/>
                    <a:gd name="connsiteY34" fmla="*/ 4251681 h 6128401"/>
                    <a:gd name="connsiteX35" fmla="*/ 1171654 w 4477595"/>
                    <a:gd name="connsiteY35" fmla="*/ 4207383 h 6128401"/>
                    <a:gd name="connsiteX36" fmla="*/ 0 w 4477595"/>
                    <a:gd name="connsiteY36" fmla="*/ 2238797 h 6128401"/>
                    <a:gd name="connsiteX37" fmla="*/ 2238797 w 4477595"/>
                    <a:gd name="connsiteY37"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283226 w 4477595"/>
                    <a:gd name="connsiteY11" fmla="*/ 4532987 h 6128401"/>
                    <a:gd name="connsiteX12" fmla="*/ 2539568 w 4477595"/>
                    <a:gd name="connsiteY12" fmla="*/ 4531711 h 6128401"/>
                    <a:gd name="connsiteX13" fmla="*/ 2860637 w 4477595"/>
                    <a:gd name="connsiteY13" fmla="*/ 4311091 h 6128401"/>
                    <a:gd name="connsiteX14" fmla="*/ 3109338 w 4477595"/>
                    <a:gd name="connsiteY14" fmla="*/ 3834987 h 6128401"/>
                    <a:gd name="connsiteX15" fmla="*/ 3110879 w 4477595"/>
                    <a:gd name="connsiteY15" fmla="*/ 3834037 h 6128401"/>
                    <a:gd name="connsiteX16" fmla="*/ 3181541 w 4477595"/>
                    <a:gd name="connsiteY16" fmla="*/ 3791109 h 6128401"/>
                    <a:gd name="connsiteX17" fmla="*/ 4056807 w 4477595"/>
                    <a:gd name="connsiteY17" fmla="*/ 2238797 h 6128401"/>
                    <a:gd name="connsiteX18" fmla="*/ 2238798 w 4477595"/>
                    <a:gd name="connsiteY18" fmla="*/ 420786 h 6128401"/>
                    <a:gd name="connsiteX19" fmla="*/ 2238797 w 4477595"/>
                    <a:gd name="connsiteY19" fmla="*/ 0 h 6128401"/>
                    <a:gd name="connsiteX20" fmla="*/ 4477595 w 4477595"/>
                    <a:gd name="connsiteY20" fmla="*/ 2238797 h 6128401"/>
                    <a:gd name="connsiteX21" fmla="*/ 3305941 w 4477595"/>
                    <a:gd name="connsiteY21" fmla="*/ 4207383 h 6128401"/>
                    <a:gd name="connsiteX22" fmla="*/ 3243251 w 4477595"/>
                    <a:gd name="connsiteY22" fmla="*/ 4439941 h 6128401"/>
                    <a:gd name="connsiteX23" fmla="*/ 3243251 w 4477595"/>
                    <a:gd name="connsiteY23" fmla="*/ 5318909 h 6128401"/>
                    <a:gd name="connsiteX24" fmla="*/ 2705531 w 4477595"/>
                    <a:gd name="connsiteY24" fmla="*/ 5880081 h 6128401"/>
                    <a:gd name="connsiteX25" fmla="*/ 2650833 w 4477595"/>
                    <a:gd name="connsiteY25" fmla="*/ 5880971 h 6128401"/>
                    <a:gd name="connsiteX26" fmla="*/ 2641784 w 4477595"/>
                    <a:gd name="connsiteY26" fmla="*/ 5910123 h 6128401"/>
                    <a:gd name="connsiteX27" fmla="*/ 2312476 w 4477595"/>
                    <a:gd name="connsiteY27" fmla="*/ 6128401 h 6128401"/>
                    <a:gd name="connsiteX28" fmla="*/ 2165118 w 4477595"/>
                    <a:gd name="connsiteY28" fmla="*/ 6128401 h 6128401"/>
                    <a:gd name="connsiteX29" fmla="*/ 1835810 w 4477595"/>
                    <a:gd name="connsiteY29" fmla="*/ 5910123 h 6128401"/>
                    <a:gd name="connsiteX30" fmla="*/ 1826975 w 4477595"/>
                    <a:gd name="connsiteY30" fmla="*/ 5881661 h 6128401"/>
                    <a:gd name="connsiteX31" fmla="*/ 1699568 w 4477595"/>
                    <a:gd name="connsiteY31" fmla="*/ 5881345 h 6128401"/>
                    <a:gd name="connsiteX32" fmla="*/ 1252464 w 4477595"/>
                    <a:gd name="connsiteY32" fmla="*/ 5306553 h 6128401"/>
                    <a:gd name="connsiteX33" fmla="*/ 1260702 w 4477595"/>
                    <a:gd name="connsiteY33" fmla="*/ 4439941 h 6128401"/>
                    <a:gd name="connsiteX34" fmla="*/ 1247395 w 4477595"/>
                    <a:gd name="connsiteY34" fmla="*/ 4251681 h 6128401"/>
                    <a:gd name="connsiteX35" fmla="*/ 1171654 w 4477595"/>
                    <a:gd name="connsiteY35" fmla="*/ 4207383 h 6128401"/>
                    <a:gd name="connsiteX36" fmla="*/ 0 w 4477595"/>
                    <a:gd name="connsiteY36" fmla="*/ 2238797 h 6128401"/>
                    <a:gd name="connsiteX37" fmla="*/ 2238797 w 4477595"/>
                    <a:gd name="connsiteY37"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283226 w 4477595"/>
                    <a:gd name="connsiteY10" fmla="*/ 4533077 h 6128401"/>
                    <a:gd name="connsiteX11" fmla="*/ 2539568 w 4477595"/>
                    <a:gd name="connsiteY11" fmla="*/ 4531711 h 6128401"/>
                    <a:gd name="connsiteX12" fmla="*/ 2860637 w 4477595"/>
                    <a:gd name="connsiteY12" fmla="*/ 4311091 h 6128401"/>
                    <a:gd name="connsiteX13" fmla="*/ 3109338 w 4477595"/>
                    <a:gd name="connsiteY13" fmla="*/ 3834987 h 6128401"/>
                    <a:gd name="connsiteX14" fmla="*/ 3110879 w 4477595"/>
                    <a:gd name="connsiteY14" fmla="*/ 3834037 h 6128401"/>
                    <a:gd name="connsiteX15" fmla="*/ 3181541 w 4477595"/>
                    <a:gd name="connsiteY15" fmla="*/ 3791109 h 6128401"/>
                    <a:gd name="connsiteX16" fmla="*/ 4056807 w 4477595"/>
                    <a:gd name="connsiteY16" fmla="*/ 2238797 h 6128401"/>
                    <a:gd name="connsiteX17" fmla="*/ 2238798 w 4477595"/>
                    <a:gd name="connsiteY17" fmla="*/ 420786 h 6128401"/>
                    <a:gd name="connsiteX18" fmla="*/ 2238797 w 4477595"/>
                    <a:gd name="connsiteY18" fmla="*/ 0 h 6128401"/>
                    <a:gd name="connsiteX19" fmla="*/ 4477595 w 4477595"/>
                    <a:gd name="connsiteY19" fmla="*/ 2238797 h 6128401"/>
                    <a:gd name="connsiteX20" fmla="*/ 3305941 w 4477595"/>
                    <a:gd name="connsiteY20" fmla="*/ 4207383 h 6128401"/>
                    <a:gd name="connsiteX21" fmla="*/ 3243251 w 4477595"/>
                    <a:gd name="connsiteY21" fmla="*/ 4439941 h 6128401"/>
                    <a:gd name="connsiteX22" fmla="*/ 3243251 w 4477595"/>
                    <a:gd name="connsiteY22" fmla="*/ 5318909 h 6128401"/>
                    <a:gd name="connsiteX23" fmla="*/ 2705531 w 4477595"/>
                    <a:gd name="connsiteY23" fmla="*/ 5880081 h 6128401"/>
                    <a:gd name="connsiteX24" fmla="*/ 2650833 w 4477595"/>
                    <a:gd name="connsiteY24" fmla="*/ 5880971 h 6128401"/>
                    <a:gd name="connsiteX25" fmla="*/ 2641784 w 4477595"/>
                    <a:gd name="connsiteY25" fmla="*/ 5910123 h 6128401"/>
                    <a:gd name="connsiteX26" fmla="*/ 2312476 w 4477595"/>
                    <a:gd name="connsiteY26" fmla="*/ 6128401 h 6128401"/>
                    <a:gd name="connsiteX27" fmla="*/ 2165118 w 4477595"/>
                    <a:gd name="connsiteY27" fmla="*/ 6128401 h 6128401"/>
                    <a:gd name="connsiteX28" fmla="*/ 1835810 w 4477595"/>
                    <a:gd name="connsiteY28" fmla="*/ 5910123 h 6128401"/>
                    <a:gd name="connsiteX29" fmla="*/ 1826975 w 4477595"/>
                    <a:gd name="connsiteY29" fmla="*/ 5881661 h 6128401"/>
                    <a:gd name="connsiteX30" fmla="*/ 1699568 w 4477595"/>
                    <a:gd name="connsiteY30" fmla="*/ 5881345 h 6128401"/>
                    <a:gd name="connsiteX31" fmla="*/ 1252464 w 4477595"/>
                    <a:gd name="connsiteY31" fmla="*/ 5306553 h 6128401"/>
                    <a:gd name="connsiteX32" fmla="*/ 1260702 w 4477595"/>
                    <a:gd name="connsiteY32" fmla="*/ 4439941 h 6128401"/>
                    <a:gd name="connsiteX33" fmla="*/ 1247395 w 4477595"/>
                    <a:gd name="connsiteY33" fmla="*/ 4251681 h 6128401"/>
                    <a:gd name="connsiteX34" fmla="*/ 1171654 w 4477595"/>
                    <a:gd name="connsiteY34" fmla="*/ 4207383 h 6128401"/>
                    <a:gd name="connsiteX35" fmla="*/ 0 w 4477595"/>
                    <a:gd name="connsiteY35" fmla="*/ 2238797 h 6128401"/>
                    <a:gd name="connsiteX36" fmla="*/ 2238797 w 4477595"/>
                    <a:gd name="connsiteY36"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240466 w 4477595"/>
                    <a:gd name="connsiteY9" fmla="*/ 4533223 h 6128401"/>
                    <a:gd name="connsiteX10" fmla="*/ 2539568 w 4477595"/>
                    <a:gd name="connsiteY10" fmla="*/ 4531711 h 6128401"/>
                    <a:gd name="connsiteX11" fmla="*/ 2860637 w 4477595"/>
                    <a:gd name="connsiteY11" fmla="*/ 4311091 h 6128401"/>
                    <a:gd name="connsiteX12" fmla="*/ 3109338 w 4477595"/>
                    <a:gd name="connsiteY12" fmla="*/ 3834987 h 6128401"/>
                    <a:gd name="connsiteX13" fmla="*/ 3110879 w 4477595"/>
                    <a:gd name="connsiteY13" fmla="*/ 3834037 h 6128401"/>
                    <a:gd name="connsiteX14" fmla="*/ 3181541 w 4477595"/>
                    <a:gd name="connsiteY14" fmla="*/ 3791109 h 6128401"/>
                    <a:gd name="connsiteX15" fmla="*/ 4056807 w 4477595"/>
                    <a:gd name="connsiteY15" fmla="*/ 2238797 h 6128401"/>
                    <a:gd name="connsiteX16" fmla="*/ 2238798 w 4477595"/>
                    <a:gd name="connsiteY16" fmla="*/ 420786 h 6128401"/>
                    <a:gd name="connsiteX17" fmla="*/ 2238797 w 4477595"/>
                    <a:gd name="connsiteY17" fmla="*/ 0 h 6128401"/>
                    <a:gd name="connsiteX18" fmla="*/ 4477595 w 4477595"/>
                    <a:gd name="connsiteY18" fmla="*/ 2238797 h 6128401"/>
                    <a:gd name="connsiteX19" fmla="*/ 3305941 w 4477595"/>
                    <a:gd name="connsiteY19" fmla="*/ 4207383 h 6128401"/>
                    <a:gd name="connsiteX20" fmla="*/ 3243251 w 4477595"/>
                    <a:gd name="connsiteY20" fmla="*/ 4439941 h 6128401"/>
                    <a:gd name="connsiteX21" fmla="*/ 3243251 w 4477595"/>
                    <a:gd name="connsiteY21" fmla="*/ 5318909 h 6128401"/>
                    <a:gd name="connsiteX22" fmla="*/ 2705531 w 4477595"/>
                    <a:gd name="connsiteY22" fmla="*/ 5880081 h 6128401"/>
                    <a:gd name="connsiteX23" fmla="*/ 2650833 w 4477595"/>
                    <a:gd name="connsiteY23" fmla="*/ 5880971 h 6128401"/>
                    <a:gd name="connsiteX24" fmla="*/ 2641784 w 4477595"/>
                    <a:gd name="connsiteY24" fmla="*/ 5910123 h 6128401"/>
                    <a:gd name="connsiteX25" fmla="*/ 2312476 w 4477595"/>
                    <a:gd name="connsiteY25" fmla="*/ 6128401 h 6128401"/>
                    <a:gd name="connsiteX26" fmla="*/ 2165118 w 4477595"/>
                    <a:gd name="connsiteY26" fmla="*/ 6128401 h 6128401"/>
                    <a:gd name="connsiteX27" fmla="*/ 1835810 w 4477595"/>
                    <a:gd name="connsiteY27" fmla="*/ 5910123 h 6128401"/>
                    <a:gd name="connsiteX28" fmla="*/ 1826975 w 4477595"/>
                    <a:gd name="connsiteY28" fmla="*/ 5881661 h 6128401"/>
                    <a:gd name="connsiteX29" fmla="*/ 1699568 w 4477595"/>
                    <a:gd name="connsiteY29" fmla="*/ 5881345 h 6128401"/>
                    <a:gd name="connsiteX30" fmla="*/ 1252464 w 4477595"/>
                    <a:gd name="connsiteY30" fmla="*/ 5306553 h 6128401"/>
                    <a:gd name="connsiteX31" fmla="*/ 1260702 w 4477595"/>
                    <a:gd name="connsiteY31" fmla="*/ 4439941 h 6128401"/>
                    <a:gd name="connsiteX32" fmla="*/ 1247395 w 4477595"/>
                    <a:gd name="connsiteY32" fmla="*/ 4251681 h 6128401"/>
                    <a:gd name="connsiteX33" fmla="*/ 1171654 w 4477595"/>
                    <a:gd name="connsiteY33" fmla="*/ 4207383 h 6128401"/>
                    <a:gd name="connsiteX34" fmla="*/ 0 w 4477595"/>
                    <a:gd name="connsiteY34" fmla="*/ 2238797 h 6128401"/>
                    <a:gd name="connsiteX35" fmla="*/ 2238797 w 4477595"/>
                    <a:gd name="connsiteY35"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238254 w 4477595"/>
                    <a:gd name="connsiteY8" fmla="*/ 4533211 h 6128401"/>
                    <a:gd name="connsiteX9" fmla="*/ 2539568 w 4477595"/>
                    <a:gd name="connsiteY9" fmla="*/ 4531711 h 6128401"/>
                    <a:gd name="connsiteX10" fmla="*/ 2860637 w 4477595"/>
                    <a:gd name="connsiteY10" fmla="*/ 4311091 h 6128401"/>
                    <a:gd name="connsiteX11" fmla="*/ 3109338 w 4477595"/>
                    <a:gd name="connsiteY11" fmla="*/ 3834987 h 6128401"/>
                    <a:gd name="connsiteX12" fmla="*/ 3110879 w 4477595"/>
                    <a:gd name="connsiteY12" fmla="*/ 3834037 h 6128401"/>
                    <a:gd name="connsiteX13" fmla="*/ 3181541 w 4477595"/>
                    <a:gd name="connsiteY13" fmla="*/ 3791109 h 6128401"/>
                    <a:gd name="connsiteX14" fmla="*/ 4056807 w 4477595"/>
                    <a:gd name="connsiteY14" fmla="*/ 2238797 h 6128401"/>
                    <a:gd name="connsiteX15" fmla="*/ 2238798 w 4477595"/>
                    <a:gd name="connsiteY15" fmla="*/ 420786 h 6128401"/>
                    <a:gd name="connsiteX16" fmla="*/ 2238797 w 4477595"/>
                    <a:gd name="connsiteY16" fmla="*/ 0 h 6128401"/>
                    <a:gd name="connsiteX17" fmla="*/ 4477595 w 4477595"/>
                    <a:gd name="connsiteY17" fmla="*/ 2238797 h 6128401"/>
                    <a:gd name="connsiteX18" fmla="*/ 3305941 w 4477595"/>
                    <a:gd name="connsiteY18" fmla="*/ 4207383 h 6128401"/>
                    <a:gd name="connsiteX19" fmla="*/ 3243251 w 4477595"/>
                    <a:gd name="connsiteY19" fmla="*/ 4439941 h 6128401"/>
                    <a:gd name="connsiteX20" fmla="*/ 3243251 w 4477595"/>
                    <a:gd name="connsiteY20" fmla="*/ 5318909 h 6128401"/>
                    <a:gd name="connsiteX21" fmla="*/ 2705531 w 4477595"/>
                    <a:gd name="connsiteY21" fmla="*/ 5880081 h 6128401"/>
                    <a:gd name="connsiteX22" fmla="*/ 2650833 w 4477595"/>
                    <a:gd name="connsiteY22" fmla="*/ 5880971 h 6128401"/>
                    <a:gd name="connsiteX23" fmla="*/ 2641784 w 4477595"/>
                    <a:gd name="connsiteY23" fmla="*/ 5910123 h 6128401"/>
                    <a:gd name="connsiteX24" fmla="*/ 2312476 w 4477595"/>
                    <a:gd name="connsiteY24" fmla="*/ 6128401 h 6128401"/>
                    <a:gd name="connsiteX25" fmla="*/ 2165118 w 4477595"/>
                    <a:gd name="connsiteY25" fmla="*/ 6128401 h 6128401"/>
                    <a:gd name="connsiteX26" fmla="*/ 1835810 w 4477595"/>
                    <a:gd name="connsiteY26" fmla="*/ 5910123 h 6128401"/>
                    <a:gd name="connsiteX27" fmla="*/ 1826975 w 4477595"/>
                    <a:gd name="connsiteY27" fmla="*/ 5881661 h 6128401"/>
                    <a:gd name="connsiteX28" fmla="*/ 1699568 w 4477595"/>
                    <a:gd name="connsiteY28" fmla="*/ 5881345 h 6128401"/>
                    <a:gd name="connsiteX29" fmla="*/ 1252464 w 4477595"/>
                    <a:gd name="connsiteY29" fmla="*/ 5306553 h 6128401"/>
                    <a:gd name="connsiteX30" fmla="*/ 1260702 w 4477595"/>
                    <a:gd name="connsiteY30" fmla="*/ 4439941 h 6128401"/>
                    <a:gd name="connsiteX31" fmla="*/ 1247395 w 4477595"/>
                    <a:gd name="connsiteY31" fmla="*/ 4251681 h 6128401"/>
                    <a:gd name="connsiteX32" fmla="*/ 1171654 w 4477595"/>
                    <a:gd name="connsiteY32" fmla="*/ 4207383 h 6128401"/>
                    <a:gd name="connsiteX33" fmla="*/ 0 w 4477595"/>
                    <a:gd name="connsiteY33" fmla="*/ 2238797 h 6128401"/>
                    <a:gd name="connsiteX34" fmla="*/ 2238797 w 4477595"/>
                    <a:gd name="connsiteY34"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236042 w 4477595"/>
                    <a:gd name="connsiteY7" fmla="*/ 4533223 h 6128401"/>
                    <a:gd name="connsiteX8" fmla="*/ 2539568 w 4477595"/>
                    <a:gd name="connsiteY8" fmla="*/ 4531711 h 6128401"/>
                    <a:gd name="connsiteX9" fmla="*/ 2860637 w 4477595"/>
                    <a:gd name="connsiteY9" fmla="*/ 4311091 h 6128401"/>
                    <a:gd name="connsiteX10" fmla="*/ 3109338 w 4477595"/>
                    <a:gd name="connsiteY10" fmla="*/ 3834987 h 6128401"/>
                    <a:gd name="connsiteX11" fmla="*/ 3110879 w 4477595"/>
                    <a:gd name="connsiteY11" fmla="*/ 3834037 h 6128401"/>
                    <a:gd name="connsiteX12" fmla="*/ 3181541 w 4477595"/>
                    <a:gd name="connsiteY12" fmla="*/ 3791109 h 6128401"/>
                    <a:gd name="connsiteX13" fmla="*/ 4056807 w 4477595"/>
                    <a:gd name="connsiteY13" fmla="*/ 2238797 h 6128401"/>
                    <a:gd name="connsiteX14" fmla="*/ 2238798 w 4477595"/>
                    <a:gd name="connsiteY14" fmla="*/ 420786 h 6128401"/>
                    <a:gd name="connsiteX15" fmla="*/ 2238797 w 4477595"/>
                    <a:gd name="connsiteY15" fmla="*/ 0 h 6128401"/>
                    <a:gd name="connsiteX16" fmla="*/ 4477595 w 4477595"/>
                    <a:gd name="connsiteY16" fmla="*/ 2238797 h 6128401"/>
                    <a:gd name="connsiteX17" fmla="*/ 3305941 w 4477595"/>
                    <a:gd name="connsiteY17" fmla="*/ 4207383 h 6128401"/>
                    <a:gd name="connsiteX18" fmla="*/ 3243251 w 4477595"/>
                    <a:gd name="connsiteY18" fmla="*/ 4439941 h 6128401"/>
                    <a:gd name="connsiteX19" fmla="*/ 3243251 w 4477595"/>
                    <a:gd name="connsiteY19" fmla="*/ 5318909 h 6128401"/>
                    <a:gd name="connsiteX20" fmla="*/ 2705531 w 4477595"/>
                    <a:gd name="connsiteY20" fmla="*/ 5880081 h 6128401"/>
                    <a:gd name="connsiteX21" fmla="*/ 2650833 w 4477595"/>
                    <a:gd name="connsiteY21" fmla="*/ 5880971 h 6128401"/>
                    <a:gd name="connsiteX22" fmla="*/ 2641784 w 4477595"/>
                    <a:gd name="connsiteY22" fmla="*/ 5910123 h 6128401"/>
                    <a:gd name="connsiteX23" fmla="*/ 2312476 w 4477595"/>
                    <a:gd name="connsiteY23" fmla="*/ 6128401 h 6128401"/>
                    <a:gd name="connsiteX24" fmla="*/ 2165118 w 4477595"/>
                    <a:gd name="connsiteY24" fmla="*/ 6128401 h 6128401"/>
                    <a:gd name="connsiteX25" fmla="*/ 1835810 w 4477595"/>
                    <a:gd name="connsiteY25" fmla="*/ 5910123 h 6128401"/>
                    <a:gd name="connsiteX26" fmla="*/ 1826975 w 4477595"/>
                    <a:gd name="connsiteY26" fmla="*/ 5881661 h 6128401"/>
                    <a:gd name="connsiteX27" fmla="*/ 1699568 w 4477595"/>
                    <a:gd name="connsiteY27" fmla="*/ 5881345 h 6128401"/>
                    <a:gd name="connsiteX28" fmla="*/ 1252464 w 4477595"/>
                    <a:gd name="connsiteY28" fmla="*/ 5306553 h 6128401"/>
                    <a:gd name="connsiteX29" fmla="*/ 1260702 w 4477595"/>
                    <a:gd name="connsiteY29" fmla="*/ 4439941 h 6128401"/>
                    <a:gd name="connsiteX30" fmla="*/ 1247395 w 4477595"/>
                    <a:gd name="connsiteY30" fmla="*/ 4251681 h 6128401"/>
                    <a:gd name="connsiteX31" fmla="*/ 1171654 w 4477595"/>
                    <a:gd name="connsiteY31" fmla="*/ 4207383 h 6128401"/>
                    <a:gd name="connsiteX32" fmla="*/ 0 w 4477595"/>
                    <a:gd name="connsiteY32" fmla="*/ 2238797 h 6128401"/>
                    <a:gd name="connsiteX33" fmla="*/ 2238797 w 4477595"/>
                    <a:gd name="connsiteY33"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193282 w 4477595"/>
                    <a:gd name="connsiteY6" fmla="*/ 4533077 h 6128401"/>
                    <a:gd name="connsiteX7" fmla="*/ 2539568 w 4477595"/>
                    <a:gd name="connsiteY7" fmla="*/ 4531711 h 6128401"/>
                    <a:gd name="connsiteX8" fmla="*/ 2860637 w 4477595"/>
                    <a:gd name="connsiteY8" fmla="*/ 4311091 h 6128401"/>
                    <a:gd name="connsiteX9" fmla="*/ 3109338 w 4477595"/>
                    <a:gd name="connsiteY9" fmla="*/ 3834987 h 6128401"/>
                    <a:gd name="connsiteX10" fmla="*/ 3110879 w 4477595"/>
                    <a:gd name="connsiteY10" fmla="*/ 3834037 h 6128401"/>
                    <a:gd name="connsiteX11" fmla="*/ 3181541 w 4477595"/>
                    <a:gd name="connsiteY11" fmla="*/ 3791109 h 6128401"/>
                    <a:gd name="connsiteX12" fmla="*/ 4056807 w 4477595"/>
                    <a:gd name="connsiteY12" fmla="*/ 2238797 h 6128401"/>
                    <a:gd name="connsiteX13" fmla="*/ 2238798 w 4477595"/>
                    <a:gd name="connsiteY13" fmla="*/ 420786 h 6128401"/>
                    <a:gd name="connsiteX14" fmla="*/ 2238797 w 4477595"/>
                    <a:gd name="connsiteY14" fmla="*/ 0 h 6128401"/>
                    <a:gd name="connsiteX15" fmla="*/ 4477595 w 4477595"/>
                    <a:gd name="connsiteY15" fmla="*/ 2238797 h 6128401"/>
                    <a:gd name="connsiteX16" fmla="*/ 3305941 w 4477595"/>
                    <a:gd name="connsiteY16" fmla="*/ 4207383 h 6128401"/>
                    <a:gd name="connsiteX17" fmla="*/ 3243251 w 4477595"/>
                    <a:gd name="connsiteY17" fmla="*/ 4439941 h 6128401"/>
                    <a:gd name="connsiteX18" fmla="*/ 3243251 w 4477595"/>
                    <a:gd name="connsiteY18" fmla="*/ 5318909 h 6128401"/>
                    <a:gd name="connsiteX19" fmla="*/ 2705531 w 4477595"/>
                    <a:gd name="connsiteY19" fmla="*/ 5880081 h 6128401"/>
                    <a:gd name="connsiteX20" fmla="*/ 2650833 w 4477595"/>
                    <a:gd name="connsiteY20" fmla="*/ 5880971 h 6128401"/>
                    <a:gd name="connsiteX21" fmla="*/ 2641784 w 4477595"/>
                    <a:gd name="connsiteY21" fmla="*/ 5910123 h 6128401"/>
                    <a:gd name="connsiteX22" fmla="*/ 2312476 w 4477595"/>
                    <a:gd name="connsiteY22" fmla="*/ 6128401 h 6128401"/>
                    <a:gd name="connsiteX23" fmla="*/ 2165118 w 4477595"/>
                    <a:gd name="connsiteY23" fmla="*/ 6128401 h 6128401"/>
                    <a:gd name="connsiteX24" fmla="*/ 1835810 w 4477595"/>
                    <a:gd name="connsiteY24" fmla="*/ 5910123 h 6128401"/>
                    <a:gd name="connsiteX25" fmla="*/ 1826975 w 4477595"/>
                    <a:gd name="connsiteY25" fmla="*/ 5881661 h 6128401"/>
                    <a:gd name="connsiteX26" fmla="*/ 1699568 w 4477595"/>
                    <a:gd name="connsiteY26" fmla="*/ 5881345 h 6128401"/>
                    <a:gd name="connsiteX27" fmla="*/ 1252464 w 4477595"/>
                    <a:gd name="connsiteY27" fmla="*/ 5306553 h 6128401"/>
                    <a:gd name="connsiteX28" fmla="*/ 1260702 w 4477595"/>
                    <a:gd name="connsiteY28" fmla="*/ 4439941 h 6128401"/>
                    <a:gd name="connsiteX29" fmla="*/ 1247395 w 4477595"/>
                    <a:gd name="connsiteY29" fmla="*/ 4251681 h 6128401"/>
                    <a:gd name="connsiteX30" fmla="*/ 1171654 w 4477595"/>
                    <a:gd name="connsiteY30" fmla="*/ 4207383 h 6128401"/>
                    <a:gd name="connsiteX31" fmla="*/ 0 w 4477595"/>
                    <a:gd name="connsiteY31" fmla="*/ 2238797 h 6128401"/>
                    <a:gd name="connsiteX32" fmla="*/ 2238797 w 4477595"/>
                    <a:gd name="connsiteY32"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193282 w 4477595"/>
                    <a:gd name="connsiteY5" fmla="*/ 4532987 h 6128401"/>
                    <a:gd name="connsiteX6" fmla="*/ 2539568 w 4477595"/>
                    <a:gd name="connsiteY6" fmla="*/ 4531711 h 6128401"/>
                    <a:gd name="connsiteX7" fmla="*/ 2860637 w 4477595"/>
                    <a:gd name="connsiteY7" fmla="*/ 4311091 h 6128401"/>
                    <a:gd name="connsiteX8" fmla="*/ 3109338 w 4477595"/>
                    <a:gd name="connsiteY8" fmla="*/ 3834987 h 6128401"/>
                    <a:gd name="connsiteX9" fmla="*/ 3110879 w 4477595"/>
                    <a:gd name="connsiteY9" fmla="*/ 3834037 h 6128401"/>
                    <a:gd name="connsiteX10" fmla="*/ 3181541 w 4477595"/>
                    <a:gd name="connsiteY10" fmla="*/ 3791109 h 6128401"/>
                    <a:gd name="connsiteX11" fmla="*/ 4056807 w 4477595"/>
                    <a:gd name="connsiteY11" fmla="*/ 2238797 h 6128401"/>
                    <a:gd name="connsiteX12" fmla="*/ 2238798 w 4477595"/>
                    <a:gd name="connsiteY12" fmla="*/ 420786 h 6128401"/>
                    <a:gd name="connsiteX13" fmla="*/ 2238797 w 4477595"/>
                    <a:gd name="connsiteY13" fmla="*/ 0 h 6128401"/>
                    <a:gd name="connsiteX14" fmla="*/ 4477595 w 4477595"/>
                    <a:gd name="connsiteY14" fmla="*/ 2238797 h 6128401"/>
                    <a:gd name="connsiteX15" fmla="*/ 3305941 w 4477595"/>
                    <a:gd name="connsiteY15" fmla="*/ 4207383 h 6128401"/>
                    <a:gd name="connsiteX16" fmla="*/ 3243251 w 4477595"/>
                    <a:gd name="connsiteY16" fmla="*/ 4439941 h 6128401"/>
                    <a:gd name="connsiteX17" fmla="*/ 3243251 w 4477595"/>
                    <a:gd name="connsiteY17" fmla="*/ 5318909 h 6128401"/>
                    <a:gd name="connsiteX18" fmla="*/ 2705531 w 4477595"/>
                    <a:gd name="connsiteY18" fmla="*/ 5880081 h 6128401"/>
                    <a:gd name="connsiteX19" fmla="*/ 2650833 w 4477595"/>
                    <a:gd name="connsiteY19" fmla="*/ 5880971 h 6128401"/>
                    <a:gd name="connsiteX20" fmla="*/ 2641784 w 4477595"/>
                    <a:gd name="connsiteY20" fmla="*/ 5910123 h 6128401"/>
                    <a:gd name="connsiteX21" fmla="*/ 2312476 w 4477595"/>
                    <a:gd name="connsiteY21" fmla="*/ 6128401 h 6128401"/>
                    <a:gd name="connsiteX22" fmla="*/ 2165118 w 4477595"/>
                    <a:gd name="connsiteY22" fmla="*/ 6128401 h 6128401"/>
                    <a:gd name="connsiteX23" fmla="*/ 1835810 w 4477595"/>
                    <a:gd name="connsiteY23" fmla="*/ 5910123 h 6128401"/>
                    <a:gd name="connsiteX24" fmla="*/ 1826975 w 4477595"/>
                    <a:gd name="connsiteY24" fmla="*/ 5881661 h 6128401"/>
                    <a:gd name="connsiteX25" fmla="*/ 1699568 w 4477595"/>
                    <a:gd name="connsiteY25" fmla="*/ 5881345 h 6128401"/>
                    <a:gd name="connsiteX26" fmla="*/ 1252464 w 4477595"/>
                    <a:gd name="connsiteY26" fmla="*/ 5306553 h 6128401"/>
                    <a:gd name="connsiteX27" fmla="*/ 1260702 w 4477595"/>
                    <a:gd name="connsiteY27" fmla="*/ 4439941 h 6128401"/>
                    <a:gd name="connsiteX28" fmla="*/ 1247395 w 4477595"/>
                    <a:gd name="connsiteY28" fmla="*/ 4251681 h 6128401"/>
                    <a:gd name="connsiteX29" fmla="*/ 1171654 w 4477595"/>
                    <a:gd name="connsiteY29" fmla="*/ 4207383 h 6128401"/>
                    <a:gd name="connsiteX30" fmla="*/ 0 w 4477595"/>
                    <a:gd name="connsiteY30" fmla="*/ 2238797 h 6128401"/>
                    <a:gd name="connsiteX31" fmla="*/ 2238797 w 4477595"/>
                    <a:gd name="connsiteY31"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539568 w 4477595"/>
                    <a:gd name="connsiteY5" fmla="*/ 4531711 h 6128401"/>
                    <a:gd name="connsiteX6" fmla="*/ 2860637 w 4477595"/>
                    <a:gd name="connsiteY6" fmla="*/ 4311091 h 6128401"/>
                    <a:gd name="connsiteX7" fmla="*/ 3109338 w 4477595"/>
                    <a:gd name="connsiteY7" fmla="*/ 3834987 h 6128401"/>
                    <a:gd name="connsiteX8" fmla="*/ 3110879 w 4477595"/>
                    <a:gd name="connsiteY8" fmla="*/ 3834037 h 6128401"/>
                    <a:gd name="connsiteX9" fmla="*/ 3181541 w 4477595"/>
                    <a:gd name="connsiteY9" fmla="*/ 3791109 h 6128401"/>
                    <a:gd name="connsiteX10" fmla="*/ 4056807 w 4477595"/>
                    <a:gd name="connsiteY10" fmla="*/ 2238797 h 6128401"/>
                    <a:gd name="connsiteX11" fmla="*/ 2238798 w 4477595"/>
                    <a:gd name="connsiteY11" fmla="*/ 420786 h 6128401"/>
                    <a:gd name="connsiteX12" fmla="*/ 2238797 w 4477595"/>
                    <a:gd name="connsiteY12" fmla="*/ 0 h 6128401"/>
                    <a:gd name="connsiteX13" fmla="*/ 4477595 w 4477595"/>
                    <a:gd name="connsiteY13" fmla="*/ 2238797 h 6128401"/>
                    <a:gd name="connsiteX14" fmla="*/ 3305941 w 4477595"/>
                    <a:gd name="connsiteY14" fmla="*/ 4207383 h 6128401"/>
                    <a:gd name="connsiteX15" fmla="*/ 3243251 w 4477595"/>
                    <a:gd name="connsiteY15" fmla="*/ 4439941 h 6128401"/>
                    <a:gd name="connsiteX16" fmla="*/ 3243251 w 4477595"/>
                    <a:gd name="connsiteY16" fmla="*/ 5318909 h 6128401"/>
                    <a:gd name="connsiteX17" fmla="*/ 2705531 w 4477595"/>
                    <a:gd name="connsiteY17" fmla="*/ 5880081 h 6128401"/>
                    <a:gd name="connsiteX18" fmla="*/ 2650833 w 4477595"/>
                    <a:gd name="connsiteY18" fmla="*/ 5880971 h 6128401"/>
                    <a:gd name="connsiteX19" fmla="*/ 2641784 w 4477595"/>
                    <a:gd name="connsiteY19" fmla="*/ 5910123 h 6128401"/>
                    <a:gd name="connsiteX20" fmla="*/ 2312476 w 4477595"/>
                    <a:gd name="connsiteY20" fmla="*/ 6128401 h 6128401"/>
                    <a:gd name="connsiteX21" fmla="*/ 2165118 w 4477595"/>
                    <a:gd name="connsiteY21" fmla="*/ 6128401 h 6128401"/>
                    <a:gd name="connsiteX22" fmla="*/ 1835810 w 4477595"/>
                    <a:gd name="connsiteY22" fmla="*/ 5910123 h 6128401"/>
                    <a:gd name="connsiteX23" fmla="*/ 1826975 w 4477595"/>
                    <a:gd name="connsiteY23" fmla="*/ 5881661 h 6128401"/>
                    <a:gd name="connsiteX24" fmla="*/ 1699568 w 4477595"/>
                    <a:gd name="connsiteY24" fmla="*/ 5881345 h 6128401"/>
                    <a:gd name="connsiteX25" fmla="*/ 1252464 w 4477595"/>
                    <a:gd name="connsiteY25" fmla="*/ 5306553 h 6128401"/>
                    <a:gd name="connsiteX26" fmla="*/ 1260702 w 4477595"/>
                    <a:gd name="connsiteY26" fmla="*/ 4439941 h 6128401"/>
                    <a:gd name="connsiteX27" fmla="*/ 1247395 w 4477595"/>
                    <a:gd name="connsiteY27" fmla="*/ 4251681 h 6128401"/>
                    <a:gd name="connsiteX28" fmla="*/ 1171654 w 4477595"/>
                    <a:gd name="connsiteY28" fmla="*/ 4207383 h 6128401"/>
                    <a:gd name="connsiteX29" fmla="*/ 0 w 4477595"/>
                    <a:gd name="connsiteY29" fmla="*/ 2238797 h 6128401"/>
                    <a:gd name="connsiteX30" fmla="*/ 2238797 w 4477595"/>
                    <a:gd name="connsiteY30"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15871 w 4477595"/>
                    <a:gd name="connsiteY3" fmla="*/ 4311091 h 6128401"/>
                    <a:gd name="connsiteX4" fmla="*/ 1936940 w 4477595"/>
                    <a:gd name="connsiteY4" fmla="*/ 4531711 h 6128401"/>
                    <a:gd name="connsiteX5" fmla="*/ 2539568 w 4477595"/>
                    <a:gd name="connsiteY5" fmla="*/ 4531711 h 6128401"/>
                    <a:gd name="connsiteX6" fmla="*/ 2860637 w 4477595"/>
                    <a:gd name="connsiteY6" fmla="*/ 4311091 h 6128401"/>
                    <a:gd name="connsiteX7" fmla="*/ 3109338 w 4477595"/>
                    <a:gd name="connsiteY7" fmla="*/ 3834987 h 6128401"/>
                    <a:gd name="connsiteX8" fmla="*/ 3110879 w 4477595"/>
                    <a:gd name="connsiteY8" fmla="*/ 3834037 h 6128401"/>
                    <a:gd name="connsiteX9" fmla="*/ 3181541 w 4477595"/>
                    <a:gd name="connsiteY9" fmla="*/ 3791109 h 6128401"/>
                    <a:gd name="connsiteX10" fmla="*/ 4056807 w 4477595"/>
                    <a:gd name="connsiteY10" fmla="*/ 2238797 h 6128401"/>
                    <a:gd name="connsiteX11" fmla="*/ 2238798 w 4477595"/>
                    <a:gd name="connsiteY11" fmla="*/ 420786 h 6128401"/>
                    <a:gd name="connsiteX12" fmla="*/ 2238797 w 4477595"/>
                    <a:gd name="connsiteY12" fmla="*/ 0 h 6128401"/>
                    <a:gd name="connsiteX13" fmla="*/ 4477595 w 4477595"/>
                    <a:gd name="connsiteY13" fmla="*/ 2238797 h 6128401"/>
                    <a:gd name="connsiteX14" fmla="*/ 3305941 w 4477595"/>
                    <a:gd name="connsiteY14" fmla="*/ 4207383 h 6128401"/>
                    <a:gd name="connsiteX15" fmla="*/ 3243251 w 4477595"/>
                    <a:gd name="connsiteY15" fmla="*/ 4439941 h 6128401"/>
                    <a:gd name="connsiteX16" fmla="*/ 3243251 w 4477595"/>
                    <a:gd name="connsiteY16" fmla="*/ 5318909 h 6128401"/>
                    <a:gd name="connsiteX17" fmla="*/ 2705531 w 4477595"/>
                    <a:gd name="connsiteY17" fmla="*/ 5880081 h 6128401"/>
                    <a:gd name="connsiteX18" fmla="*/ 2650833 w 4477595"/>
                    <a:gd name="connsiteY18" fmla="*/ 5880971 h 6128401"/>
                    <a:gd name="connsiteX19" fmla="*/ 2641784 w 4477595"/>
                    <a:gd name="connsiteY19" fmla="*/ 5910123 h 6128401"/>
                    <a:gd name="connsiteX20" fmla="*/ 2312476 w 4477595"/>
                    <a:gd name="connsiteY20" fmla="*/ 6128401 h 6128401"/>
                    <a:gd name="connsiteX21" fmla="*/ 2165118 w 4477595"/>
                    <a:gd name="connsiteY21" fmla="*/ 6128401 h 6128401"/>
                    <a:gd name="connsiteX22" fmla="*/ 1835810 w 4477595"/>
                    <a:gd name="connsiteY22" fmla="*/ 5910123 h 6128401"/>
                    <a:gd name="connsiteX23" fmla="*/ 1826975 w 4477595"/>
                    <a:gd name="connsiteY23" fmla="*/ 5881661 h 6128401"/>
                    <a:gd name="connsiteX24" fmla="*/ 1699568 w 4477595"/>
                    <a:gd name="connsiteY24" fmla="*/ 5881345 h 6128401"/>
                    <a:gd name="connsiteX25" fmla="*/ 1252464 w 4477595"/>
                    <a:gd name="connsiteY25" fmla="*/ 5306553 h 6128401"/>
                    <a:gd name="connsiteX26" fmla="*/ 1260702 w 4477595"/>
                    <a:gd name="connsiteY26" fmla="*/ 4439941 h 6128401"/>
                    <a:gd name="connsiteX27" fmla="*/ 1247395 w 4477595"/>
                    <a:gd name="connsiteY27" fmla="*/ 4251681 h 6128401"/>
                    <a:gd name="connsiteX28" fmla="*/ 1171654 w 4477595"/>
                    <a:gd name="connsiteY28" fmla="*/ 4207383 h 6128401"/>
                    <a:gd name="connsiteX29" fmla="*/ 0 w 4477595"/>
                    <a:gd name="connsiteY29" fmla="*/ 2238797 h 6128401"/>
                    <a:gd name="connsiteX30" fmla="*/ 2238797 w 4477595"/>
                    <a:gd name="connsiteY30"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27594 w 4477595"/>
                    <a:gd name="connsiteY3" fmla="*/ 4311091 h 6128401"/>
                    <a:gd name="connsiteX4" fmla="*/ 1936940 w 4477595"/>
                    <a:gd name="connsiteY4" fmla="*/ 4531711 h 6128401"/>
                    <a:gd name="connsiteX5" fmla="*/ 2539568 w 4477595"/>
                    <a:gd name="connsiteY5" fmla="*/ 4531711 h 6128401"/>
                    <a:gd name="connsiteX6" fmla="*/ 2860637 w 4477595"/>
                    <a:gd name="connsiteY6" fmla="*/ 4311091 h 6128401"/>
                    <a:gd name="connsiteX7" fmla="*/ 3109338 w 4477595"/>
                    <a:gd name="connsiteY7" fmla="*/ 3834987 h 6128401"/>
                    <a:gd name="connsiteX8" fmla="*/ 3110879 w 4477595"/>
                    <a:gd name="connsiteY8" fmla="*/ 3834037 h 6128401"/>
                    <a:gd name="connsiteX9" fmla="*/ 3181541 w 4477595"/>
                    <a:gd name="connsiteY9" fmla="*/ 3791109 h 6128401"/>
                    <a:gd name="connsiteX10" fmla="*/ 4056807 w 4477595"/>
                    <a:gd name="connsiteY10" fmla="*/ 2238797 h 6128401"/>
                    <a:gd name="connsiteX11" fmla="*/ 2238798 w 4477595"/>
                    <a:gd name="connsiteY11" fmla="*/ 420786 h 6128401"/>
                    <a:gd name="connsiteX12" fmla="*/ 2238797 w 4477595"/>
                    <a:gd name="connsiteY12" fmla="*/ 0 h 6128401"/>
                    <a:gd name="connsiteX13" fmla="*/ 4477595 w 4477595"/>
                    <a:gd name="connsiteY13" fmla="*/ 2238797 h 6128401"/>
                    <a:gd name="connsiteX14" fmla="*/ 3305941 w 4477595"/>
                    <a:gd name="connsiteY14" fmla="*/ 4207383 h 6128401"/>
                    <a:gd name="connsiteX15" fmla="*/ 3243251 w 4477595"/>
                    <a:gd name="connsiteY15" fmla="*/ 4439941 h 6128401"/>
                    <a:gd name="connsiteX16" fmla="*/ 3243251 w 4477595"/>
                    <a:gd name="connsiteY16" fmla="*/ 5318909 h 6128401"/>
                    <a:gd name="connsiteX17" fmla="*/ 2705531 w 4477595"/>
                    <a:gd name="connsiteY17" fmla="*/ 5880081 h 6128401"/>
                    <a:gd name="connsiteX18" fmla="*/ 2650833 w 4477595"/>
                    <a:gd name="connsiteY18" fmla="*/ 5880971 h 6128401"/>
                    <a:gd name="connsiteX19" fmla="*/ 2641784 w 4477595"/>
                    <a:gd name="connsiteY19" fmla="*/ 5910123 h 6128401"/>
                    <a:gd name="connsiteX20" fmla="*/ 2312476 w 4477595"/>
                    <a:gd name="connsiteY20" fmla="*/ 6128401 h 6128401"/>
                    <a:gd name="connsiteX21" fmla="*/ 2165118 w 4477595"/>
                    <a:gd name="connsiteY21" fmla="*/ 6128401 h 6128401"/>
                    <a:gd name="connsiteX22" fmla="*/ 1835810 w 4477595"/>
                    <a:gd name="connsiteY22" fmla="*/ 5910123 h 6128401"/>
                    <a:gd name="connsiteX23" fmla="*/ 1826975 w 4477595"/>
                    <a:gd name="connsiteY23" fmla="*/ 5881661 h 6128401"/>
                    <a:gd name="connsiteX24" fmla="*/ 1699568 w 4477595"/>
                    <a:gd name="connsiteY24" fmla="*/ 5881345 h 6128401"/>
                    <a:gd name="connsiteX25" fmla="*/ 1252464 w 4477595"/>
                    <a:gd name="connsiteY25" fmla="*/ 5306553 h 6128401"/>
                    <a:gd name="connsiteX26" fmla="*/ 1260702 w 4477595"/>
                    <a:gd name="connsiteY26" fmla="*/ 4439941 h 6128401"/>
                    <a:gd name="connsiteX27" fmla="*/ 1247395 w 4477595"/>
                    <a:gd name="connsiteY27" fmla="*/ 4251681 h 6128401"/>
                    <a:gd name="connsiteX28" fmla="*/ 1171654 w 4477595"/>
                    <a:gd name="connsiteY28" fmla="*/ 4207383 h 6128401"/>
                    <a:gd name="connsiteX29" fmla="*/ 0 w 4477595"/>
                    <a:gd name="connsiteY29" fmla="*/ 2238797 h 6128401"/>
                    <a:gd name="connsiteX30" fmla="*/ 2238797 w 4477595"/>
                    <a:gd name="connsiteY30" fmla="*/ 0 h 6128401"/>
                    <a:gd name="connsiteX0" fmla="*/ 2238798 w 4477595"/>
                    <a:gd name="connsiteY0" fmla="*/ 420786 h 6128401"/>
                    <a:gd name="connsiteX1" fmla="*/ 420787 w 4477595"/>
                    <a:gd name="connsiteY1" fmla="*/ 2238797 h 6128401"/>
                    <a:gd name="connsiteX2" fmla="*/ 1223247 w 4477595"/>
                    <a:gd name="connsiteY2" fmla="*/ 3754007 h 6128401"/>
                    <a:gd name="connsiteX3" fmla="*/ 1627594 w 4477595"/>
                    <a:gd name="connsiteY3" fmla="*/ 4311091 h 6128401"/>
                    <a:gd name="connsiteX4" fmla="*/ 1936940 w 4477595"/>
                    <a:gd name="connsiteY4" fmla="*/ 4531711 h 6128401"/>
                    <a:gd name="connsiteX5" fmla="*/ 2539568 w 4477595"/>
                    <a:gd name="connsiteY5" fmla="*/ 4531711 h 6128401"/>
                    <a:gd name="connsiteX6" fmla="*/ 2860637 w 4477595"/>
                    <a:gd name="connsiteY6" fmla="*/ 4311091 h 6128401"/>
                    <a:gd name="connsiteX7" fmla="*/ 3109338 w 4477595"/>
                    <a:gd name="connsiteY7" fmla="*/ 3834987 h 6128401"/>
                    <a:gd name="connsiteX8" fmla="*/ 3110879 w 4477595"/>
                    <a:gd name="connsiteY8" fmla="*/ 3834037 h 6128401"/>
                    <a:gd name="connsiteX9" fmla="*/ 3181541 w 4477595"/>
                    <a:gd name="connsiteY9" fmla="*/ 3791109 h 6128401"/>
                    <a:gd name="connsiteX10" fmla="*/ 4056807 w 4477595"/>
                    <a:gd name="connsiteY10" fmla="*/ 2238797 h 6128401"/>
                    <a:gd name="connsiteX11" fmla="*/ 2238798 w 4477595"/>
                    <a:gd name="connsiteY11" fmla="*/ 420786 h 6128401"/>
                    <a:gd name="connsiteX12" fmla="*/ 2238797 w 4477595"/>
                    <a:gd name="connsiteY12" fmla="*/ 0 h 6128401"/>
                    <a:gd name="connsiteX13" fmla="*/ 4477595 w 4477595"/>
                    <a:gd name="connsiteY13" fmla="*/ 2238797 h 6128401"/>
                    <a:gd name="connsiteX14" fmla="*/ 3305941 w 4477595"/>
                    <a:gd name="connsiteY14" fmla="*/ 4207383 h 6128401"/>
                    <a:gd name="connsiteX15" fmla="*/ 3243251 w 4477595"/>
                    <a:gd name="connsiteY15" fmla="*/ 4439941 h 6128401"/>
                    <a:gd name="connsiteX16" fmla="*/ 3243251 w 4477595"/>
                    <a:gd name="connsiteY16" fmla="*/ 5318909 h 6128401"/>
                    <a:gd name="connsiteX17" fmla="*/ 2705531 w 4477595"/>
                    <a:gd name="connsiteY17" fmla="*/ 5880081 h 6128401"/>
                    <a:gd name="connsiteX18" fmla="*/ 2650833 w 4477595"/>
                    <a:gd name="connsiteY18" fmla="*/ 5880971 h 6128401"/>
                    <a:gd name="connsiteX19" fmla="*/ 2641784 w 4477595"/>
                    <a:gd name="connsiteY19" fmla="*/ 5910123 h 6128401"/>
                    <a:gd name="connsiteX20" fmla="*/ 2312476 w 4477595"/>
                    <a:gd name="connsiteY20" fmla="*/ 6128401 h 6128401"/>
                    <a:gd name="connsiteX21" fmla="*/ 2165118 w 4477595"/>
                    <a:gd name="connsiteY21" fmla="*/ 6128401 h 6128401"/>
                    <a:gd name="connsiteX22" fmla="*/ 1835810 w 4477595"/>
                    <a:gd name="connsiteY22" fmla="*/ 5910123 h 6128401"/>
                    <a:gd name="connsiteX23" fmla="*/ 1826975 w 4477595"/>
                    <a:gd name="connsiteY23" fmla="*/ 5881661 h 6128401"/>
                    <a:gd name="connsiteX24" fmla="*/ 1699568 w 4477595"/>
                    <a:gd name="connsiteY24" fmla="*/ 5881345 h 6128401"/>
                    <a:gd name="connsiteX25" fmla="*/ 1252464 w 4477595"/>
                    <a:gd name="connsiteY25" fmla="*/ 5306553 h 6128401"/>
                    <a:gd name="connsiteX26" fmla="*/ 1260702 w 4477595"/>
                    <a:gd name="connsiteY26" fmla="*/ 4439941 h 6128401"/>
                    <a:gd name="connsiteX27" fmla="*/ 1247395 w 4477595"/>
                    <a:gd name="connsiteY27" fmla="*/ 4251681 h 6128401"/>
                    <a:gd name="connsiteX28" fmla="*/ 1171654 w 4477595"/>
                    <a:gd name="connsiteY28" fmla="*/ 4207383 h 6128401"/>
                    <a:gd name="connsiteX29" fmla="*/ 0 w 4477595"/>
                    <a:gd name="connsiteY29" fmla="*/ 2238797 h 6128401"/>
                    <a:gd name="connsiteX30" fmla="*/ 2238797 w 4477595"/>
                    <a:gd name="connsiteY30" fmla="*/ 0 h 612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7595" h="6128401">
                      <a:moveTo>
                        <a:pt x="2238798" y="420786"/>
                      </a:moveTo>
                      <a:cubicBezTo>
                        <a:pt x="1234738" y="420786"/>
                        <a:pt x="420787" y="1234737"/>
                        <a:pt x="420787" y="2238797"/>
                      </a:cubicBezTo>
                      <a:cubicBezTo>
                        <a:pt x="423730" y="2352803"/>
                        <a:pt x="351911" y="3087911"/>
                        <a:pt x="1223247" y="3754007"/>
                      </a:cubicBezTo>
                      <a:cubicBezTo>
                        <a:pt x="1717667" y="4011636"/>
                        <a:pt x="1619902" y="4226675"/>
                        <a:pt x="1627594" y="4311091"/>
                      </a:cubicBezTo>
                      <a:cubicBezTo>
                        <a:pt x="1617757" y="4418123"/>
                        <a:pt x="1705319" y="4534189"/>
                        <a:pt x="1936940" y="4531711"/>
                      </a:cubicBezTo>
                      <a:lnTo>
                        <a:pt x="2539568" y="4531711"/>
                      </a:lnTo>
                      <a:cubicBezTo>
                        <a:pt x="2771189" y="4534189"/>
                        <a:pt x="2870474" y="4418123"/>
                        <a:pt x="2860637" y="4311091"/>
                      </a:cubicBezTo>
                      <a:cubicBezTo>
                        <a:pt x="2867368" y="4237227"/>
                        <a:pt x="2823275" y="4027453"/>
                        <a:pt x="3109338" y="3834987"/>
                      </a:cubicBezTo>
                      <a:lnTo>
                        <a:pt x="3110879" y="3834037"/>
                      </a:lnTo>
                      <a:lnTo>
                        <a:pt x="3181541" y="3791109"/>
                      </a:lnTo>
                      <a:cubicBezTo>
                        <a:pt x="3939122" y="3371438"/>
                        <a:pt x="4058350" y="2583705"/>
                        <a:pt x="4056807" y="2238797"/>
                      </a:cubicBezTo>
                      <a:cubicBezTo>
                        <a:pt x="4056807" y="1234737"/>
                        <a:pt x="3242858" y="420786"/>
                        <a:pt x="2238798" y="420786"/>
                      </a:cubicBezTo>
                      <a:close/>
                      <a:moveTo>
                        <a:pt x="2238797" y="0"/>
                      </a:moveTo>
                      <a:cubicBezTo>
                        <a:pt x="3475250" y="0"/>
                        <a:pt x="4477595" y="1002344"/>
                        <a:pt x="4477595" y="2238797"/>
                      </a:cubicBezTo>
                      <a:cubicBezTo>
                        <a:pt x="4477595" y="3088857"/>
                        <a:pt x="4003830" y="3828265"/>
                        <a:pt x="3305941" y="4207383"/>
                      </a:cubicBezTo>
                      <a:cubicBezTo>
                        <a:pt x="3307381" y="4222369"/>
                        <a:pt x="3228811" y="4212497"/>
                        <a:pt x="3243251" y="4439941"/>
                      </a:cubicBezTo>
                      <a:lnTo>
                        <a:pt x="3243251" y="5318909"/>
                      </a:lnTo>
                      <a:cubicBezTo>
                        <a:pt x="3259726" y="5591157"/>
                        <a:pt x="3093445" y="5886389"/>
                        <a:pt x="2705531" y="5880081"/>
                      </a:cubicBezTo>
                      <a:lnTo>
                        <a:pt x="2650833" y="5880971"/>
                      </a:lnTo>
                      <a:lnTo>
                        <a:pt x="2641784" y="5910123"/>
                      </a:lnTo>
                      <a:cubicBezTo>
                        <a:pt x="2587529" y="6038395"/>
                        <a:pt x="2460513" y="6128401"/>
                        <a:pt x="2312476" y="6128401"/>
                      </a:cubicBezTo>
                      <a:lnTo>
                        <a:pt x="2165118" y="6128401"/>
                      </a:lnTo>
                      <a:cubicBezTo>
                        <a:pt x="2017081" y="6128401"/>
                        <a:pt x="1890065" y="6038395"/>
                        <a:pt x="1835810" y="5910123"/>
                      </a:cubicBezTo>
                      <a:lnTo>
                        <a:pt x="1826975" y="5881661"/>
                      </a:lnTo>
                      <a:lnTo>
                        <a:pt x="1699568" y="5881345"/>
                      </a:lnTo>
                      <a:cubicBezTo>
                        <a:pt x="1373774" y="5889581"/>
                        <a:pt x="1241446" y="5564849"/>
                        <a:pt x="1252464" y="5306553"/>
                      </a:cubicBezTo>
                      <a:lnTo>
                        <a:pt x="1260702" y="4439941"/>
                      </a:lnTo>
                      <a:cubicBezTo>
                        <a:pt x="1260702" y="4367661"/>
                        <a:pt x="1281375" y="4321187"/>
                        <a:pt x="1247395" y="4251681"/>
                      </a:cubicBezTo>
                      <a:lnTo>
                        <a:pt x="1171654" y="4207383"/>
                      </a:lnTo>
                      <a:cubicBezTo>
                        <a:pt x="473764" y="3828265"/>
                        <a:pt x="0" y="3088857"/>
                        <a:pt x="0" y="2238797"/>
                      </a:cubicBezTo>
                      <a:cubicBezTo>
                        <a:pt x="0" y="1002344"/>
                        <a:pt x="1002344" y="0"/>
                        <a:pt x="2238797"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8">
                      <a:solidFill>
                        <a:prstClr val="white"/>
                      </a:solidFill>
                      <a:latin typeface="Arial" panose="020B0604020202020204" pitchFamily="34" charset="0"/>
                      <a:cs typeface="Arial" panose="020B0604020202020204" pitchFamily="34" charset="0"/>
                    </a:rPr>
                    <a:t>  </a:t>
                  </a:r>
                </a:p>
              </p:txBody>
            </p:sp>
            <p:grpSp>
              <p:nvGrpSpPr>
                <p:cNvPr id="32" name="Group 31">
                  <a:extLst>
                    <a:ext uri="{FF2B5EF4-FFF2-40B4-BE49-F238E27FC236}">
                      <a16:creationId xmlns:a16="http://schemas.microsoft.com/office/drawing/2014/main" id="{6D2D3B52-9018-ADC8-9CD3-17C6FA4D7CCC}"/>
                    </a:ext>
                  </a:extLst>
                </p:cNvPr>
                <p:cNvGrpSpPr/>
                <p:nvPr/>
              </p:nvGrpSpPr>
              <p:grpSpPr>
                <a:xfrm>
                  <a:off x="11961036" y="15547980"/>
                  <a:ext cx="6135815" cy="3060371"/>
                  <a:chOff x="11961036" y="15547980"/>
                  <a:chExt cx="6135815" cy="3060371"/>
                </a:xfrm>
                <a:grpFill/>
              </p:grpSpPr>
              <p:sp>
                <p:nvSpPr>
                  <p:cNvPr id="33" name="Rounded Rectangle 50">
                    <a:extLst>
                      <a:ext uri="{FF2B5EF4-FFF2-40B4-BE49-F238E27FC236}">
                        <a16:creationId xmlns:a16="http://schemas.microsoft.com/office/drawing/2014/main" id="{0B1C04E9-C99E-72DE-F6AA-C1BFA21EA710}"/>
                      </a:ext>
                    </a:extLst>
                  </p:cNvPr>
                  <p:cNvSpPr/>
                  <p:nvPr/>
                </p:nvSpPr>
                <p:spPr>
                  <a:xfrm rot="16200000" flipH="1">
                    <a:off x="12119095" y="16790050"/>
                    <a:ext cx="271696" cy="587813"/>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34" name="Rounded Rectangle 51">
                    <a:extLst>
                      <a:ext uri="{FF2B5EF4-FFF2-40B4-BE49-F238E27FC236}">
                        <a16:creationId xmlns:a16="http://schemas.microsoft.com/office/drawing/2014/main" id="{94AF3911-8CF5-19A7-1155-41912C0408E4}"/>
                      </a:ext>
                    </a:extLst>
                  </p:cNvPr>
                  <p:cNvSpPr/>
                  <p:nvPr/>
                </p:nvSpPr>
                <p:spPr>
                  <a:xfrm rot="17791932" flipH="1">
                    <a:off x="12487809" y="15407565"/>
                    <a:ext cx="271696" cy="587813"/>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35" name="Rounded Rectangle 52">
                    <a:extLst>
                      <a:ext uri="{FF2B5EF4-FFF2-40B4-BE49-F238E27FC236}">
                        <a16:creationId xmlns:a16="http://schemas.microsoft.com/office/drawing/2014/main" id="{AD358CC5-2564-8597-8486-10F131CA0B88}"/>
                      </a:ext>
                    </a:extLst>
                  </p:cNvPr>
                  <p:cNvSpPr/>
                  <p:nvPr/>
                </p:nvSpPr>
                <p:spPr>
                  <a:xfrm rot="3328556" flipH="1">
                    <a:off x="17277054" y="15389921"/>
                    <a:ext cx="271696" cy="587813"/>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36" name="Rounded Rectangle 53">
                    <a:extLst>
                      <a:ext uri="{FF2B5EF4-FFF2-40B4-BE49-F238E27FC236}">
                        <a16:creationId xmlns:a16="http://schemas.microsoft.com/office/drawing/2014/main" id="{F768BC76-E126-A748-4C81-E0ED58171ED6}"/>
                      </a:ext>
                    </a:extLst>
                  </p:cNvPr>
                  <p:cNvSpPr/>
                  <p:nvPr/>
                </p:nvSpPr>
                <p:spPr>
                  <a:xfrm rot="5578962" flipH="1">
                    <a:off x="17667097" y="16790050"/>
                    <a:ext cx="271696" cy="587813"/>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37" name="Rounded Rectangle 55">
                    <a:extLst>
                      <a:ext uri="{FF2B5EF4-FFF2-40B4-BE49-F238E27FC236}">
                        <a16:creationId xmlns:a16="http://schemas.microsoft.com/office/drawing/2014/main" id="{6BEE8ED2-30EF-DB71-38B4-EC258869D1FA}"/>
                      </a:ext>
                    </a:extLst>
                  </p:cNvPr>
                  <p:cNvSpPr/>
                  <p:nvPr/>
                </p:nvSpPr>
                <p:spPr>
                  <a:xfrm rot="7381646" flipH="1">
                    <a:off x="17287055" y="18178596"/>
                    <a:ext cx="271696" cy="587813"/>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sp>
                <p:nvSpPr>
                  <p:cNvPr id="38" name="Rounded Rectangle 56">
                    <a:extLst>
                      <a:ext uri="{FF2B5EF4-FFF2-40B4-BE49-F238E27FC236}">
                        <a16:creationId xmlns:a16="http://schemas.microsoft.com/office/drawing/2014/main" id="{848F82EC-0A83-2556-E138-7469A8A0D51A}"/>
                      </a:ext>
                    </a:extLst>
                  </p:cNvPr>
                  <p:cNvSpPr/>
                  <p:nvPr/>
                </p:nvSpPr>
                <p:spPr>
                  <a:xfrm rot="14497153" flipH="1">
                    <a:off x="12487809" y="18178594"/>
                    <a:ext cx="271696" cy="587813"/>
                  </a:xfrm>
                  <a:prstGeom prst="roundRect">
                    <a:avLst>
                      <a:gd name="adj" fmla="val 4687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8">
                      <a:solidFill>
                        <a:prstClr val="white"/>
                      </a:solidFill>
                      <a:latin typeface="Arial" panose="020B0604020202020204" pitchFamily="34" charset="0"/>
                      <a:cs typeface="Arial" panose="020B0604020202020204" pitchFamily="34" charset="0"/>
                    </a:endParaRPr>
                  </a:p>
                </p:txBody>
              </p:sp>
            </p:grpSp>
          </p:grpSp>
        </p:grpSp>
        <p:grpSp>
          <p:nvGrpSpPr>
            <p:cNvPr id="15" name="Group 14">
              <a:extLst>
                <a:ext uri="{FF2B5EF4-FFF2-40B4-BE49-F238E27FC236}">
                  <a16:creationId xmlns:a16="http://schemas.microsoft.com/office/drawing/2014/main" id="{FA2B5A4D-4FA6-65AF-B473-15D3589AFE9E}"/>
                </a:ext>
              </a:extLst>
            </p:cNvPr>
            <p:cNvGrpSpPr/>
            <p:nvPr/>
          </p:nvGrpSpPr>
          <p:grpSpPr>
            <a:xfrm>
              <a:off x="1299734" y="4652591"/>
              <a:ext cx="337906" cy="301115"/>
              <a:chOff x="-3733015" y="26361550"/>
              <a:chExt cx="8746478" cy="7716932"/>
            </a:xfrm>
            <a:solidFill>
              <a:schemeClr val="bg1"/>
            </a:solidFill>
          </p:grpSpPr>
          <p:sp>
            <p:nvSpPr>
              <p:cNvPr id="25" name="Freeform 66">
                <a:extLst>
                  <a:ext uri="{FF2B5EF4-FFF2-40B4-BE49-F238E27FC236}">
                    <a16:creationId xmlns:a16="http://schemas.microsoft.com/office/drawing/2014/main" id="{419A4255-46B2-E646-89CD-61628D5C8D49}"/>
                  </a:ext>
                </a:extLst>
              </p:cNvPr>
              <p:cNvSpPr>
                <a:spLocks/>
              </p:cNvSpPr>
              <p:nvPr/>
            </p:nvSpPr>
            <p:spPr bwMode="auto">
              <a:xfrm>
                <a:off x="-2102658" y="27761717"/>
                <a:ext cx="2468742" cy="2458833"/>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4570 w 985025"/>
                  <a:gd name="connsiteY95" fmla="*/ 104560 h 978864"/>
                  <a:gd name="connsiteX96" fmla="*/ 439027 w 985025"/>
                  <a:gd name="connsiteY96" fmla="*/ 109010 h 978864"/>
                  <a:gd name="connsiteX97" fmla="*/ 481370 w 985025"/>
                  <a:gd name="connsiteY97" fmla="*/ 104560 h 978864"/>
                  <a:gd name="connsiteX98" fmla="*/ 488055 w 985025"/>
                  <a:gd name="connsiteY98" fmla="*/ 100111 h 978864"/>
                  <a:gd name="connsiteX99" fmla="*/ 532627 w 985025"/>
                  <a:gd name="connsiteY99" fmla="*/ 2225 h 978864"/>
                  <a:gd name="connsiteX100" fmla="*/ 537084 w 985025"/>
                  <a:gd name="connsiteY100"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9027 w 985025"/>
                  <a:gd name="connsiteY95" fmla="*/ 109010 h 978864"/>
                  <a:gd name="connsiteX96" fmla="*/ 481370 w 985025"/>
                  <a:gd name="connsiteY96" fmla="*/ 104560 h 978864"/>
                  <a:gd name="connsiteX97" fmla="*/ 488055 w 985025"/>
                  <a:gd name="connsiteY97" fmla="*/ 100111 h 978864"/>
                  <a:gd name="connsiteX98" fmla="*/ 532627 w 985025"/>
                  <a:gd name="connsiteY98" fmla="*/ 2225 h 978864"/>
                  <a:gd name="connsiteX99" fmla="*/ 537084 w 985025"/>
                  <a:gd name="connsiteY99"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369942 w 985025"/>
                  <a:gd name="connsiteY93" fmla="*/ 13348 h 978864"/>
                  <a:gd name="connsiteX94" fmla="*/ 439027 w 985025"/>
                  <a:gd name="connsiteY94" fmla="*/ 109010 h 978864"/>
                  <a:gd name="connsiteX95" fmla="*/ 481370 w 985025"/>
                  <a:gd name="connsiteY95" fmla="*/ 104560 h 978864"/>
                  <a:gd name="connsiteX96" fmla="*/ 488055 w 985025"/>
                  <a:gd name="connsiteY96" fmla="*/ 100111 h 978864"/>
                  <a:gd name="connsiteX97" fmla="*/ 532627 w 985025"/>
                  <a:gd name="connsiteY97" fmla="*/ 2225 h 978864"/>
                  <a:gd name="connsiteX98" fmla="*/ 537084 w 985025"/>
                  <a:gd name="connsiteY98"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488055 w 985025"/>
                  <a:gd name="connsiteY95" fmla="*/ 100111 h 978864"/>
                  <a:gd name="connsiteX96" fmla="*/ 532627 w 985025"/>
                  <a:gd name="connsiteY96" fmla="*/ 2225 h 978864"/>
                  <a:gd name="connsiteX97" fmla="*/ 537084 w 985025"/>
                  <a:gd name="connsiteY97"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532627 w 985025"/>
                  <a:gd name="connsiteY95" fmla="*/ 2225 h 978864"/>
                  <a:gd name="connsiteX96" fmla="*/ 537084 w 985025"/>
                  <a:gd name="connsiteY96" fmla="*/ 0 h 978864"/>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0684 w 985025"/>
                  <a:gd name="connsiteY7" fmla="*/ 20022 h 976639"/>
                  <a:gd name="connsiteX8" fmla="*/ 637369 w 985025"/>
                  <a:gd name="connsiteY8" fmla="*/ 124582 h 976639"/>
                  <a:gd name="connsiteX9" fmla="*/ 641826 w 985025"/>
                  <a:gd name="connsiteY9" fmla="*/ 131256 h 976639"/>
                  <a:gd name="connsiteX10" fmla="*/ 677483 w 985025"/>
                  <a:gd name="connsiteY10" fmla="*/ 151279 h 976639"/>
                  <a:gd name="connsiteX11" fmla="*/ 686398 w 985025"/>
                  <a:gd name="connsiteY11" fmla="*/ 146829 h 976639"/>
                  <a:gd name="connsiteX12" fmla="*/ 773312 w 985025"/>
                  <a:gd name="connsiteY12" fmla="*/ 86763 h 976639"/>
                  <a:gd name="connsiteX13" fmla="*/ 779997 w 985025"/>
                  <a:gd name="connsiteY13" fmla="*/ 86763 h 976639"/>
                  <a:gd name="connsiteX14" fmla="*/ 846854 w 985025"/>
                  <a:gd name="connsiteY14" fmla="*/ 144605 h 976639"/>
                  <a:gd name="connsiteX15" fmla="*/ 846854 w 985025"/>
                  <a:gd name="connsiteY15" fmla="*/ 151279 h 976639"/>
                  <a:gd name="connsiteX16" fmla="*/ 800054 w 985025"/>
                  <a:gd name="connsiteY16" fmla="*/ 246940 h 976639"/>
                  <a:gd name="connsiteX17" fmla="*/ 800054 w 985025"/>
                  <a:gd name="connsiteY17" fmla="*/ 253614 h 976639"/>
                  <a:gd name="connsiteX18" fmla="*/ 822340 w 985025"/>
                  <a:gd name="connsiteY18" fmla="*/ 286985 h 976639"/>
                  <a:gd name="connsiteX19" fmla="*/ 829026 w 985025"/>
                  <a:gd name="connsiteY19" fmla="*/ 289209 h 976639"/>
                  <a:gd name="connsiteX20" fmla="*/ 938225 w 985025"/>
                  <a:gd name="connsiteY20" fmla="*/ 278086 h 976639"/>
                  <a:gd name="connsiteX21" fmla="*/ 940454 w 985025"/>
                  <a:gd name="connsiteY21" fmla="*/ 284760 h 976639"/>
                  <a:gd name="connsiteX22" fmla="*/ 971654 w 985025"/>
                  <a:gd name="connsiteY22" fmla="*/ 367074 h 976639"/>
                  <a:gd name="connsiteX23" fmla="*/ 967197 w 985025"/>
                  <a:gd name="connsiteY23" fmla="*/ 373748 h 976639"/>
                  <a:gd name="connsiteX24" fmla="*/ 878054 w 985025"/>
                  <a:gd name="connsiteY24" fmla="*/ 431590 h 976639"/>
                  <a:gd name="connsiteX25" fmla="*/ 875825 w 985025"/>
                  <a:gd name="connsiteY25" fmla="*/ 436039 h 976639"/>
                  <a:gd name="connsiteX26" fmla="*/ 878054 w 985025"/>
                  <a:gd name="connsiteY26" fmla="*/ 478308 h 976639"/>
                  <a:gd name="connsiteX27" fmla="*/ 884740 w 985025"/>
                  <a:gd name="connsiteY27" fmla="*/ 484982 h 976639"/>
                  <a:gd name="connsiteX28" fmla="*/ 982797 w 985025"/>
                  <a:gd name="connsiteY28" fmla="*/ 529476 h 976639"/>
                  <a:gd name="connsiteX29" fmla="*/ 985025 w 985025"/>
                  <a:gd name="connsiteY29" fmla="*/ 533926 h 976639"/>
                  <a:gd name="connsiteX30" fmla="*/ 967197 w 985025"/>
                  <a:gd name="connsiteY30" fmla="*/ 620689 h 976639"/>
                  <a:gd name="connsiteX31" fmla="*/ 962739 w 985025"/>
                  <a:gd name="connsiteY31" fmla="*/ 625138 h 976639"/>
                  <a:gd name="connsiteX32" fmla="*/ 855768 w 985025"/>
                  <a:gd name="connsiteY32" fmla="*/ 631812 h 976639"/>
                  <a:gd name="connsiteX33" fmla="*/ 851311 w 985025"/>
                  <a:gd name="connsiteY33" fmla="*/ 634037 h 976639"/>
                  <a:gd name="connsiteX34" fmla="*/ 831254 w 985025"/>
                  <a:gd name="connsiteY34" fmla="*/ 674081 h 976639"/>
                  <a:gd name="connsiteX35" fmla="*/ 831254 w 985025"/>
                  <a:gd name="connsiteY35" fmla="*/ 678531 h 976639"/>
                  <a:gd name="connsiteX36" fmla="*/ 895883 w 985025"/>
                  <a:gd name="connsiteY36" fmla="*/ 767518 h 976639"/>
                  <a:gd name="connsiteX37" fmla="*/ 895883 w 985025"/>
                  <a:gd name="connsiteY37" fmla="*/ 774192 h 976639"/>
                  <a:gd name="connsiteX38" fmla="*/ 835711 w 985025"/>
                  <a:gd name="connsiteY38" fmla="*/ 840933 h 976639"/>
                  <a:gd name="connsiteX39" fmla="*/ 831254 w 985025"/>
                  <a:gd name="connsiteY39" fmla="*/ 840933 h 976639"/>
                  <a:gd name="connsiteX40" fmla="*/ 733197 w 985025"/>
                  <a:gd name="connsiteY40" fmla="*/ 791990 h 976639"/>
                  <a:gd name="connsiteX41" fmla="*/ 728740 w 985025"/>
                  <a:gd name="connsiteY41" fmla="*/ 791990 h 976639"/>
                  <a:gd name="connsiteX42" fmla="*/ 695312 w 985025"/>
                  <a:gd name="connsiteY42" fmla="*/ 814237 h 976639"/>
                  <a:gd name="connsiteX43" fmla="*/ 690855 w 985025"/>
                  <a:gd name="connsiteY43" fmla="*/ 823135 h 976639"/>
                  <a:gd name="connsiteX44" fmla="*/ 701998 w 985025"/>
                  <a:gd name="connsiteY44" fmla="*/ 929921 h 976639"/>
                  <a:gd name="connsiteX45" fmla="*/ 697540 w 985025"/>
                  <a:gd name="connsiteY45" fmla="*/ 934370 h 976639"/>
                  <a:gd name="connsiteX46" fmla="*/ 612855 w 985025"/>
                  <a:gd name="connsiteY46" fmla="*/ 963291 h 976639"/>
                  <a:gd name="connsiteX47" fmla="*/ 608398 w 985025"/>
                  <a:gd name="connsiteY47" fmla="*/ 963291 h 976639"/>
                  <a:gd name="connsiteX48" fmla="*/ 548227 w 985025"/>
                  <a:gd name="connsiteY48" fmla="*/ 874303 h 976639"/>
                  <a:gd name="connsiteX49" fmla="*/ 543770 w 985025"/>
                  <a:gd name="connsiteY49" fmla="*/ 869854 h 976639"/>
                  <a:gd name="connsiteX50" fmla="*/ 501427 w 985025"/>
                  <a:gd name="connsiteY50" fmla="*/ 874303 h 976639"/>
                  <a:gd name="connsiteX51" fmla="*/ 494741 w 985025"/>
                  <a:gd name="connsiteY51" fmla="*/ 876528 h 976639"/>
                  <a:gd name="connsiteX52" fmla="*/ 450170 w 985025"/>
                  <a:gd name="connsiteY52" fmla="*/ 974414 h 976639"/>
                  <a:gd name="connsiteX53" fmla="*/ 445713 w 985025"/>
                  <a:gd name="connsiteY53" fmla="*/ 976639 h 976639"/>
                  <a:gd name="connsiteX54" fmla="*/ 356570 w 985025"/>
                  <a:gd name="connsiteY54" fmla="*/ 958842 h 976639"/>
                  <a:gd name="connsiteX55" fmla="*/ 352113 w 985025"/>
                  <a:gd name="connsiteY55" fmla="*/ 956617 h 976639"/>
                  <a:gd name="connsiteX56" fmla="*/ 347656 w 985025"/>
                  <a:gd name="connsiteY56" fmla="*/ 847607 h 976639"/>
                  <a:gd name="connsiteX57" fmla="*/ 340970 w 985025"/>
                  <a:gd name="connsiteY57" fmla="*/ 843158 h 976639"/>
                  <a:gd name="connsiteX58" fmla="*/ 305313 w 985025"/>
                  <a:gd name="connsiteY58" fmla="*/ 825360 h 976639"/>
                  <a:gd name="connsiteX59" fmla="*/ 296399 w 985025"/>
                  <a:gd name="connsiteY59" fmla="*/ 825360 h 976639"/>
                  <a:gd name="connsiteX60" fmla="*/ 211713 w 985025"/>
                  <a:gd name="connsiteY60" fmla="*/ 887652 h 976639"/>
                  <a:gd name="connsiteX61" fmla="*/ 205028 w 985025"/>
                  <a:gd name="connsiteY61" fmla="*/ 887652 h 976639"/>
                  <a:gd name="connsiteX62" fmla="*/ 138171 w 985025"/>
                  <a:gd name="connsiteY62" fmla="*/ 829810 h 976639"/>
                  <a:gd name="connsiteX63" fmla="*/ 135942 w 985025"/>
                  <a:gd name="connsiteY63" fmla="*/ 823135 h 976639"/>
                  <a:gd name="connsiteX64" fmla="*/ 182742 w 985025"/>
                  <a:gd name="connsiteY64" fmla="*/ 725249 h 976639"/>
                  <a:gd name="connsiteX65" fmla="*/ 182742 w 985025"/>
                  <a:gd name="connsiteY65" fmla="*/ 720800 h 976639"/>
                  <a:gd name="connsiteX66" fmla="*/ 160457 w 985025"/>
                  <a:gd name="connsiteY66" fmla="*/ 687429 h 976639"/>
                  <a:gd name="connsiteX67" fmla="*/ 153771 w 985025"/>
                  <a:gd name="connsiteY67" fmla="*/ 685205 h 976639"/>
                  <a:gd name="connsiteX68" fmla="*/ 49028 w 985025"/>
                  <a:gd name="connsiteY68" fmla="*/ 696328 h 976639"/>
                  <a:gd name="connsiteX69" fmla="*/ 42343 w 985025"/>
                  <a:gd name="connsiteY69" fmla="*/ 691879 h 976639"/>
                  <a:gd name="connsiteX70" fmla="*/ 11143 w 985025"/>
                  <a:gd name="connsiteY70" fmla="*/ 609565 h 976639"/>
                  <a:gd name="connsiteX71" fmla="*/ 15600 w 985025"/>
                  <a:gd name="connsiteY71" fmla="*/ 602891 h 976639"/>
                  <a:gd name="connsiteX72" fmla="*/ 104742 w 985025"/>
                  <a:gd name="connsiteY72" fmla="*/ 542824 h 976639"/>
                  <a:gd name="connsiteX73" fmla="*/ 106971 w 985025"/>
                  <a:gd name="connsiteY73" fmla="*/ 536150 h 976639"/>
                  <a:gd name="connsiteX74" fmla="*/ 104742 w 985025"/>
                  <a:gd name="connsiteY74" fmla="*/ 496106 h 976639"/>
                  <a:gd name="connsiteX75" fmla="*/ 102514 w 985025"/>
                  <a:gd name="connsiteY75" fmla="*/ 489432 h 976639"/>
                  <a:gd name="connsiteX76" fmla="*/ 4457 w 985025"/>
                  <a:gd name="connsiteY76" fmla="*/ 444938 h 976639"/>
                  <a:gd name="connsiteX77" fmla="*/ 0 w 985025"/>
                  <a:gd name="connsiteY77" fmla="*/ 440489 h 976639"/>
                  <a:gd name="connsiteX78" fmla="*/ 15600 w 985025"/>
                  <a:gd name="connsiteY78" fmla="*/ 353726 h 976639"/>
                  <a:gd name="connsiteX79" fmla="*/ 20057 w 985025"/>
                  <a:gd name="connsiteY79" fmla="*/ 351501 h 976639"/>
                  <a:gd name="connsiteX80" fmla="*/ 129257 w 985025"/>
                  <a:gd name="connsiteY80" fmla="*/ 342602 h 976639"/>
                  <a:gd name="connsiteX81" fmla="*/ 135942 w 985025"/>
                  <a:gd name="connsiteY81" fmla="*/ 340377 h 976639"/>
                  <a:gd name="connsiteX82" fmla="*/ 151542 w 985025"/>
                  <a:gd name="connsiteY82" fmla="*/ 302558 h 976639"/>
                  <a:gd name="connsiteX83" fmla="*/ 151542 w 985025"/>
                  <a:gd name="connsiteY83" fmla="*/ 295884 h 976639"/>
                  <a:gd name="connsiteX84" fmla="*/ 91371 w 985025"/>
                  <a:gd name="connsiteY84" fmla="*/ 209121 h 976639"/>
                  <a:gd name="connsiteX85" fmla="*/ 91371 w 985025"/>
                  <a:gd name="connsiteY85" fmla="*/ 200222 h 976639"/>
                  <a:gd name="connsiteX86" fmla="*/ 147085 w 985025"/>
                  <a:gd name="connsiteY86" fmla="*/ 133481 h 976639"/>
                  <a:gd name="connsiteX87" fmla="*/ 153771 w 985025"/>
                  <a:gd name="connsiteY87" fmla="*/ 133481 h 976639"/>
                  <a:gd name="connsiteX88" fmla="*/ 249599 w 985025"/>
                  <a:gd name="connsiteY88" fmla="*/ 180200 h 976639"/>
                  <a:gd name="connsiteX89" fmla="*/ 256285 w 985025"/>
                  <a:gd name="connsiteY89" fmla="*/ 180200 h 976639"/>
                  <a:gd name="connsiteX90" fmla="*/ 289713 w 985025"/>
                  <a:gd name="connsiteY90" fmla="*/ 157953 h 976639"/>
                  <a:gd name="connsiteX91" fmla="*/ 283027 w 985025"/>
                  <a:gd name="connsiteY91" fmla="*/ 44493 h 976639"/>
                  <a:gd name="connsiteX92" fmla="*/ 369942 w 985025"/>
                  <a:gd name="connsiteY92" fmla="*/ 11123 h 976639"/>
                  <a:gd name="connsiteX93" fmla="*/ 439027 w 985025"/>
                  <a:gd name="connsiteY93" fmla="*/ 106785 h 976639"/>
                  <a:gd name="connsiteX94" fmla="*/ 481370 w 985025"/>
                  <a:gd name="connsiteY94" fmla="*/ 102335 h 976639"/>
                  <a:gd name="connsiteX95" fmla="*/ 532627 w 985025"/>
                  <a:gd name="connsiteY9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7369 w 985025"/>
                  <a:gd name="connsiteY7" fmla="*/ 124582 h 976639"/>
                  <a:gd name="connsiteX8" fmla="*/ 641826 w 985025"/>
                  <a:gd name="connsiteY8" fmla="*/ 131256 h 976639"/>
                  <a:gd name="connsiteX9" fmla="*/ 677483 w 985025"/>
                  <a:gd name="connsiteY9" fmla="*/ 151279 h 976639"/>
                  <a:gd name="connsiteX10" fmla="*/ 686398 w 985025"/>
                  <a:gd name="connsiteY10" fmla="*/ 146829 h 976639"/>
                  <a:gd name="connsiteX11" fmla="*/ 773312 w 985025"/>
                  <a:gd name="connsiteY11" fmla="*/ 86763 h 976639"/>
                  <a:gd name="connsiteX12" fmla="*/ 779997 w 985025"/>
                  <a:gd name="connsiteY12" fmla="*/ 86763 h 976639"/>
                  <a:gd name="connsiteX13" fmla="*/ 846854 w 985025"/>
                  <a:gd name="connsiteY13" fmla="*/ 144605 h 976639"/>
                  <a:gd name="connsiteX14" fmla="*/ 846854 w 985025"/>
                  <a:gd name="connsiteY14" fmla="*/ 151279 h 976639"/>
                  <a:gd name="connsiteX15" fmla="*/ 800054 w 985025"/>
                  <a:gd name="connsiteY15" fmla="*/ 246940 h 976639"/>
                  <a:gd name="connsiteX16" fmla="*/ 800054 w 985025"/>
                  <a:gd name="connsiteY16" fmla="*/ 253614 h 976639"/>
                  <a:gd name="connsiteX17" fmla="*/ 822340 w 985025"/>
                  <a:gd name="connsiteY17" fmla="*/ 286985 h 976639"/>
                  <a:gd name="connsiteX18" fmla="*/ 829026 w 985025"/>
                  <a:gd name="connsiteY18" fmla="*/ 289209 h 976639"/>
                  <a:gd name="connsiteX19" fmla="*/ 938225 w 985025"/>
                  <a:gd name="connsiteY19" fmla="*/ 278086 h 976639"/>
                  <a:gd name="connsiteX20" fmla="*/ 940454 w 985025"/>
                  <a:gd name="connsiteY20" fmla="*/ 284760 h 976639"/>
                  <a:gd name="connsiteX21" fmla="*/ 971654 w 985025"/>
                  <a:gd name="connsiteY21" fmla="*/ 367074 h 976639"/>
                  <a:gd name="connsiteX22" fmla="*/ 967197 w 985025"/>
                  <a:gd name="connsiteY22" fmla="*/ 373748 h 976639"/>
                  <a:gd name="connsiteX23" fmla="*/ 878054 w 985025"/>
                  <a:gd name="connsiteY23" fmla="*/ 431590 h 976639"/>
                  <a:gd name="connsiteX24" fmla="*/ 875825 w 985025"/>
                  <a:gd name="connsiteY24" fmla="*/ 436039 h 976639"/>
                  <a:gd name="connsiteX25" fmla="*/ 878054 w 985025"/>
                  <a:gd name="connsiteY25" fmla="*/ 478308 h 976639"/>
                  <a:gd name="connsiteX26" fmla="*/ 884740 w 985025"/>
                  <a:gd name="connsiteY26" fmla="*/ 484982 h 976639"/>
                  <a:gd name="connsiteX27" fmla="*/ 982797 w 985025"/>
                  <a:gd name="connsiteY27" fmla="*/ 529476 h 976639"/>
                  <a:gd name="connsiteX28" fmla="*/ 985025 w 985025"/>
                  <a:gd name="connsiteY28" fmla="*/ 533926 h 976639"/>
                  <a:gd name="connsiteX29" fmla="*/ 967197 w 985025"/>
                  <a:gd name="connsiteY29" fmla="*/ 620689 h 976639"/>
                  <a:gd name="connsiteX30" fmla="*/ 962739 w 985025"/>
                  <a:gd name="connsiteY30" fmla="*/ 625138 h 976639"/>
                  <a:gd name="connsiteX31" fmla="*/ 855768 w 985025"/>
                  <a:gd name="connsiteY31" fmla="*/ 631812 h 976639"/>
                  <a:gd name="connsiteX32" fmla="*/ 851311 w 985025"/>
                  <a:gd name="connsiteY32" fmla="*/ 634037 h 976639"/>
                  <a:gd name="connsiteX33" fmla="*/ 831254 w 985025"/>
                  <a:gd name="connsiteY33" fmla="*/ 674081 h 976639"/>
                  <a:gd name="connsiteX34" fmla="*/ 831254 w 985025"/>
                  <a:gd name="connsiteY34" fmla="*/ 678531 h 976639"/>
                  <a:gd name="connsiteX35" fmla="*/ 895883 w 985025"/>
                  <a:gd name="connsiteY35" fmla="*/ 767518 h 976639"/>
                  <a:gd name="connsiteX36" fmla="*/ 895883 w 985025"/>
                  <a:gd name="connsiteY36" fmla="*/ 774192 h 976639"/>
                  <a:gd name="connsiteX37" fmla="*/ 835711 w 985025"/>
                  <a:gd name="connsiteY37" fmla="*/ 840933 h 976639"/>
                  <a:gd name="connsiteX38" fmla="*/ 831254 w 985025"/>
                  <a:gd name="connsiteY38" fmla="*/ 840933 h 976639"/>
                  <a:gd name="connsiteX39" fmla="*/ 733197 w 985025"/>
                  <a:gd name="connsiteY39" fmla="*/ 791990 h 976639"/>
                  <a:gd name="connsiteX40" fmla="*/ 728740 w 985025"/>
                  <a:gd name="connsiteY40" fmla="*/ 791990 h 976639"/>
                  <a:gd name="connsiteX41" fmla="*/ 695312 w 985025"/>
                  <a:gd name="connsiteY41" fmla="*/ 814237 h 976639"/>
                  <a:gd name="connsiteX42" fmla="*/ 690855 w 985025"/>
                  <a:gd name="connsiteY42" fmla="*/ 823135 h 976639"/>
                  <a:gd name="connsiteX43" fmla="*/ 701998 w 985025"/>
                  <a:gd name="connsiteY43" fmla="*/ 929921 h 976639"/>
                  <a:gd name="connsiteX44" fmla="*/ 697540 w 985025"/>
                  <a:gd name="connsiteY44" fmla="*/ 934370 h 976639"/>
                  <a:gd name="connsiteX45" fmla="*/ 612855 w 985025"/>
                  <a:gd name="connsiteY45" fmla="*/ 963291 h 976639"/>
                  <a:gd name="connsiteX46" fmla="*/ 608398 w 985025"/>
                  <a:gd name="connsiteY46" fmla="*/ 963291 h 976639"/>
                  <a:gd name="connsiteX47" fmla="*/ 548227 w 985025"/>
                  <a:gd name="connsiteY47" fmla="*/ 874303 h 976639"/>
                  <a:gd name="connsiteX48" fmla="*/ 543770 w 985025"/>
                  <a:gd name="connsiteY48" fmla="*/ 869854 h 976639"/>
                  <a:gd name="connsiteX49" fmla="*/ 501427 w 985025"/>
                  <a:gd name="connsiteY49" fmla="*/ 874303 h 976639"/>
                  <a:gd name="connsiteX50" fmla="*/ 494741 w 985025"/>
                  <a:gd name="connsiteY50" fmla="*/ 876528 h 976639"/>
                  <a:gd name="connsiteX51" fmla="*/ 450170 w 985025"/>
                  <a:gd name="connsiteY51" fmla="*/ 974414 h 976639"/>
                  <a:gd name="connsiteX52" fmla="*/ 445713 w 985025"/>
                  <a:gd name="connsiteY52" fmla="*/ 976639 h 976639"/>
                  <a:gd name="connsiteX53" fmla="*/ 356570 w 985025"/>
                  <a:gd name="connsiteY53" fmla="*/ 958842 h 976639"/>
                  <a:gd name="connsiteX54" fmla="*/ 352113 w 985025"/>
                  <a:gd name="connsiteY54" fmla="*/ 956617 h 976639"/>
                  <a:gd name="connsiteX55" fmla="*/ 347656 w 985025"/>
                  <a:gd name="connsiteY55" fmla="*/ 847607 h 976639"/>
                  <a:gd name="connsiteX56" fmla="*/ 340970 w 985025"/>
                  <a:gd name="connsiteY56" fmla="*/ 843158 h 976639"/>
                  <a:gd name="connsiteX57" fmla="*/ 305313 w 985025"/>
                  <a:gd name="connsiteY57" fmla="*/ 825360 h 976639"/>
                  <a:gd name="connsiteX58" fmla="*/ 296399 w 985025"/>
                  <a:gd name="connsiteY58" fmla="*/ 825360 h 976639"/>
                  <a:gd name="connsiteX59" fmla="*/ 211713 w 985025"/>
                  <a:gd name="connsiteY59" fmla="*/ 887652 h 976639"/>
                  <a:gd name="connsiteX60" fmla="*/ 205028 w 985025"/>
                  <a:gd name="connsiteY60" fmla="*/ 887652 h 976639"/>
                  <a:gd name="connsiteX61" fmla="*/ 138171 w 985025"/>
                  <a:gd name="connsiteY61" fmla="*/ 829810 h 976639"/>
                  <a:gd name="connsiteX62" fmla="*/ 135942 w 985025"/>
                  <a:gd name="connsiteY62" fmla="*/ 823135 h 976639"/>
                  <a:gd name="connsiteX63" fmla="*/ 182742 w 985025"/>
                  <a:gd name="connsiteY63" fmla="*/ 725249 h 976639"/>
                  <a:gd name="connsiteX64" fmla="*/ 182742 w 985025"/>
                  <a:gd name="connsiteY64" fmla="*/ 720800 h 976639"/>
                  <a:gd name="connsiteX65" fmla="*/ 160457 w 985025"/>
                  <a:gd name="connsiteY65" fmla="*/ 687429 h 976639"/>
                  <a:gd name="connsiteX66" fmla="*/ 153771 w 985025"/>
                  <a:gd name="connsiteY66" fmla="*/ 685205 h 976639"/>
                  <a:gd name="connsiteX67" fmla="*/ 49028 w 985025"/>
                  <a:gd name="connsiteY67" fmla="*/ 696328 h 976639"/>
                  <a:gd name="connsiteX68" fmla="*/ 42343 w 985025"/>
                  <a:gd name="connsiteY68" fmla="*/ 691879 h 976639"/>
                  <a:gd name="connsiteX69" fmla="*/ 11143 w 985025"/>
                  <a:gd name="connsiteY69" fmla="*/ 609565 h 976639"/>
                  <a:gd name="connsiteX70" fmla="*/ 15600 w 985025"/>
                  <a:gd name="connsiteY70" fmla="*/ 602891 h 976639"/>
                  <a:gd name="connsiteX71" fmla="*/ 104742 w 985025"/>
                  <a:gd name="connsiteY71" fmla="*/ 542824 h 976639"/>
                  <a:gd name="connsiteX72" fmla="*/ 106971 w 985025"/>
                  <a:gd name="connsiteY72" fmla="*/ 536150 h 976639"/>
                  <a:gd name="connsiteX73" fmla="*/ 104742 w 985025"/>
                  <a:gd name="connsiteY73" fmla="*/ 496106 h 976639"/>
                  <a:gd name="connsiteX74" fmla="*/ 102514 w 985025"/>
                  <a:gd name="connsiteY74" fmla="*/ 489432 h 976639"/>
                  <a:gd name="connsiteX75" fmla="*/ 4457 w 985025"/>
                  <a:gd name="connsiteY75" fmla="*/ 444938 h 976639"/>
                  <a:gd name="connsiteX76" fmla="*/ 0 w 985025"/>
                  <a:gd name="connsiteY76" fmla="*/ 440489 h 976639"/>
                  <a:gd name="connsiteX77" fmla="*/ 15600 w 985025"/>
                  <a:gd name="connsiteY77" fmla="*/ 353726 h 976639"/>
                  <a:gd name="connsiteX78" fmla="*/ 20057 w 985025"/>
                  <a:gd name="connsiteY78" fmla="*/ 351501 h 976639"/>
                  <a:gd name="connsiteX79" fmla="*/ 129257 w 985025"/>
                  <a:gd name="connsiteY79" fmla="*/ 342602 h 976639"/>
                  <a:gd name="connsiteX80" fmla="*/ 135942 w 985025"/>
                  <a:gd name="connsiteY80" fmla="*/ 340377 h 976639"/>
                  <a:gd name="connsiteX81" fmla="*/ 151542 w 985025"/>
                  <a:gd name="connsiteY81" fmla="*/ 302558 h 976639"/>
                  <a:gd name="connsiteX82" fmla="*/ 151542 w 985025"/>
                  <a:gd name="connsiteY82" fmla="*/ 295884 h 976639"/>
                  <a:gd name="connsiteX83" fmla="*/ 91371 w 985025"/>
                  <a:gd name="connsiteY83" fmla="*/ 209121 h 976639"/>
                  <a:gd name="connsiteX84" fmla="*/ 91371 w 985025"/>
                  <a:gd name="connsiteY84" fmla="*/ 200222 h 976639"/>
                  <a:gd name="connsiteX85" fmla="*/ 147085 w 985025"/>
                  <a:gd name="connsiteY85" fmla="*/ 133481 h 976639"/>
                  <a:gd name="connsiteX86" fmla="*/ 153771 w 985025"/>
                  <a:gd name="connsiteY86" fmla="*/ 133481 h 976639"/>
                  <a:gd name="connsiteX87" fmla="*/ 249599 w 985025"/>
                  <a:gd name="connsiteY87" fmla="*/ 180200 h 976639"/>
                  <a:gd name="connsiteX88" fmla="*/ 256285 w 985025"/>
                  <a:gd name="connsiteY88" fmla="*/ 180200 h 976639"/>
                  <a:gd name="connsiteX89" fmla="*/ 289713 w 985025"/>
                  <a:gd name="connsiteY89" fmla="*/ 157953 h 976639"/>
                  <a:gd name="connsiteX90" fmla="*/ 283027 w 985025"/>
                  <a:gd name="connsiteY90" fmla="*/ 44493 h 976639"/>
                  <a:gd name="connsiteX91" fmla="*/ 369942 w 985025"/>
                  <a:gd name="connsiteY91" fmla="*/ 11123 h 976639"/>
                  <a:gd name="connsiteX92" fmla="*/ 439027 w 985025"/>
                  <a:gd name="connsiteY92" fmla="*/ 106785 h 976639"/>
                  <a:gd name="connsiteX93" fmla="*/ 481370 w 985025"/>
                  <a:gd name="connsiteY93" fmla="*/ 102335 h 976639"/>
                  <a:gd name="connsiteX94" fmla="*/ 532627 w 985025"/>
                  <a:gd name="connsiteY94"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686398 w 985025"/>
                  <a:gd name="connsiteY9" fmla="*/ 146829 h 976639"/>
                  <a:gd name="connsiteX10" fmla="*/ 773312 w 985025"/>
                  <a:gd name="connsiteY10" fmla="*/ 86763 h 976639"/>
                  <a:gd name="connsiteX11" fmla="*/ 779997 w 985025"/>
                  <a:gd name="connsiteY11" fmla="*/ 86763 h 976639"/>
                  <a:gd name="connsiteX12" fmla="*/ 846854 w 985025"/>
                  <a:gd name="connsiteY12" fmla="*/ 144605 h 976639"/>
                  <a:gd name="connsiteX13" fmla="*/ 846854 w 985025"/>
                  <a:gd name="connsiteY13" fmla="*/ 151279 h 976639"/>
                  <a:gd name="connsiteX14" fmla="*/ 800054 w 985025"/>
                  <a:gd name="connsiteY14" fmla="*/ 246940 h 976639"/>
                  <a:gd name="connsiteX15" fmla="*/ 800054 w 985025"/>
                  <a:gd name="connsiteY15" fmla="*/ 253614 h 976639"/>
                  <a:gd name="connsiteX16" fmla="*/ 822340 w 985025"/>
                  <a:gd name="connsiteY16" fmla="*/ 286985 h 976639"/>
                  <a:gd name="connsiteX17" fmla="*/ 829026 w 985025"/>
                  <a:gd name="connsiteY17" fmla="*/ 289209 h 976639"/>
                  <a:gd name="connsiteX18" fmla="*/ 938225 w 985025"/>
                  <a:gd name="connsiteY18" fmla="*/ 278086 h 976639"/>
                  <a:gd name="connsiteX19" fmla="*/ 940454 w 985025"/>
                  <a:gd name="connsiteY19" fmla="*/ 284760 h 976639"/>
                  <a:gd name="connsiteX20" fmla="*/ 971654 w 985025"/>
                  <a:gd name="connsiteY20" fmla="*/ 367074 h 976639"/>
                  <a:gd name="connsiteX21" fmla="*/ 967197 w 985025"/>
                  <a:gd name="connsiteY21" fmla="*/ 373748 h 976639"/>
                  <a:gd name="connsiteX22" fmla="*/ 878054 w 985025"/>
                  <a:gd name="connsiteY22" fmla="*/ 431590 h 976639"/>
                  <a:gd name="connsiteX23" fmla="*/ 875825 w 985025"/>
                  <a:gd name="connsiteY23" fmla="*/ 436039 h 976639"/>
                  <a:gd name="connsiteX24" fmla="*/ 878054 w 985025"/>
                  <a:gd name="connsiteY24" fmla="*/ 478308 h 976639"/>
                  <a:gd name="connsiteX25" fmla="*/ 884740 w 985025"/>
                  <a:gd name="connsiteY25" fmla="*/ 484982 h 976639"/>
                  <a:gd name="connsiteX26" fmla="*/ 982797 w 985025"/>
                  <a:gd name="connsiteY26" fmla="*/ 529476 h 976639"/>
                  <a:gd name="connsiteX27" fmla="*/ 985025 w 985025"/>
                  <a:gd name="connsiteY27" fmla="*/ 533926 h 976639"/>
                  <a:gd name="connsiteX28" fmla="*/ 967197 w 985025"/>
                  <a:gd name="connsiteY28" fmla="*/ 620689 h 976639"/>
                  <a:gd name="connsiteX29" fmla="*/ 962739 w 985025"/>
                  <a:gd name="connsiteY29" fmla="*/ 625138 h 976639"/>
                  <a:gd name="connsiteX30" fmla="*/ 855768 w 985025"/>
                  <a:gd name="connsiteY30" fmla="*/ 631812 h 976639"/>
                  <a:gd name="connsiteX31" fmla="*/ 851311 w 985025"/>
                  <a:gd name="connsiteY31" fmla="*/ 634037 h 976639"/>
                  <a:gd name="connsiteX32" fmla="*/ 831254 w 985025"/>
                  <a:gd name="connsiteY32" fmla="*/ 674081 h 976639"/>
                  <a:gd name="connsiteX33" fmla="*/ 831254 w 985025"/>
                  <a:gd name="connsiteY33" fmla="*/ 678531 h 976639"/>
                  <a:gd name="connsiteX34" fmla="*/ 895883 w 985025"/>
                  <a:gd name="connsiteY34" fmla="*/ 767518 h 976639"/>
                  <a:gd name="connsiteX35" fmla="*/ 895883 w 985025"/>
                  <a:gd name="connsiteY35" fmla="*/ 774192 h 976639"/>
                  <a:gd name="connsiteX36" fmla="*/ 835711 w 985025"/>
                  <a:gd name="connsiteY36" fmla="*/ 840933 h 976639"/>
                  <a:gd name="connsiteX37" fmla="*/ 831254 w 985025"/>
                  <a:gd name="connsiteY37" fmla="*/ 840933 h 976639"/>
                  <a:gd name="connsiteX38" fmla="*/ 733197 w 985025"/>
                  <a:gd name="connsiteY38" fmla="*/ 791990 h 976639"/>
                  <a:gd name="connsiteX39" fmla="*/ 728740 w 985025"/>
                  <a:gd name="connsiteY39" fmla="*/ 791990 h 976639"/>
                  <a:gd name="connsiteX40" fmla="*/ 695312 w 985025"/>
                  <a:gd name="connsiteY40" fmla="*/ 814237 h 976639"/>
                  <a:gd name="connsiteX41" fmla="*/ 690855 w 985025"/>
                  <a:gd name="connsiteY41" fmla="*/ 823135 h 976639"/>
                  <a:gd name="connsiteX42" fmla="*/ 701998 w 985025"/>
                  <a:gd name="connsiteY42" fmla="*/ 929921 h 976639"/>
                  <a:gd name="connsiteX43" fmla="*/ 697540 w 985025"/>
                  <a:gd name="connsiteY43" fmla="*/ 934370 h 976639"/>
                  <a:gd name="connsiteX44" fmla="*/ 612855 w 985025"/>
                  <a:gd name="connsiteY44" fmla="*/ 963291 h 976639"/>
                  <a:gd name="connsiteX45" fmla="*/ 608398 w 985025"/>
                  <a:gd name="connsiteY45" fmla="*/ 963291 h 976639"/>
                  <a:gd name="connsiteX46" fmla="*/ 548227 w 985025"/>
                  <a:gd name="connsiteY46" fmla="*/ 874303 h 976639"/>
                  <a:gd name="connsiteX47" fmla="*/ 543770 w 985025"/>
                  <a:gd name="connsiteY47" fmla="*/ 869854 h 976639"/>
                  <a:gd name="connsiteX48" fmla="*/ 501427 w 985025"/>
                  <a:gd name="connsiteY48" fmla="*/ 874303 h 976639"/>
                  <a:gd name="connsiteX49" fmla="*/ 494741 w 985025"/>
                  <a:gd name="connsiteY49" fmla="*/ 876528 h 976639"/>
                  <a:gd name="connsiteX50" fmla="*/ 450170 w 985025"/>
                  <a:gd name="connsiteY50" fmla="*/ 974414 h 976639"/>
                  <a:gd name="connsiteX51" fmla="*/ 445713 w 985025"/>
                  <a:gd name="connsiteY51" fmla="*/ 976639 h 976639"/>
                  <a:gd name="connsiteX52" fmla="*/ 356570 w 985025"/>
                  <a:gd name="connsiteY52" fmla="*/ 958842 h 976639"/>
                  <a:gd name="connsiteX53" fmla="*/ 352113 w 985025"/>
                  <a:gd name="connsiteY53" fmla="*/ 956617 h 976639"/>
                  <a:gd name="connsiteX54" fmla="*/ 347656 w 985025"/>
                  <a:gd name="connsiteY54" fmla="*/ 847607 h 976639"/>
                  <a:gd name="connsiteX55" fmla="*/ 340970 w 985025"/>
                  <a:gd name="connsiteY55" fmla="*/ 843158 h 976639"/>
                  <a:gd name="connsiteX56" fmla="*/ 305313 w 985025"/>
                  <a:gd name="connsiteY56" fmla="*/ 825360 h 976639"/>
                  <a:gd name="connsiteX57" fmla="*/ 296399 w 985025"/>
                  <a:gd name="connsiteY57" fmla="*/ 825360 h 976639"/>
                  <a:gd name="connsiteX58" fmla="*/ 211713 w 985025"/>
                  <a:gd name="connsiteY58" fmla="*/ 887652 h 976639"/>
                  <a:gd name="connsiteX59" fmla="*/ 205028 w 985025"/>
                  <a:gd name="connsiteY59" fmla="*/ 887652 h 976639"/>
                  <a:gd name="connsiteX60" fmla="*/ 138171 w 985025"/>
                  <a:gd name="connsiteY60" fmla="*/ 829810 h 976639"/>
                  <a:gd name="connsiteX61" fmla="*/ 135942 w 985025"/>
                  <a:gd name="connsiteY61" fmla="*/ 823135 h 976639"/>
                  <a:gd name="connsiteX62" fmla="*/ 182742 w 985025"/>
                  <a:gd name="connsiteY62" fmla="*/ 725249 h 976639"/>
                  <a:gd name="connsiteX63" fmla="*/ 182742 w 985025"/>
                  <a:gd name="connsiteY63" fmla="*/ 720800 h 976639"/>
                  <a:gd name="connsiteX64" fmla="*/ 160457 w 985025"/>
                  <a:gd name="connsiteY64" fmla="*/ 687429 h 976639"/>
                  <a:gd name="connsiteX65" fmla="*/ 153771 w 985025"/>
                  <a:gd name="connsiteY65" fmla="*/ 685205 h 976639"/>
                  <a:gd name="connsiteX66" fmla="*/ 49028 w 985025"/>
                  <a:gd name="connsiteY66" fmla="*/ 696328 h 976639"/>
                  <a:gd name="connsiteX67" fmla="*/ 42343 w 985025"/>
                  <a:gd name="connsiteY67" fmla="*/ 691879 h 976639"/>
                  <a:gd name="connsiteX68" fmla="*/ 11143 w 985025"/>
                  <a:gd name="connsiteY68" fmla="*/ 609565 h 976639"/>
                  <a:gd name="connsiteX69" fmla="*/ 15600 w 985025"/>
                  <a:gd name="connsiteY69" fmla="*/ 602891 h 976639"/>
                  <a:gd name="connsiteX70" fmla="*/ 104742 w 985025"/>
                  <a:gd name="connsiteY70" fmla="*/ 542824 h 976639"/>
                  <a:gd name="connsiteX71" fmla="*/ 106971 w 985025"/>
                  <a:gd name="connsiteY71" fmla="*/ 536150 h 976639"/>
                  <a:gd name="connsiteX72" fmla="*/ 104742 w 985025"/>
                  <a:gd name="connsiteY72" fmla="*/ 496106 h 976639"/>
                  <a:gd name="connsiteX73" fmla="*/ 102514 w 985025"/>
                  <a:gd name="connsiteY73" fmla="*/ 489432 h 976639"/>
                  <a:gd name="connsiteX74" fmla="*/ 4457 w 985025"/>
                  <a:gd name="connsiteY74" fmla="*/ 444938 h 976639"/>
                  <a:gd name="connsiteX75" fmla="*/ 0 w 985025"/>
                  <a:gd name="connsiteY75" fmla="*/ 440489 h 976639"/>
                  <a:gd name="connsiteX76" fmla="*/ 15600 w 985025"/>
                  <a:gd name="connsiteY76" fmla="*/ 353726 h 976639"/>
                  <a:gd name="connsiteX77" fmla="*/ 20057 w 985025"/>
                  <a:gd name="connsiteY77" fmla="*/ 351501 h 976639"/>
                  <a:gd name="connsiteX78" fmla="*/ 129257 w 985025"/>
                  <a:gd name="connsiteY78" fmla="*/ 342602 h 976639"/>
                  <a:gd name="connsiteX79" fmla="*/ 135942 w 985025"/>
                  <a:gd name="connsiteY79" fmla="*/ 340377 h 976639"/>
                  <a:gd name="connsiteX80" fmla="*/ 151542 w 985025"/>
                  <a:gd name="connsiteY80" fmla="*/ 302558 h 976639"/>
                  <a:gd name="connsiteX81" fmla="*/ 151542 w 985025"/>
                  <a:gd name="connsiteY81" fmla="*/ 295884 h 976639"/>
                  <a:gd name="connsiteX82" fmla="*/ 91371 w 985025"/>
                  <a:gd name="connsiteY82" fmla="*/ 209121 h 976639"/>
                  <a:gd name="connsiteX83" fmla="*/ 91371 w 985025"/>
                  <a:gd name="connsiteY83" fmla="*/ 200222 h 976639"/>
                  <a:gd name="connsiteX84" fmla="*/ 147085 w 985025"/>
                  <a:gd name="connsiteY84" fmla="*/ 133481 h 976639"/>
                  <a:gd name="connsiteX85" fmla="*/ 153771 w 985025"/>
                  <a:gd name="connsiteY85" fmla="*/ 133481 h 976639"/>
                  <a:gd name="connsiteX86" fmla="*/ 249599 w 985025"/>
                  <a:gd name="connsiteY86" fmla="*/ 180200 h 976639"/>
                  <a:gd name="connsiteX87" fmla="*/ 256285 w 985025"/>
                  <a:gd name="connsiteY87" fmla="*/ 180200 h 976639"/>
                  <a:gd name="connsiteX88" fmla="*/ 289713 w 985025"/>
                  <a:gd name="connsiteY88" fmla="*/ 157953 h 976639"/>
                  <a:gd name="connsiteX89" fmla="*/ 283027 w 985025"/>
                  <a:gd name="connsiteY89" fmla="*/ 44493 h 976639"/>
                  <a:gd name="connsiteX90" fmla="*/ 369942 w 985025"/>
                  <a:gd name="connsiteY90" fmla="*/ 11123 h 976639"/>
                  <a:gd name="connsiteX91" fmla="*/ 439027 w 985025"/>
                  <a:gd name="connsiteY91" fmla="*/ 106785 h 976639"/>
                  <a:gd name="connsiteX92" fmla="*/ 481370 w 985025"/>
                  <a:gd name="connsiteY92" fmla="*/ 102335 h 976639"/>
                  <a:gd name="connsiteX93" fmla="*/ 532627 w 985025"/>
                  <a:gd name="connsiteY93"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3312 w 985025"/>
                  <a:gd name="connsiteY9" fmla="*/ 86763 h 976639"/>
                  <a:gd name="connsiteX10" fmla="*/ 779997 w 985025"/>
                  <a:gd name="connsiteY10" fmla="*/ 86763 h 976639"/>
                  <a:gd name="connsiteX11" fmla="*/ 846854 w 985025"/>
                  <a:gd name="connsiteY11" fmla="*/ 144605 h 976639"/>
                  <a:gd name="connsiteX12" fmla="*/ 846854 w 985025"/>
                  <a:gd name="connsiteY12" fmla="*/ 151279 h 976639"/>
                  <a:gd name="connsiteX13" fmla="*/ 800054 w 985025"/>
                  <a:gd name="connsiteY13" fmla="*/ 246940 h 976639"/>
                  <a:gd name="connsiteX14" fmla="*/ 800054 w 985025"/>
                  <a:gd name="connsiteY14" fmla="*/ 253614 h 976639"/>
                  <a:gd name="connsiteX15" fmla="*/ 822340 w 985025"/>
                  <a:gd name="connsiteY15" fmla="*/ 286985 h 976639"/>
                  <a:gd name="connsiteX16" fmla="*/ 829026 w 985025"/>
                  <a:gd name="connsiteY16" fmla="*/ 289209 h 976639"/>
                  <a:gd name="connsiteX17" fmla="*/ 938225 w 985025"/>
                  <a:gd name="connsiteY17" fmla="*/ 278086 h 976639"/>
                  <a:gd name="connsiteX18" fmla="*/ 940454 w 985025"/>
                  <a:gd name="connsiteY18" fmla="*/ 284760 h 976639"/>
                  <a:gd name="connsiteX19" fmla="*/ 971654 w 985025"/>
                  <a:gd name="connsiteY19" fmla="*/ 367074 h 976639"/>
                  <a:gd name="connsiteX20" fmla="*/ 967197 w 985025"/>
                  <a:gd name="connsiteY20" fmla="*/ 373748 h 976639"/>
                  <a:gd name="connsiteX21" fmla="*/ 878054 w 985025"/>
                  <a:gd name="connsiteY21" fmla="*/ 431590 h 976639"/>
                  <a:gd name="connsiteX22" fmla="*/ 875825 w 985025"/>
                  <a:gd name="connsiteY22" fmla="*/ 436039 h 976639"/>
                  <a:gd name="connsiteX23" fmla="*/ 878054 w 985025"/>
                  <a:gd name="connsiteY23" fmla="*/ 478308 h 976639"/>
                  <a:gd name="connsiteX24" fmla="*/ 884740 w 985025"/>
                  <a:gd name="connsiteY24" fmla="*/ 484982 h 976639"/>
                  <a:gd name="connsiteX25" fmla="*/ 982797 w 985025"/>
                  <a:gd name="connsiteY25" fmla="*/ 529476 h 976639"/>
                  <a:gd name="connsiteX26" fmla="*/ 985025 w 985025"/>
                  <a:gd name="connsiteY26" fmla="*/ 533926 h 976639"/>
                  <a:gd name="connsiteX27" fmla="*/ 967197 w 985025"/>
                  <a:gd name="connsiteY27" fmla="*/ 620689 h 976639"/>
                  <a:gd name="connsiteX28" fmla="*/ 962739 w 985025"/>
                  <a:gd name="connsiteY28" fmla="*/ 625138 h 976639"/>
                  <a:gd name="connsiteX29" fmla="*/ 855768 w 985025"/>
                  <a:gd name="connsiteY29" fmla="*/ 631812 h 976639"/>
                  <a:gd name="connsiteX30" fmla="*/ 851311 w 985025"/>
                  <a:gd name="connsiteY30" fmla="*/ 634037 h 976639"/>
                  <a:gd name="connsiteX31" fmla="*/ 831254 w 985025"/>
                  <a:gd name="connsiteY31" fmla="*/ 674081 h 976639"/>
                  <a:gd name="connsiteX32" fmla="*/ 831254 w 985025"/>
                  <a:gd name="connsiteY32" fmla="*/ 678531 h 976639"/>
                  <a:gd name="connsiteX33" fmla="*/ 895883 w 985025"/>
                  <a:gd name="connsiteY33" fmla="*/ 767518 h 976639"/>
                  <a:gd name="connsiteX34" fmla="*/ 895883 w 985025"/>
                  <a:gd name="connsiteY34" fmla="*/ 774192 h 976639"/>
                  <a:gd name="connsiteX35" fmla="*/ 835711 w 985025"/>
                  <a:gd name="connsiteY35" fmla="*/ 840933 h 976639"/>
                  <a:gd name="connsiteX36" fmla="*/ 831254 w 985025"/>
                  <a:gd name="connsiteY36" fmla="*/ 840933 h 976639"/>
                  <a:gd name="connsiteX37" fmla="*/ 733197 w 985025"/>
                  <a:gd name="connsiteY37" fmla="*/ 791990 h 976639"/>
                  <a:gd name="connsiteX38" fmla="*/ 728740 w 985025"/>
                  <a:gd name="connsiteY38" fmla="*/ 791990 h 976639"/>
                  <a:gd name="connsiteX39" fmla="*/ 695312 w 985025"/>
                  <a:gd name="connsiteY39" fmla="*/ 814237 h 976639"/>
                  <a:gd name="connsiteX40" fmla="*/ 690855 w 985025"/>
                  <a:gd name="connsiteY40" fmla="*/ 823135 h 976639"/>
                  <a:gd name="connsiteX41" fmla="*/ 701998 w 985025"/>
                  <a:gd name="connsiteY41" fmla="*/ 929921 h 976639"/>
                  <a:gd name="connsiteX42" fmla="*/ 697540 w 985025"/>
                  <a:gd name="connsiteY42" fmla="*/ 934370 h 976639"/>
                  <a:gd name="connsiteX43" fmla="*/ 612855 w 985025"/>
                  <a:gd name="connsiteY43" fmla="*/ 963291 h 976639"/>
                  <a:gd name="connsiteX44" fmla="*/ 608398 w 985025"/>
                  <a:gd name="connsiteY44" fmla="*/ 963291 h 976639"/>
                  <a:gd name="connsiteX45" fmla="*/ 548227 w 985025"/>
                  <a:gd name="connsiteY45" fmla="*/ 874303 h 976639"/>
                  <a:gd name="connsiteX46" fmla="*/ 543770 w 985025"/>
                  <a:gd name="connsiteY46" fmla="*/ 869854 h 976639"/>
                  <a:gd name="connsiteX47" fmla="*/ 501427 w 985025"/>
                  <a:gd name="connsiteY47" fmla="*/ 874303 h 976639"/>
                  <a:gd name="connsiteX48" fmla="*/ 494741 w 985025"/>
                  <a:gd name="connsiteY48" fmla="*/ 876528 h 976639"/>
                  <a:gd name="connsiteX49" fmla="*/ 450170 w 985025"/>
                  <a:gd name="connsiteY49" fmla="*/ 974414 h 976639"/>
                  <a:gd name="connsiteX50" fmla="*/ 445713 w 985025"/>
                  <a:gd name="connsiteY50" fmla="*/ 976639 h 976639"/>
                  <a:gd name="connsiteX51" fmla="*/ 356570 w 985025"/>
                  <a:gd name="connsiteY51" fmla="*/ 958842 h 976639"/>
                  <a:gd name="connsiteX52" fmla="*/ 352113 w 985025"/>
                  <a:gd name="connsiteY52" fmla="*/ 956617 h 976639"/>
                  <a:gd name="connsiteX53" fmla="*/ 347656 w 985025"/>
                  <a:gd name="connsiteY53" fmla="*/ 847607 h 976639"/>
                  <a:gd name="connsiteX54" fmla="*/ 340970 w 985025"/>
                  <a:gd name="connsiteY54" fmla="*/ 843158 h 976639"/>
                  <a:gd name="connsiteX55" fmla="*/ 305313 w 985025"/>
                  <a:gd name="connsiteY55" fmla="*/ 825360 h 976639"/>
                  <a:gd name="connsiteX56" fmla="*/ 296399 w 985025"/>
                  <a:gd name="connsiteY56" fmla="*/ 825360 h 976639"/>
                  <a:gd name="connsiteX57" fmla="*/ 211713 w 985025"/>
                  <a:gd name="connsiteY57" fmla="*/ 887652 h 976639"/>
                  <a:gd name="connsiteX58" fmla="*/ 205028 w 985025"/>
                  <a:gd name="connsiteY58" fmla="*/ 887652 h 976639"/>
                  <a:gd name="connsiteX59" fmla="*/ 138171 w 985025"/>
                  <a:gd name="connsiteY59" fmla="*/ 829810 h 976639"/>
                  <a:gd name="connsiteX60" fmla="*/ 135942 w 985025"/>
                  <a:gd name="connsiteY60" fmla="*/ 823135 h 976639"/>
                  <a:gd name="connsiteX61" fmla="*/ 182742 w 985025"/>
                  <a:gd name="connsiteY61" fmla="*/ 725249 h 976639"/>
                  <a:gd name="connsiteX62" fmla="*/ 182742 w 985025"/>
                  <a:gd name="connsiteY62" fmla="*/ 720800 h 976639"/>
                  <a:gd name="connsiteX63" fmla="*/ 160457 w 985025"/>
                  <a:gd name="connsiteY63" fmla="*/ 687429 h 976639"/>
                  <a:gd name="connsiteX64" fmla="*/ 153771 w 985025"/>
                  <a:gd name="connsiteY64" fmla="*/ 685205 h 976639"/>
                  <a:gd name="connsiteX65" fmla="*/ 49028 w 985025"/>
                  <a:gd name="connsiteY65" fmla="*/ 696328 h 976639"/>
                  <a:gd name="connsiteX66" fmla="*/ 42343 w 985025"/>
                  <a:gd name="connsiteY66" fmla="*/ 691879 h 976639"/>
                  <a:gd name="connsiteX67" fmla="*/ 11143 w 985025"/>
                  <a:gd name="connsiteY67" fmla="*/ 609565 h 976639"/>
                  <a:gd name="connsiteX68" fmla="*/ 15600 w 985025"/>
                  <a:gd name="connsiteY68" fmla="*/ 602891 h 976639"/>
                  <a:gd name="connsiteX69" fmla="*/ 104742 w 985025"/>
                  <a:gd name="connsiteY69" fmla="*/ 542824 h 976639"/>
                  <a:gd name="connsiteX70" fmla="*/ 106971 w 985025"/>
                  <a:gd name="connsiteY70" fmla="*/ 536150 h 976639"/>
                  <a:gd name="connsiteX71" fmla="*/ 104742 w 985025"/>
                  <a:gd name="connsiteY71" fmla="*/ 496106 h 976639"/>
                  <a:gd name="connsiteX72" fmla="*/ 102514 w 985025"/>
                  <a:gd name="connsiteY72" fmla="*/ 489432 h 976639"/>
                  <a:gd name="connsiteX73" fmla="*/ 4457 w 985025"/>
                  <a:gd name="connsiteY73" fmla="*/ 444938 h 976639"/>
                  <a:gd name="connsiteX74" fmla="*/ 0 w 985025"/>
                  <a:gd name="connsiteY74" fmla="*/ 440489 h 976639"/>
                  <a:gd name="connsiteX75" fmla="*/ 15600 w 985025"/>
                  <a:gd name="connsiteY75" fmla="*/ 353726 h 976639"/>
                  <a:gd name="connsiteX76" fmla="*/ 20057 w 985025"/>
                  <a:gd name="connsiteY76" fmla="*/ 351501 h 976639"/>
                  <a:gd name="connsiteX77" fmla="*/ 129257 w 985025"/>
                  <a:gd name="connsiteY77" fmla="*/ 342602 h 976639"/>
                  <a:gd name="connsiteX78" fmla="*/ 135942 w 985025"/>
                  <a:gd name="connsiteY78" fmla="*/ 340377 h 976639"/>
                  <a:gd name="connsiteX79" fmla="*/ 151542 w 985025"/>
                  <a:gd name="connsiteY79" fmla="*/ 302558 h 976639"/>
                  <a:gd name="connsiteX80" fmla="*/ 151542 w 985025"/>
                  <a:gd name="connsiteY80" fmla="*/ 295884 h 976639"/>
                  <a:gd name="connsiteX81" fmla="*/ 91371 w 985025"/>
                  <a:gd name="connsiteY81" fmla="*/ 209121 h 976639"/>
                  <a:gd name="connsiteX82" fmla="*/ 91371 w 985025"/>
                  <a:gd name="connsiteY82" fmla="*/ 200222 h 976639"/>
                  <a:gd name="connsiteX83" fmla="*/ 147085 w 985025"/>
                  <a:gd name="connsiteY83" fmla="*/ 133481 h 976639"/>
                  <a:gd name="connsiteX84" fmla="*/ 153771 w 985025"/>
                  <a:gd name="connsiteY84" fmla="*/ 133481 h 976639"/>
                  <a:gd name="connsiteX85" fmla="*/ 249599 w 985025"/>
                  <a:gd name="connsiteY85" fmla="*/ 180200 h 976639"/>
                  <a:gd name="connsiteX86" fmla="*/ 256285 w 985025"/>
                  <a:gd name="connsiteY86" fmla="*/ 180200 h 976639"/>
                  <a:gd name="connsiteX87" fmla="*/ 289713 w 985025"/>
                  <a:gd name="connsiteY87" fmla="*/ 157953 h 976639"/>
                  <a:gd name="connsiteX88" fmla="*/ 283027 w 985025"/>
                  <a:gd name="connsiteY88" fmla="*/ 44493 h 976639"/>
                  <a:gd name="connsiteX89" fmla="*/ 369942 w 985025"/>
                  <a:gd name="connsiteY89" fmla="*/ 11123 h 976639"/>
                  <a:gd name="connsiteX90" fmla="*/ 439027 w 985025"/>
                  <a:gd name="connsiteY90" fmla="*/ 106785 h 976639"/>
                  <a:gd name="connsiteX91" fmla="*/ 481370 w 985025"/>
                  <a:gd name="connsiteY91" fmla="*/ 102335 h 976639"/>
                  <a:gd name="connsiteX92" fmla="*/ 532627 w 985025"/>
                  <a:gd name="connsiteY92"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46854 w 985025"/>
                  <a:gd name="connsiteY11" fmla="*/ 151279 h 976639"/>
                  <a:gd name="connsiteX12" fmla="*/ 800054 w 985025"/>
                  <a:gd name="connsiteY12" fmla="*/ 246940 h 976639"/>
                  <a:gd name="connsiteX13" fmla="*/ 800054 w 985025"/>
                  <a:gd name="connsiteY13" fmla="*/ 253614 h 976639"/>
                  <a:gd name="connsiteX14" fmla="*/ 822340 w 985025"/>
                  <a:gd name="connsiteY14" fmla="*/ 286985 h 976639"/>
                  <a:gd name="connsiteX15" fmla="*/ 829026 w 985025"/>
                  <a:gd name="connsiteY15" fmla="*/ 289209 h 976639"/>
                  <a:gd name="connsiteX16" fmla="*/ 938225 w 985025"/>
                  <a:gd name="connsiteY16" fmla="*/ 278086 h 976639"/>
                  <a:gd name="connsiteX17" fmla="*/ 940454 w 985025"/>
                  <a:gd name="connsiteY17" fmla="*/ 284760 h 976639"/>
                  <a:gd name="connsiteX18" fmla="*/ 971654 w 985025"/>
                  <a:gd name="connsiteY18" fmla="*/ 367074 h 976639"/>
                  <a:gd name="connsiteX19" fmla="*/ 967197 w 985025"/>
                  <a:gd name="connsiteY19" fmla="*/ 373748 h 976639"/>
                  <a:gd name="connsiteX20" fmla="*/ 878054 w 985025"/>
                  <a:gd name="connsiteY20" fmla="*/ 431590 h 976639"/>
                  <a:gd name="connsiteX21" fmla="*/ 875825 w 985025"/>
                  <a:gd name="connsiteY21" fmla="*/ 436039 h 976639"/>
                  <a:gd name="connsiteX22" fmla="*/ 878054 w 985025"/>
                  <a:gd name="connsiteY22" fmla="*/ 478308 h 976639"/>
                  <a:gd name="connsiteX23" fmla="*/ 884740 w 985025"/>
                  <a:gd name="connsiteY23" fmla="*/ 484982 h 976639"/>
                  <a:gd name="connsiteX24" fmla="*/ 982797 w 985025"/>
                  <a:gd name="connsiteY24" fmla="*/ 529476 h 976639"/>
                  <a:gd name="connsiteX25" fmla="*/ 985025 w 985025"/>
                  <a:gd name="connsiteY25" fmla="*/ 533926 h 976639"/>
                  <a:gd name="connsiteX26" fmla="*/ 967197 w 985025"/>
                  <a:gd name="connsiteY26" fmla="*/ 620689 h 976639"/>
                  <a:gd name="connsiteX27" fmla="*/ 962739 w 985025"/>
                  <a:gd name="connsiteY27" fmla="*/ 625138 h 976639"/>
                  <a:gd name="connsiteX28" fmla="*/ 855768 w 985025"/>
                  <a:gd name="connsiteY28" fmla="*/ 631812 h 976639"/>
                  <a:gd name="connsiteX29" fmla="*/ 851311 w 985025"/>
                  <a:gd name="connsiteY29" fmla="*/ 634037 h 976639"/>
                  <a:gd name="connsiteX30" fmla="*/ 831254 w 985025"/>
                  <a:gd name="connsiteY30" fmla="*/ 674081 h 976639"/>
                  <a:gd name="connsiteX31" fmla="*/ 831254 w 985025"/>
                  <a:gd name="connsiteY31" fmla="*/ 678531 h 976639"/>
                  <a:gd name="connsiteX32" fmla="*/ 895883 w 985025"/>
                  <a:gd name="connsiteY32" fmla="*/ 767518 h 976639"/>
                  <a:gd name="connsiteX33" fmla="*/ 895883 w 985025"/>
                  <a:gd name="connsiteY33" fmla="*/ 774192 h 976639"/>
                  <a:gd name="connsiteX34" fmla="*/ 835711 w 985025"/>
                  <a:gd name="connsiteY34" fmla="*/ 840933 h 976639"/>
                  <a:gd name="connsiteX35" fmla="*/ 831254 w 985025"/>
                  <a:gd name="connsiteY35" fmla="*/ 840933 h 976639"/>
                  <a:gd name="connsiteX36" fmla="*/ 733197 w 985025"/>
                  <a:gd name="connsiteY36" fmla="*/ 791990 h 976639"/>
                  <a:gd name="connsiteX37" fmla="*/ 728740 w 985025"/>
                  <a:gd name="connsiteY37" fmla="*/ 791990 h 976639"/>
                  <a:gd name="connsiteX38" fmla="*/ 695312 w 985025"/>
                  <a:gd name="connsiteY38" fmla="*/ 814237 h 976639"/>
                  <a:gd name="connsiteX39" fmla="*/ 690855 w 985025"/>
                  <a:gd name="connsiteY39" fmla="*/ 823135 h 976639"/>
                  <a:gd name="connsiteX40" fmla="*/ 701998 w 985025"/>
                  <a:gd name="connsiteY40" fmla="*/ 929921 h 976639"/>
                  <a:gd name="connsiteX41" fmla="*/ 697540 w 985025"/>
                  <a:gd name="connsiteY41" fmla="*/ 934370 h 976639"/>
                  <a:gd name="connsiteX42" fmla="*/ 612855 w 985025"/>
                  <a:gd name="connsiteY42" fmla="*/ 963291 h 976639"/>
                  <a:gd name="connsiteX43" fmla="*/ 608398 w 985025"/>
                  <a:gd name="connsiteY43" fmla="*/ 963291 h 976639"/>
                  <a:gd name="connsiteX44" fmla="*/ 548227 w 985025"/>
                  <a:gd name="connsiteY44" fmla="*/ 874303 h 976639"/>
                  <a:gd name="connsiteX45" fmla="*/ 543770 w 985025"/>
                  <a:gd name="connsiteY45" fmla="*/ 869854 h 976639"/>
                  <a:gd name="connsiteX46" fmla="*/ 501427 w 985025"/>
                  <a:gd name="connsiteY46" fmla="*/ 874303 h 976639"/>
                  <a:gd name="connsiteX47" fmla="*/ 494741 w 985025"/>
                  <a:gd name="connsiteY47" fmla="*/ 876528 h 976639"/>
                  <a:gd name="connsiteX48" fmla="*/ 450170 w 985025"/>
                  <a:gd name="connsiteY48" fmla="*/ 974414 h 976639"/>
                  <a:gd name="connsiteX49" fmla="*/ 445713 w 985025"/>
                  <a:gd name="connsiteY49" fmla="*/ 976639 h 976639"/>
                  <a:gd name="connsiteX50" fmla="*/ 356570 w 985025"/>
                  <a:gd name="connsiteY50" fmla="*/ 958842 h 976639"/>
                  <a:gd name="connsiteX51" fmla="*/ 352113 w 985025"/>
                  <a:gd name="connsiteY51" fmla="*/ 956617 h 976639"/>
                  <a:gd name="connsiteX52" fmla="*/ 347656 w 985025"/>
                  <a:gd name="connsiteY52" fmla="*/ 847607 h 976639"/>
                  <a:gd name="connsiteX53" fmla="*/ 340970 w 985025"/>
                  <a:gd name="connsiteY53" fmla="*/ 843158 h 976639"/>
                  <a:gd name="connsiteX54" fmla="*/ 305313 w 985025"/>
                  <a:gd name="connsiteY54" fmla="*/ 825360 h 976639"/>
                  <a:gd name="connsiteX55" fmla="*/ 296399 w 985025"/>
                  <a:gd name="connsiteY55" fmla="*/ 825360 h 976639"/>
                  <a:gd name="connsiteX56" fmla="*/ 211713 w 985025"/>
                  <a:gd name="connsiteY56" fmla="*/ 887652 h 976639"/>
                  <a:gd name="connsiteX57" fmla="*/ 205028 w 985025"/>
                  <a:gd name="connsiteY57" fmla="*/ 887652 h 976639"/>
                  <a:gd name="connsiteX58" fmla="*/ 138171 w 985025"/>
                  <a:gd name="connsiteY58" fmla="*/ 829810 h 976639"/>
                  <a:gd name="connsiteX59" fmla="*/ 135942 w 985025"/>
                  <a:gd name="connsiteY59" fmla="*/ 823135 h 976639"/>
                  <a:gd name="connsiteX60" fmla="*/ 182742 w 985025"/>
                  <a:gd name="connsiteY60" fmla="*/ 725249 h 976639"/>
                  <a:gd name="connsiteX61" fmla="*/ 182742 w 985025"/>
                  <a:gd name="connsiteY61" fmla="*/ 720800 h 976639"/>
                  <a:gd name="connsiteX62" fmla="*/ 160457 w 985025"/>
                  <a:gd name="connsiteY62" fmla="*/ 687429 h 976639"/>
                  <a:gd name="connsiteX63" fmla="*/ 153771 w 985025"/>
                  <a:gd name="connsiteY63" fmla="*/ 685205 h 976639"/>
                  <a:gd name="connsiteX64" fmla="*/ 49028 w 985025"/>
                  <a:gd name="connsiteY64" fmla="*/ 696328 h 976639"/>
                  <a:gd name="connsiteX65" fmla="*/ 42343 w 985025"/>
                  <a:gd name="connsiteY65" fmla="*/ 691879 h 976639"/>
                  <a:gd name="connsiteX66" fmla="*/ 11143 w 985025"/>
                  <a:gd name="connsiteY66" fmla="*/ 609565 h 976639"/>
                  <a:gd name="connsiteX67" fmla="*/ 15600 w 985025"/>
                  <a:gd name="connsiteY67" fmla="*/ 602891 h 976639"/>
                  <a:gd name="connsiteX68" fmla="*/ 104742 w 985025"/>
                  <a:gd name="connsiteY68" fmla="*/ 542824 h 976639"/>
                  <a:gd name="connsiteX69" fmla="*/ 106971 w 985025"/>
                  <a:gd name="connsiteY69" fmla="*/ 536150 h 976639"/>
                  <a:gd name="connsiteX70" fmla="*/ 104742 w 985025"/>
                  <a:gd name="connsiteY70" fmla="*/ 496106 h 976639"/>
                  <a:gd name="connsiteX71" fmla="*/ 102514 w 985025"/>
                  <a:gd name="connsiteY71" fmla="*/ 489432 h 976639"/>
                  <a:gd name="connsiteX72" fmla="*/ 4457 w 985025"/>
                  <a:gd name="connsiteY72" fmla="*/ 444938 h 976639"/>
                  <a:gd name="connsiteX73" fmla="*/ 0 w 985025"/>
                  <a:gd name="connsiteY73" fmla="*/ 440489 h 976639"/>
                  <a:gd name="connsiteX74" fmla="*/ 15600 w 985025"/>
                  <a:gd name="connsiteY74" fmla="*/ 353726 h 976639"/>
                  <a:gd name="connsiteX75" fmla="*/ 20057 w 985025"/>
                  <a:gd name="connsiteY75" fmla="*/ 351501 h 976639"/>
                  <a:gd name="connsiteX76" fmla="*/ 129257 w 985025"/>
                  <a:gd name="connsiteY76" fmla="*/ 342602 h 976639"/>
                  <a:gd name="connsiteX77" fmla="*/ 135942 w 985025"/>
                  <a:gd name="connsiteY77" fmla="*/ 340377 h 976639"/>
                  <a:gd name="connsiteX78" fmla="*/ 151542 w 985025"/>
                  <a:gd name="connsiteY78" fmla="*/ 302558 h 976639"/>
                  <a:gd name="connsiteX79" fmla="*/ 151542 w 985025"/>
                  <a:gd name="connsiteY79" fmla="*/ 295884 h 976639"/>
                  <a:gd name="connsiteX80" fmla="*/ 91371 w 985025"/>
                  <a:gd name="connsiteY80" fmla="*/ 209121 h 976639"/>
                  <a:gd name="connsiteX81" fmla="*/ 91371 w 985025"/>
                  <a:gd name="connsiteY81" fmla="*/ 200222 h 976639"/>
                  <a:gd name="connsiteX82" fmla="*/ 147085 w 985025"/>
                  <a:gd name="connsiteY82" fmla="*/ 133481 h 976639"/>
                  <a:gd name="connsiteX83" fmla="*/ 153771 w 985025"/>
                  <a:gd name="connsiteY83" fmla="*/ 133481 h 976639"/>
                  <a:gd name="connsiteX84" fmla="*/ 249599 w 985025"/>
                  <a:gd name="connsiteY84" fmla="*/ 180200 h 976639"/>
                  <a:gd name="connsiteX85" fmla="*/ 256285 w 985025"/>
                  <a:gd name="connsiteY85" fmla="*/ 180200 h 976639"/>
                  <a:gd name="connsiteX86" fmla="*/ 289713 w 985025"/>
                  <a:gd name="connsiteY86" fmla="*/ 157953 h 976639"/>
                  <a:gd name="connsiteX87" fmla="*/ 283027 w 985025"/>
                  <a:gd name="connsiteY87" fmla="*/ 44493 h 976639"/>
                  <a:gd name="connsiteX88" fmla="*/ 369942 w 985025"/>
                  <a:gd name="connsiteY88" fmla="*/ 11123 h 976639"/>
                  <a:gd name="connsiteX89" fmla="*/ 439027 w 985025"/>
                  <a:gd name="connsiteY89" fmla="*/ 106785 h 976639"/>
                  <a:gd name="connsiteX90" fmla="*/ 481370 w 985025"/>
                  <a:gd name="connsiteY90" fmla="*/ 102335 h 976639"/>
                  <a:gd name="connsiteX91" fmla="*/ 532627 w 985025"/>
                  <a:gd name="connsiteY91"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46940 h 976639"/>
                  <a:gd name="connsiteX12" fmla="*/ 800054 w 985025"/>
                  <a:gd name="connsiteY12" fmla="*/ 253614 h 976639"/>
                  <a:gd name="connsiteX13" fmla="*/ 822340 w 985025"/>
                  <a:gd name="connsiteY13" fmla="*/ 286985 h 976639"/>
                  <a:gd name="connsiteX14" fmla="*/ 829026 w 985025"/>
                  <a:gd name="connsiteY14" fmla="*/ 289209 h 976639"/>
                  <a:gd name="connsiteX15" fmla="*/ 938225 w 985025"/>
                  <a:gd name="connsiteY15" fmla="*/ 278086 h 976639"/>
                  <a:gd name="connsiteX16" fmla="*/ 940454 w 985025"/>
                  <a:gd name="connsiteY16" fmla="*/ 284760 h 976639"/>
                  <a:gd name="connsiteX17" fmla="*/ 971654 w 985025"/>
                  <a:gd name="connsiteY17" fmla="*/ 367074 h 976639"/>
                  <a:gd name="connsiteX18" fmla="*/ 967197 w 985025"/>
                  <a:gd name="connsiteY18" fmla="*/ 373748 h 976639"/>
                  <a:gd name="connsiteX19" fmla="*/ 878054 w 985025"/>
                  <a:gd name="connsiteY19" fmla="*/ 431590 h 976639"/>
                  <a:gd name="connsiteX20" fmla="*/ 875825 w 985025"/>
                  <a:gd name="connsiteY20" fmla="*/ 436039 h 976639"/>
                  <a:gd name="connsiteX21" fmla="*/ 878054 w 985025"/>
                  <a:gd name="connsiteY21" fmla="*/ 478308 h 976639"/>
                  <a:gd name="connsiteX22" fmla="*/ 884740 w 985025"/>
                  <a:gd name="connsiteY22" fmla="*/ 484982 h 976639"/>
                  <a:gd name="connsiteX23" fmla="*/ 982797 w 985025"/>
                  <a:gd name="connsiteY23" fmla="*/ 529476 h 976639"/>
                  <a:gd name="connsiteX24" fmla="*/ 985025 w 985025"/>
                  <a:gd name="connsiteY24" fmla="*/ 533926 h 976639"/>
                  <a:gd name="connsiteX25" fmla="*/ 967197 w 985025"/>
                  <a:gd name="connsiteY25" fmla="*/ 620689 h 976639"/>
                  <a:gd name="connsiteX26" fmla="*/ 962739 w 985025"/>
                  <a:gd name="connsiteY26" fmla="*/ 625138 h 976639"/>
                  <a:gd name="connsiteX27" fmla="*/ 855768 w 985025"/>
                  <a:gd name="connsiteY27" fmla="*/ 631812 h 976639"/>
                  <a:gd name="connsiteX28" fmla="*/ 851311 w 985025"/>
                  <a:gd name="connsiteY28" fmla="*/ 634037 h 976639"/>
                  <a:gd name="connsiteX29" fmla="*/ 831254 w 985025"/>
                  <a:gd name="connsiteY29" fmla="*/ 674081 h 976639"/>
                  <a:gd name="connsiteX30" fmla="*/ 831254 w 985025"/>
                  <a:gd name="connsiteY30" fmla="*/ 678531 h 976639"/>
                  <a:gd name="connsiteX31" fmla="*/ 895883 w 985025"/>
                  <a:gd name="connsiteY31" fmla="*/ 767518 h 976639"/>
                  <a:gd name="connsiteX32" fmla="*/ 895883 w 985025"/>
                  <a:gd name="connsiteY32" fmla="*/ 774192 h 976639"/>
                  <a:gd name="connsiteX33" fmla="*/ 835711 w 985025"/>
                  <a:gd name="connsiteY33" fmla="*/ 840933 h 976639"/>
                  <a:gd name="connsiteX34" fmla="*/ 831254 w 985025"/>
                  <a:gd name="connsiteY34" fmla="*/ 840933 h 976639"/>
                  <a:gd name="connsiteX35" fmla="*/ 733197 w 985025"/>
                  <a:gd name="connsiteY35" fmla="*/ 791990 h 976639"/>
                  <a:gd name="connsiteX36" fmla="*/ 728740 w 985025"/>
                  <a:gd name="connsiteY36" fmla="*/ 791990 h 976639"/>
                  <a:gd name="connsiteX37" fmla="*/ 695312 w 985025"/>
                  <a:gd name="connsiteY37" fmla="*/ 814237 h 976639"/>
                  <a:gd name="connsiteX38" fmla="*/ 690855 w 985025"/>
                  <a:gd name="connsiteY38" fmla="*/ 823135 h 976639"/>
                  <a:gd name="connsiteX39" fmla="*/ 701998 w 985025"/>
                  <a:gd name="connsiteY39" fmla="*/ 929921 h 976639"/>
                  <a:gd name="connsiteX40" fmla="*/ 697540 w 985025"/>
                  <a:gd name="connsiteY40" fmla="*/ 934370 h 976639"/>
                  <a:gd name="connsiteX41" fmla="*/ 612855 w 985025"/>
                  <a:gd name="connsiteY41" fmla="*/ 963291 h 976639"/>
                  <a:gd name="connsiteX42" fmla="*/ 608398 w 985025"/>
                  <a:gd name="connsiteY42" fmla="*/ 963291 h 976639"/>
                  <a:gd name="connsiteX43" fmla="*/ 548227 w 985025"/>
                  <a:gd name="connsiteY43" fmla="*/ 874303 h 976639"/>
                  <a:gd name="connsiteX44" fmla="*/ 543770 w 985025"/>
                  <a:gd name="connsiteY44" fmla="*/ 869854 h 976639"/>
                  <a:gd name="connsiteX45" fmla="*/ 501427 w 985025"/>
                  <a:gd name="connsiteY45" fmla="*/ 874303 h 976639"/>
                  <a:gd name="connsiteX46" fmla="*/ 494741 w 985025"/>
                  <a:gd name="connsiteY46" fmla="*/ 876528 h 976639"/>
                  <a:gd name="connsiteX47" fmla="*/ 450170 w 985025"/>
                  <a:gd name="connsiteY47" fmla="*/ 974414 h 976639"/>
                  <a:gd name="connsiteX48" fmla="*/ 445713 w 985025"/>
                  <a:gd name="connsiteY48" fmla="*/ 976639 h 976639"/>
                  <a:gd name="connsiteX49" fmla="*/ 356570 w 985025"/>
                  <a:gd name="connsiteY49" fmla="*/ 958842 h 976639"/>
                  <a:gd name="connsiteX50" fmla="*/ 352113 w 985025"/>
                  <a:gd name="connsiteY50" fmla="*/ 956617 h 976639"/>
                  <a:gd name="connsiteX51" fmla="*/ 347656 w 985025"/>
                  <a:gd name="connsiteY51" fmla="*/ 847607 h 976639"/>
                  <a:gd name="connsiteX52" fmla="*/ 340970 w 985025"/>
                  <a:gd name="connsiteY52" fmla="*/ 843158 h 976639"/>
                  <a:gd name="connsiteX53" fmla="*/ 305313 w 985025"/>
                  <a:gd name="connsiteY53" fmla="*/ 825360 h 976639"/>
                  <a:gd name="connsiteX54" fmla="*/ 296399 w 985025"/>
                  <a:gd name="connsiteY54" fmla="*/ 825360 h 976639"/>
                  <a:gd name="connsiteX55" fmla="*/ 211713 w 985025"/>
                  <a:gd name="connsiteY55" fmla="*/ 887652 h 976639"/>
                  <a:gd name="connsiteX56" fmla="*/ 205028 w 985025"/>
                  <a:gd name="connsiteY56" fmla="*/ 887652 h 976639"/>
                  <a:gd name="connsiteX57" fmla="*/ 138171 w 985025"/>
                  <a:gd name="connsiteY57" fmla="*/ 829810 h 976639"/>
                  <a:gd name="connsiteX58" fmla="*/ 135942 w 985025"/>
                  <a:gd name="connsiteY58" fmla="*/ 823135 h 976639"/>
                  <a:gd name="connsiteX59" fmla="*/ 182742 w 985025"/>
                  <a:gd name="connsiteY59" fmla="*/ 725249 h 976639"/>
                  <a:gd name="connsiteX60" fmla="*/ 182742 w 985025"/>
                  <a:gd name="connsiteY60" fmla="*/ 720800 h 976639"/>
                  <a:gd name="connsiteX61" fmla="*/ 160457 w 985025"/>
                  <a:gd name="connsiteY61" fmla="*/ 687429 h 976639"/>
                  <a:gd name="connsiteX62" fmla="*/ 153771 w 985025"/>
                  <a:gd name="connsiteY62" fmla="*/ 685205 h 976639"/>
                  <a:gd name="connsiteX63" fmla="*/ 49028 w 985025"/>
                  <a:gd name="connsiteY63" fmla="*/ 696328 h 976639"/>
                  <a:gd name="connsiteX64" fmla="*/ 42343 w 985025"/>
                  <a:gd name="connsiteY64" fmla="*/ 691879 h 976639"/>
                  <a:gd name="connsiteX65" fmla="*/ 11143 w 985025"/>
                  <a:gd name="connsiteY65" fmla="*/ 609565 h 976639"/>
                  <a:gd name="connsiteX66" fmla="*/ 15600 w 985025"/>
                  <a:gd name="connsiteY66" fmla="*/ 602891 h 976639"/>
                  <a:gd name="connsiteX67" fmla="*/ 104742 w 985025"/>
                  <a:gd name="connsiteY67" fmla="*/ 542824 h 976639"/>
                  <a:gd name="connsiteX68" fmla="*/ 106971 w 985025"/>
                  <a:gd name="connsiteY68" fmla="*/ 536150 h 976639"/>
                  <a:gd name="connsiteX69" fmla="*/ 104742 w 985025"/>
                  <a:gd name="connsiteY69" fmla="*/ 496106 h 976639"/>
                  <a:gd name="connsiteX70" fmla="*/ 102514 w 985025"/>
                  <a:gd name="connsiteY70" fmla="*/ 489432 h 976639"/>
                  <a:gd name="connsiteX71" fmla="*/ 4457 w 985025"/>
                  <a:gd name="connsiteY71" fmla="*/ 444938 h 976639"/>
                  <a:gd name="connsiteX72" fmla="*/ 0 w 985025"/>
                  <a:gd name="connsiteY72" fmla="*/ 440489 h 976639"/>
                  <a:gd name="connsiteX73" fmla="*/ 15600 w 985025"/>
                  <a:gd name="connsiteY73" fmla="*/ 353726 h 976639"/>
                  <a:gd name="connsiteX74" fmla="*/ 20057 w 985025"/>
                  <a:gd name="connsiteY74" fmla="*/ 351501 h 976639"/>
                  <a:gd name="connsiteX75" fmla="*/ 129257 w 985025"/>
                  <a:gd name="connsiteY75" fmla="*/ 342602 h 976639"/>
                  <a:gd name="connsiteX76" fmla="*/ 135942 w 985025"/>
                  <a:gd name="connsiteY76" fmla="*/ 340377 h 976639"/>
                  <a:gd name="connsiteX77" fmla="*/ 151542 w 985025"/>
                  <a:gd name="connsiteY77" fmla="*/ 302558 h 976639"/>
                  <a:gd name="connsiteX78" fmla="*/ 151542 w 985025"/>
                  <a:gd name="connsiteY78" fmla="*/ 295884 h 976639"/>
                  <a:gd name="connsiteX79" fmla="*/ 91371 w 985025"/>
                  <a:gd name="connsiteY79" fmla="*/ 209121 h 976639"/>
                  <a:gd name="connsiteX80" fmla="*/ 91371 w 985025"/>
                  <a:gd name="connsiteY80" fmla="*/ 200222 h 976639"/>
                  <a:gd name="connsiteX81" fmla="*/ 147085 w 985025"/>
                  <a:gd name="connsiteY81" fmla="*/ 133481 h 976639"/>
                  <a:gd name="connsiteX82" fmla="*/ 153771 w 985025"/>
                  <a:gd name="connsiteY82" fmla="*/ 133481 h 976639"/>
                  <a:gd name="connsiteX83" fmla="*/ 249599 w 985025"/>
                  <a:gd name="connsiteY83" fmla="*/ 180200 h 976639"/>
                  <a:gd name="connsiteX84" fmla="*/ 256285 w 985025"/>
                  <a:gd name="connsiteY84" fmla="*/ 180200 h 976639"/>
                  <a:gd name="connsiteX85" fmla="*/ 289713 w 985025"/>
                  <a:gd name="connsiteY85" fmla="*/ 157953 h 976639"/>
                  <a:gd name="connsiteX86" fmla="*/ 283027 w 985025"/>
                  <a:gd name="connsiteY86" fmla="*/ 44493 h 976639"/>
                  <a:gd name="connsiteX87" fmla="*/ 369942 w 985025"/>
                  <a:gd name="connsiteY87" fmla="*/ 11123 h 976639"/>
                  <a:gd name="connsiteX88" fmla="*/ 439027 w 985025"/>
                  <a:gd name="connsiteY88" fmla="*/ 106785 h 976639"/>
                  <a:gd name="connsiteX89" fmla="*/ 481370 w 985025"/>
                  <a:gd name="connsiteY89" fmla="*/ 102335 h 976639"/>
                  <a:gd name="connsiteX90" fmla="*/ 532627 w 985025"/>
                  <a:gd name="connsiteY90"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829026 w 985025"/>
                  <a:gd name="connsiteY13" fmla="*/ 289209 h 976639"/>
                  <a:gd name="connsiteX14" fmla="*/ 938225 w 985025"/>
                  <a:gd name="connsiteY14" fmla="*/ 278086 h 976639"/>
                  <a:gd name="connsiteX15" fmla="*/ 940454 w 985025"/>
                  <a:gd name="connsiteY15" fmla="*/ 284760 h 976639"/>
                  <a:gd name="connsiteX16" fmla="*/ 971654 w 985025"/>
                  <a:gd name="connsiteY16" fmla="*/ 367074 h 976639"/>
                  <a:gd name="connsiteX17" fmla="*/ 967197 w 985025"/>
                  <a:gd name="connsiteY17" fmla="*/ 373748 h 976639"/>
                  <a:gd name="connsiteX18" fmla="*/ 878054 w 985025"/>
                  <a:gd name="connsiteY18" fmla="*/ 431590 h 976639"/>
                  <a:gd name="connsiteX19" fmla="*/ 875825 w 985025"/>
                  <a:gd name="connsiteY19" fmla="*/ 436039 h 976639"/>
                  <a:gd name="connsiteX20" fmla="*/ 878054 w 985025"/>
                  <a:gd name="connsiteY20" fmla="*/ 478308 h 976639"/>
                  <a:gd name="connsiteX21" fmla="*/ 884740 w 985025"/>
                  <a:gd name="connsiteY21" fmla="*/ 484982 h 976639"/>
                  <a:gd name="connsiteX22" fmla="*/ 982797 w 985025"/>
                  <a:gd name="connsiteY22" fmla="*/ 529476 h 976639"/>
                  <a:gd name="connsiteX23" fmla="*/ 985025 w 985025"/>
                  <a:gd name="connsiteY23" fmla="*/ 533926 h 976639"/>
                  <a:gd name="connsiteX24" fmla="*/ 967197 w 985025"/>
                  <a:gd name="connsiteY24" fmla="*/ 620689 h 976639"/>
                  <a:gd name="connsiteX25" fmla="*/ 962739 w 985025"/>
                  <a:gd name="connsiteY25" fmla="*/ 625138 h 976639"/>
                  <a:gd name="connsiteX26" fmla="*/ 855768 w 985025"/>
                  <a:gd name="connsiteY26" fmla="*/ 631812 h 976639"/>
                  <a:gd name="connsiteX27" fmla="*/ 851311 w 985025"/>
                  <a:gd name="connsiteY27" fmla="*/ 634037 h 976639"/>
                  <a:gd name="connsiteX28" fmla="*/ 831254 w 985025"/>
                  <a:gd name="connsiteY28" fmla="*/ 674081 h 976639"/>
                  <a:gd name="connsiteX29" fmla="*/ 831254 w 985025"/>
                  <a:gd name="connsiteY29" fmla="*/ 678531 h 976639"/>
                  <a:gd name="connsiteX30" fmla="*/ 895883 w 985025"/>
                  <a:gd name="connsiteY30" fmla="*/ 767518 h 976639"/>
                  <a:gd name="connsiteX31" fmla="*/ 895883 w 985025"/>
                  <a:gd name="connsiteY31" fmla="*/ 774192 h 976639"/>
                  <a:gd name="connsiteX32" fmla="*/ 835711 w 985025"/>
                  <a:gd name="connsiteY32" fmla="*/ 840933 h 976639"/>
                  <a:gd name="connsiteX33" fmla="*/ 831254 w 985025"/>
                  <a:gd name="connsiteY33" fmla="*/ 840933 h 976639"/>
                  <a:gd name="connsiteX34" fmla="*/ 733197 w 985025"/>
                  <a:gd name="connsiteY34" fmla="*/ 791990 h 976639"/>
                  <a:gd name="connsiteX35" fmla="*/ 728740 w 985025"/>
                  <a:gd name="connsiteY35" fmla="*/ 791990 h 976639"/>
                  <a:gd name="connsiteX36" fmla="*/ 695312 w 985025"/>
                  <a:gd name="connsiteY36" fmla="*/ 814237 h 976639"/>
                  <a:gd name="connsiteX37" fmla="*/ 690855 w 985025"/>
                  <a:gd name="connsiteY37" fmla="*/ 823135 h 976639"/>
                  <a:gd name="connsiteX38" fmla="*/ 701998 w 985025"/>
                  <a:gd name="connsiteY38" fmla="*/ 929921 h 976639"/>
                  <a:gd name="connsiteX39" fmla="*/ 697540 w 985025"/>
                  <a:gd name="connsiteY39" fmla="*/ 934370 h 976639"/>
                  <a:gd name="connsiteX40" fmla="*/ 612855 w 985025"/>
                  <a:gd name="connsiteY40" fmla="*/ 963291 h 976639"/>
                  <a:gd name="connsiteX41" fmla="*/ 608398 w 985025"/>
                  <a:gd name="connsiteY41" fmla="*/ 963291 h 976639"/>
                  <a:gd name="connsiteX42" fmla="*/ 548227 w 985025"/>
                  <a:gd name="connsiteY42" fmla="*/ 874303 h 976639"/>
                  <a:gd name="connsiteX43" fmla="*/ 543770 w 985025"/>
                  <a:gd name="connsiteY43" fmla="*/ 869854 h 976639"/>
                  <a:gd name="connsiteX44" fmla="*/ 501427 w 985025"/>
                  <a:gd name="connsiteY44" fmla="*/ 874303 h 976639"/>
                  <a:gd name="connsiteX45" fmla="*/ 494741 w 985025"/>
                  <a:gd name="connsiteY45" fmla="*/ 876528 h 976639"/>
                  <a:gd name="connsiteX46" fmla="*/ 450170 w 985025"/>
                  <a:gd name="connsiteY46" fmla="*/ 974414 h 976639"/>
                  <a:gd name="connsiteX47" fmla="*/ 445713 w 985025"/>
                  <a:gd name="connsiteY47" fmla="*/ 976639 h 976639"/>
                  <a:gd name="connsiteX48" fmla="*/ 356570 w 985025"/>
                  <a:gd name="connsiteY48" fmla="*/ 958842 h 976639"/>
                  <a:gd name="connsiteX49" fmla="*/ 352113 w 985025"/>
                  <a:gd name="connsiteY49" fmla="*/ 956617 h 976639"/>
                  <a:gd name="connsiteX50" fmla="*/ 347656 w 985025"/>
                  <a:gd name="connsiteY50" fmla="*/ 847607 h 976639"/>
                  <a:gd name="connsiteX51" fmla="*/ 340970 w 985025"/>
                  <a:gd name="connsiteY51" fmla="*/ 843158 h 976639"/>
                  <a:gd name="connsiteX52" fmla="*/ 305313 w 985025"/>
                  <a:gd name="connsiteY52" fmla="*/ 825360 h 976639"/>
                  <a:gd name="connsiteX53" fmla="*/ 296399 w 985025"/>
                  <a:gd name="connsiteY53" fmla="*/ 825360 h 976639"/>
                  <a:gd name="connsiteX54" fmla="*/ 211713 w 985025"/>
                  <a:gd name="connsiteY54" fmla="*/ 887652 h 976639"/>
                  <a:gd name="connsiteX55" fmla="*/ 205028 w 985025"/>
                  <a:gd name="connsiteY55" fmla="*/ 887652 h 976639"/>
                  <a:gd name="connsiteX56" fmla="*/ 138171 w 985025"/>
                  <a:gd name="connsiteY56" fmla="*/ 829810 h 976639"/>
                  <a:gd name="connsiteX57" fmla="*/ 135942 w 985025"/>
                  <a:gd name="connsiteY57" fmla="*/ 823135 h 976639"/>
                  <a:gd name="connsiteX58" fmla="*/ 182742 w 985025"/>
                  <a:gd name="connsiteY58" fmla="*/ 725249 h 976639"/>
                  <a:gd name="connsiteX59" fmla="*/ 182742 w 985025"/>
                  <a:gd name="connsiteY59" fmla="*/ 720800 h 976639"/>
                  <a:gd name="connsiteX60" fmla="*/ 160457 w 985025"/>
                  <a:gd name="connsiteY60" fmla="*/ 687429 h 976639"/>
                  <a:gd name="connsiteX61" fmla="*/ 153771 w 985025"/>
                  <a:gd name="connsiteY61" fmla="*/ 685205 h 976639"/>
                  <a:gd name="connsiteX62" fmla="*/ 49028 w 985025"/>
                  <a:gd name="connsiteY62" fmla="*/ 696328 h 976639"/>
                  <a:gd name="connsiteX63" fmla="*/ 42343 w 985025"/>
                  <a:gd name="connsiteY63" fmla="*/ 691879 h 976639"/>
                  <a:gd name="connsiteX64" fmla="*/ 11143 w 985025"/>
                  <a:gd name="connsiteY64" fmla="*/ 609565 h 976639"/>
                  <a:gd name="connsiteX65" fmla="*/ 15600 w 985025"/>
                  <a:gd name="connsiteY65" fmla="*/ 602891 h 976639"/>
                  <a:gd name="connsiteX66" fmla="*/ 104742 w 985025"/>
                  <a:gd name="connsiteY66" fmla="*/ 542824 h 976639"/>
                  <a:gd name="connsiteX67" fmla="*/ 106971 w 985025"/>
                  <a:gd name="connsiteY67" fmla="*/ 536150 h 976639"/>
                  <a:gd name="connsiteX68" fmla="*/ 104742 w 985025"/>
                  <a:gd name="connsiteY68" fmla="*/ 496106 h 976639"/>
                  <a:gd name="connsiteX69" fmla="*/ 102514 w 985025"/>
                  <a:gd name="connsiteY69" fmla="*/ 489432 h 976639"/>
                  <a:gd name="connsiteX70" fmla="*/ 4457 w 985025"/>
                  <a:gd name="connsiteY70" fmla="*/ 444938 h 976639"/>
                  <a:gd name="connsiteX71" fmla="*/ 0 w 985025"/>
                  <a:gd name="connsiteY71" fmla="*/ 440489 h 976639"/>
                  <a:gd name="connsiteX72" fmla="*/ 15600 w 985025"/>
                  <a:gd name="connsiteY72" fmla="*/ 353726 h 976639"/>
                  <a:gd name="connsiteX73" fmla="*/ 20057 w 985025"/>
                  <a:gd name="connsiteY73" fmla="*/ 351501 h 976639"/>
                  <a:gd name="connsiteX74" fmla="*/ 129257 w 985025"/>
                  <a:gd name="connsiteY74" fmla="*/ 342602 h 976639"/>
                  <a:gd name="connsiteX75" fmla="*/ 135942 w 985025"/>
                  <a:gd name="connsiteY75" fmla="*/ 340377 h 976639"/>
                  <a:gd name="connsiteX76" fmla="*/ 151542 w 985025"/>
                  <a:gd name="connsiteY76" fmla="*/ 302558 h 976639"/>
                  <a:gd name="connsiteX77" fmla="*/ 151542 w 985025"/>
                  <a:gd name="connsiteY77" fmla="*/ 295884 h 976639"/>
                  <a:gd name="connsiteX78" fmla="*/ 91371 w 985025"/>
                  <a:gd name="connsiteY78" fmla="*/ 209121 h 976639"/>
                  <a:gd name="connsiteX79" fmla="*/ 91371 w 985025"/>
                  <a:gd name="connsiteY79" fmla="*/ 200222 h 976639"/>
                  <a:gd name="connsiteX80" fmla="*/ 147085 w 985025"/>
                  <a:gd name="connsiteY80" fmla="*/ 133481 h 976639"/>
                  <a:gd name="connsiteX81" fmla="*/ 153771 w 985025"/>
                  <a:gd name="connsiteY81" fmla="*/ 133481 h 976639"/>
                  <a:gd name="connsiteX82" fmla="*/ 249599 w 985025"/>
                  <a:gd name="connsiteY82" fmla="*/ 180200 h 976639"/>
                  <a:gd name="connsiteX83" fmla="*/ 256285 w 985025"/>
                  <a:gd name="connsiteY83" fmla="*/ 180200 h 976639"/>
                  <a:gd name="connsiteX84" fmla="*/ 289713 w 985025"/>
                  <a:gd name="connsiteY84" fmla="*/ 157953 h 976639"/>
                  <a:gd name="connsiteX85" fmla="*/ 283027 w 985025"/>
                  <a:gd name="connsiteY85" fmla="*/ 44493 h 976639"/>
                  <a:gd name="connsiteX86" fmla="*/ 369942 w 985025"/>
                  <a:gd name="connsiteY86" fmla="*/ 11123 h 976639"/>
                  <a:gd name="connsiteX87" fmla="*/ 439027 w 985025"/>
                  <a:gd name="connsiteY87" fmla="*/ 106785 h 976639"/>
                  <a:gd name="connsiteX88" fmla="*/ 481370 w 985025"/>
                  <a:gd name="connsiteY88" fmla="*/ 102335 h 976639"/>
                  <a:gd name="connsiteX89" fmla="*/ 532627 w 985025"/>
                  <a:gd name="connsiteY89"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40454 w 985025"/>
                  <a:gd name="connsiteY14" fmla="*/ 284760 h 976639"/>
                  <a:gd name="connsiteX15" fmla="*/ 971654 w 985025"/>
                  <a:gd name="connsiteY15" fmla="*/ 367074 h 976639"/>
                  <a:gd name="connsiteX16" fmla="*/ 967197 w 985025"/>
                  <a:gd name="connsiteY16" fmla="*/ 373748 h 976639"/>
                  <a:gd name="connsiteX17" fmla="*/ 878054 w 985025"/>
                  <a:gd name="connsiteY17" fmla="*/ 431590 h 976639"/>
                  <a:gd name="connsiteX18" fmla="*/ 875825 w 985025"/>
                  <a:gd name="connsiteY18" fmla="*/ 436039 h 976639"/>
                  <a:gd name="connsiteX19" fmla="*/ 878054 w 985025"/>
                  <a:gd name="connsiteY19" fmla="*/ 478308 h 976639"/>
                  <a:gd name="connsiteX20" fmla="*/ 884740 w 985025"/>
                  <a:gd name="connsiteY20" fmla="*/ 484982 h 976639"/>
                  <a:gd name="connsiteX21" fmla="*/ 982797 w 985025"/>
                  <a:gd name="connsiteY21" fmla="*/ 529476 h 976639"/>
                  <a:gd name="connsiteX22" fmla="*/ 985025 w 985025"/>
                  <a:gd name="connsiteY22" fmla="*/ 533926 h 976639"/>
                  <a:gd name="connsiteX23" fmla="*/ 967197 w 985025"/>
                  <a:gd name="connsiteY23" fmla="*/ 620689 h 976639"/>
                  <a:gd name="connsiteX24" fmla="*/ 962739 w 985025"/>
                  <a:gd name="connsiteY24" fmla="*/ 625138 h 976639"/>
                  <a:gd name="connsiteX25" fmla="*/ 855768 w 985025"/>
                  <a:gd name="connsiteY25" fmla="*/ 631812 h 976639"/>
                  <a:gd name="connsiteX26" fmla="*/ 851311 w 985025"/>
                  <a:gd name="connsiteY26" fmla="*/ 634037 h 976639"/>
                  <a:gd name="connsiteX27" fmla="*/ 831254 w 985025"/>
                  <a:gd name="connsiteY27" fmla="*/ 674081 h 976639"/>
                  <a:gd name="connsiteX28" fmla="*/ 831254 w 985025"/>
                  <a:gd name="connsiteY28" fmla="*/ 678531 h 976639"/>
                  <a:gd name="connsiteX29" fmla="*/ 895883 w 985025"/>
                  <a:gd name="connsiteY29" fmla="*/ 767518 h 976639"/>
                  <a:gd name="connsiteX30" fmla="*/ 895883 w 985025"/>
                  <a:gd name="connsiteY30" fmla="*/ 774192 h 976639"/>
                  <a:gd name="connsiteX31" fmla="*/ 835711 w 985025"/>
                  <a:gd name="connsiteY31" fmla="*/ 840933 h 976639"/>
                  <a:gd name="connsiteX32" fmla="*/ 831254 w 985025"/>
                  <a:gd name="connsiteY32" fmla="*/ 840933 h 976639"/>
                  <a:gd name="connsiteX33" fmla="*/ 733197 w 985025"/>
                  <a:gd name="connsiteY33" fmla="*/ 791990 h 976639"/>
                  <a:gd name="connsiteX34" fmla="*/ 728740 w 985025"/>
                  <a:gd name="connsiteY34" fmla="*/ 791990 h 976639"/>
                  <a:gd name="connsiteX35" fmla="*/ 695312 w 985025"/>
                  <a:gd name="connsiteY35" fmla="*/ 814237 h 976639"/>
                  <a:gd name="connsiteX36" fmla="*/ 690855 w 985025"/>
                  <a:gd name="connsiteY36" fmla="*/ 823135 h 976639"/>
                  <a:gd name="connsiteX37" fmla="*/ 701998 w 985025"/>
                  <a:gd name="connsiteY37" fmla="*/ 929921 h 976639"/>
                  <a:gd name="connsiteX38" fmla="*/ 697540 w 985025"/>
                  <a:gd name="connsiteY38" fmla="*/ 934370 h 976639"/>
                  <a:gd name="connsiteX39" fmla="*/ 612855 w 985025"/>
                  <a:gd name="connsiteY39" fmla="*/ 963291 h 976639"/>
                  <a:gd name="connsiteX40" fmla="*/ 608398 w 985025"/>
                  <a:gd name="connsiteY40" fmla="*/ 963291 h 976639"/>
                  <a:gd name="connsiteX41" fmla="*/ 548227 w 985025"/>
                  <a:gd name="connsiteY41" fmla="*/ 874303 h 976639"/>
                  <a:gd name="connsiteX42" fmla="*/ 543770 w 985025"/>
                  <a:gd name="connsiteY42" fmla="*/ 869854 h 976639"/>
                  <a:gd name="connsiteX43" fmla="*/ 501427 w 985025"/>
                  <a:gd name="connsiteY43" fmla="*/ 874303 h 976639"/>
                  <a:gd name="connsiteX44" fmla="*/ 494741 w 985025"/>
                  <a:gd name="connsiteY44" fmla="*/ 876528 h 976639"/>
                  <a:gd name="connsiteX45" fmla="*/ 450170 w 985025"/>
                  <a:gd name="connsiteY45" fmla="*/ 974414 h 976639"/>
                  <a:gd name="connsiteX46" fmla="*/ 445713 w 985025"/>
                  <a:gd name="connsiteY46" fmla="*/ 976639 h 976639"/>
                  <a:gd name="connsiteX47" fmla="*/ 356570 w 985025"/>
                  <a:gd name="connsiteY47" fmla="*/ 958842 h 976639"/>
                  <a:gd name="connsiteX48" fmla="*/ 352113 w 985025"/>
                  <a:gd name="connsiteY48" fmla="*/ 956617 h 976639"/>
                  <a:gd name="connsiteX49" fmla="*/ 347656 w 985025"/>
                  <a:gd name="connsiteY49" fmla="*/ 847607 h 976639"/>
                  <a:gd name="connsiteX50" fmla="*/ 340970 w 985025"/>
                  <a:gd name="connsiteY50" fmla="*/ 843158 h 976639"/>
                  <a:gd name="connsiteX51" fmla="*/ 305313 w 985025"/>
                  <a:gd name="connsiteY51" fmla="*/ 825360 h 976639"/>
                  <a:gd name="connsiteX52" fmla="*/ 296399 w 985025"/>
                  <a:gd name="connsiteY52" fmla="*/ 825360 h 976639"/>
                  <a:gd name="connsiteX53" fmla="*/ 211713 w 985025"/>
                  <a:gd name="connsiteY53" fmla="*/ 887652 h 976639"/>
                  <a:gd name="connsiteX54" fmla="*/ 205028 w 985025"/>
                  <a:gd name="connsiteY54" fmla="*/ 887652 h 976639"/>
                  <a:gd name="connsiteX55" fmla="*/ 138171 w 985025"/>
                  <a:gd name="connsiteY55" fmla="*/ 829810 h 976639"/>
                  <a:gd name="connsiteX56" fmla="*/ 135942 w 985025"/>
                  <a:gd name="connsiteY56" fmla="*/ 823135 h 976639"/>
                  <a:gd name="connsiteX57" fmla="*/ 182742 w 985025"/>
                  <a:gd name="connsiteY57" fmla="*/ 725249 h 976639"/>
                  <a:gd name="connsiteX58" fmla="*/ 182742 w 985025"/>
                  <a:gd name="connsiteY58" fmla="*/ 720800 h 976639"/>
                  <a:gd name="connsiteX59" fmla="*/ 160457 w 985025"/>
                  <a:gd name="connsiteY59" fmla="*/ 687429 h 976639"/>
                  <a:gd name="connsiteX60" fmla="*/ 153771 w 985025"/>
                  <a:gd name="connsiteY60" fmla="*/ 685205 h 976639"/>
                  <a:gd name="connsiteX61" fmla="*/ 49028 w 985025"/>
                  <a:gd name="connsiteY61" fmla="*/ 696328 h 976639"/>
                  <a:gd name="connsiteX62" fmla="*/ 42343 w 985025"/>
                  <a:gd name="connsiteY62" fmla="*/ 691879 h 976639"/>
                  <a:gd name="connsiteX63" fmla="*/ 11143 w 985025"/>
                  <a:gd name="connsiteY63" fmla="*/ 609565 h 976639"/>
                  <a:gd name="connsiteX64" fmla="*/ 15600 w 985025"/>
                  <a:gd name="connsiteY64" fmla="*/ 602891 h 976639"/>
                  <a:gd name="connsiteX65" fmla="*/ 104742 w 985025"/>
                  <a:gd name="connsiteY65" fmla="*/ 542824 h 976639"/>
                  <a:gd name="connsiteX66" fmla="*/ 106971 w 985025"/>
                  <a:gd name="connsiteY66" fmla="*/ 536150 h 976639"/>
                  <a:gd name="connsiteX67" fmla="*/ 104742 w 985025"/>
                  <a:gd name="connsiteY67" fmla="*/ 496106 h 976639"/>
                  <a:gd name="connsiteX68" fmla="*/ 102514 w 985025"/>
                  <a:gd name="connsiteY68" fmla="*/ 489432 h 976639"/>
                  <a:gd name="connsiteX69" fmla="*/ 4457 w 985025"/>
                  <a:gd name="connsiteY69" fmla="*/ 444938 h 976639"/>
                  <a:gd name="connsiteX70" fmla="*/ 0 w 985025"/>
                  <a:gd name="connsiteY70" fmla="*/ 440489 h 976639"/>
                  <a:gd name="connsiteX71" fmla="*/ 15600 w 985025"/>
                  <a:gd name="connsiteY71" fmla="*/ 353726 h 976639"/>
                  <a:gd name="connsiteX72" fmla="*/ 20057 w 985025"/>
                  <a:gd name="connsiteY72" fmla="*/ 351501 h 976639"/>
                  <a:gd name="connsiteX73" fmla="*/ 129257 w 985025"/>
                  <a:gd name="connsiteY73" fmla="*/ 342602 h 976639"/>
                  <a:gd name="connsiteX74" fmla="*/ 135942 w 985025"/>
                  <a:gd name="connsiteY74" fmla="*/ 340377 h 976639"/>
                  <a:gd name="connsiteX75" fmla="*/ 151542 w 985025"/>
                  <a:gd name="connsiteY75" fmla="*/ 302558 h 976639"/>
                  <a:gd name="connsiteX76" fmla="*/ 151542 w 985025"/>
                  <a:gd name="connsiteY76" fmla="*/ 295884 h 976639"/>
                  <a:gd name="connsiteX77" fmla="*/ 91371 w 985025"/>
                  <a:gd name="connsiteY77" fmla="*/ 209121 h 976639"/>
                  <a:gd name="connsiteX78" fmla="*/ 91371 w 985025"/>
                  <a:gd name="connsiteY78" fmla="*/ 200222 h 976639"/>
                  <a:gd name="connsiteX79" fmla="*/ 147085 w 985025"/>
                  <a:gd name="connsiteY79" fmla="*/ 133481 h 976639"/>
                  <a:gd name="connsiteX80" fmla="*/ 153771 w 985025"/>
                  <a:gd name="connsiteY80" fmla="*/ 133481 h 976639"/>
                  <a:gd name="connsiteX81" fmla="*/ 249599 w 985025"/>
                  <a:gd name="connsiteY81" fmla="*/ 180200 h 976639"/>
                  <a:gd name="connsiteX82" fmla="*/ 256285 w 985025"/>
                  <a:gd name="connsiteY82" fmla="*/ 180200 h 976639"/>
                  <a:gd name="connsiteX83" fmla="*/ 289713 w 985025"/>
                  <a:gd name="connsiteY83" fmla="*/ 157953 h 976639"/>
                  <a:gd name="connsiteX84" fmla="*/ 283027 w 985025"/>
                  <a:gd name="connsiteY84" fmla="*/ 44493 h 976639"/>
                  <a:gd name="connsiteX85" fmla="*/ 369942 w 985025"/>
                  <a:gd name="connsiteY85" fmla="*/ 11123 h 976639"/>
                  <a:gd name="connsiteX86" fmla="*/ 439027 w 985025"/>
                  <a:gd name="connsiteY86" fmla="*/ 106785 h 976639"/>
                  <a:gd name="connsiteX87" fmla="*/ 481370 w 985025"/>
                  <a:gd name="connsiteY87" fmla="*/ 102335 h 976639"/>
                  <a:gd name="connsiteX88" fmla="*/ 532627 w 985025"/>
                  <a:gd name="connsiteY88"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967197 w 985025"/>
                  <a:gd name="connsiteY15" fmla="*/ 373748 h 976639"/>
                  <a:gd name="connsiteX16" fmla="*/ 878054 w 985025"/>
                  <a:gd name="connsiteY16" fmla="*/ 431590 h 976639"/>
                  <a:gd name="connsiteX17" fmla="*/ 875825 w 985025"/>
                  <a:gd name="connsiteY17" fmla="*/ 436039 h 976639"/>
                  <a:gd name="connsiteX18" fmla="*/ 878054 w 985025"/>
                  <a:gd name="connsiteY18" fmla="*/ 478308 h 976639"/>
                  <a:gd name="connsiteX19" fmla="*/ 884740 w 985025"/>
                  <a:gd name="connsiteY19" fmla="*/ 484982 h 976639"/>
                  <a:gd name="connsiteX20" fmla="*/ 982797 w 985025"/>
                  <a:gd name="connsiteY20" fmla="*/ 529476 h 976639"/>
                  <a:gd name="connsiteX21" fmla="*/ 985025 w 985025"/>
                  <a:gd name="connsiteY21" fmla="*/ 533926 h 976639"/>
                  <a:gd name="connsiteX22" fmla="*/ 967197 w 985025"/>
                  <a:gd name="connsiteY22" fmla="*/ 620689 h 976639"/>
                  <a:gd name="connsiteX23" fmla="*/ 962739 w 985025"/>
                  <a:gd name="connsiteY23" fmla="*/ 625138 h 976639"/>
                  <a:gd name="connsiteX24" fmla="*/ 855768 w 985025"/>
                  <a:gd name="connsiteY24" fmla="*/ 631812 h 976639"/>
                  <a:gd name="connsiteX25" fmla="*/ 851311 w 985025"/>
                  <a:gd name="connsiteY25" fmla="*/ 634037 h 976639"/>
                  <a:gd name="connsiteX26" fmla="*/ 831254 w 985025"/>
                  <a:gd name="connsiteY26" fmla="*/ 674081 h 976639"/>
                  <a:gd name="connsiteX27" fmla="*/ 831254 w 985025"/>
                  <a:gd name="connsiteY27" fmla="*/ 678531 h 976639"/>
                  <a:gd name="connsiteX28" fmla="*/ 895883 w 985025"/>
                  <a:gd name="connsiteY28" fmla="*/ 767518 h 976639"/>
                  <a:gd name="connsiteX29" fmla="*/ 895883 w 985025"/>
                  <a:gd name="connsiteY29" fmla="*/ 774192 h 976639"/>
                  <a:gd name="connsiteX30" fmla="*/ 835711 w 985025"/>
                  <a:gd name="connsiteY30" fmla="*/ 840933 h 976639"/>
                  <a:gd name="connsiteX31" fmla="*/ 831254 w 985025"/>
                  <a:gd name="connsiteY31" fmla="*/ 840933 h 976639"/>
                  <a:gd name="connsiteX32" fmla="*/ 733197 w 985025"/>
                  <a:gd name="connsiteY32" fmla="*/ 791990 h 976639"/>
                  <a:gd name="connsiteX33" fmla="*/ 728740 w 985025"/>
                  <a:gd name="connsiteY33" fmla="*/ 791990 h 976639"/>
                  <a:gd name="connsiteX34" fmla="*/ 695312 w 985025"/>
                  <a:gd name="connsiteY34" fmla="*/ 814237 h 976639"/>
                  <a:gd name="connsiteX35" fmla="*/ 690855 w 985025"/>
                  <a:gd name="connsiteY35" fmla="*/ 823135 h 976639"/>
                  <a:gd name="connsiteX36" fmla="*/ 701998 w 985025"/>
                  <a:gd name="connsiteY36" fmla="*/ 929921 h 976639"/>
                  <a:gd name="connsiteX37" fmla="*/ 697540 w 985025"/>
                  <a:gd name="connsiteY37" fmla="*/ 934370 h 976639"/>
                  <a:gd name="connsiteX38" fmla="*/ 612855 w 985025"/>
                  <a:gd name="connsiteY38" fmla="*/ 963291 h 976639"/>
                  <a:gd name="connsiteX39" fmla="*/ 608398 w 985025"/>
                  <a:gd name="connsiteY39" fmla="*/ 963291 h 976639"/>
                  <a:gd name="connsiteX40" fmla="*/ 548227 w 985025"/>
                  <a:gd name="connsiteY40" fmla="*/ 874303 h 976639"/>
                  <a:gd name="connsiteX41" fmla="*/ 543770 w 985025"/>
                  <a:gd name="connsiteY41" fmla="*/ 869854 h 976639"/>
                  <a:gd name="connsiteX42" fmla="*/ 501427 w 985025"/>
                  <a:gd name="connsiteY42" fmla="*/ 874303 h 976639"/>
                  <a:gd name="connsiteX43" fmla="*/ 494741 w 985025"/>
                  <a:gd name="connsiteY43" fmla="*/ 876528 h 976639"/>
                  <a:gd name="connsiteX44" fmla="*/ 450170 w 985025"/>
                  <a:gd name="connsiteY44" fmla="*/ 974414 h 976639"/>
                  <a:gd name="connsiteX45" fmla="*/ 445713 w 985025"/>
                  <a:gd name="connsiteY45" fmla="*/ 976639 h 976639"/>
                  <a:gd name="connsiteX46" fmla="*/ 356570 w 985025"/>
                  <a:gd name="connsiteY46" fmla="*/ 958842 h 976639"/>
                  <a:gd name="connsiteX47" fmla="*/ 352113 w 985025"/>
                  <a:gd name="connsiteY47" fmla="*/ 956617 h 976639"/>
                  <a:gd name="connsiteX48" fmla="*/ 347656 w 985025"/>
                  <a:gd name="connsiteY48" fmla="*/ 847607 h 976639"/>
                  <a:gd name="connsiteX49" fmla="*/ 340970 w 985025"/>
                  <a:gd name="connsiteY49" fmla="*/ 843158 h 976639"/>
                  <a:gd name="connsiteX50" fmla="*/ 305313 w 985025"/>
                  <a:gd name="connsiteY50" fmla="*/ 825360 h 976639"/>
                  <a:gd name="connsiteX51" fmla="*/ 296399 w 985025"/>
                  <a:gd name="connsiteY51" fmla="*/ 825360 h 976639"/>
                  <a:gd name="connsiteX52" fmla="*/ 211713 w 985025"/>
                  <a:gd name="connsiteY52" fmla="*/ 887652 h 976639"/>
                  <a:gd name="connsiteX53" fmla="*/ 205028 w 985025"/>
                  <a:gd name="connsiteY53" fmla="*/ 887652 h 976639"/>
                  <a:gd name="connsiteX54" fmla="*/ 138171 w 985025"/>
                  <a:gd name="connsiteY54" fmla="*/ 829810 h 976639"/>
                  <a:gd name="connsiteX55" fmla="*/ 135942 w 985025"/>
                  <a:gd name="connsiteY55" fmla="*/ 823135 h 976639"/>
                  <a:gd name="connsiteX56" fmla="*/ 182742 w 985025"/>
                  <a:gd name="connsiteY56" fmla="*/ 725249 h 976639"/>
                  <a:gd name="connsiteX57" fmla="*/ 182742 w 985025"/>
                  <a:gd name="connsiteY57" fmla="*/ 720800 h 976639"/>
                  <a:gd name="connsiteX58" fmla="*/ 160457 w 985025"/>
                  <a:gd name="connsiteY58" fmla="*/ 687429 h 976639"/>
                  <a:gd name="connsiteX59" fmla="*/ 153771 w 985025"/>
                  <a:gd name="connsiteY59" fmla="*/ 685205 h 976639"/>
                  <a:gd name="connsiteX60" fmla="*/ 49028 w 985025"/>
                  <a:gd name="connsiteY60" fmla="*/ 696328 h 976639"/>
                  <a:gd name="connsiteX61" fmla="*/ 42343 w 985025"/>
                  <a:gd name="connsiteY61" fmla="*/ 691879 h 976639"/>
                  <a:gd name="connsiteX62" fmla="*/ 11143 w 985025"/>
                  <a:gd name="connsiteY62" fmla="*/ 609565 h 976639"/>
                  <a:gd name="connsiteX63" fmla="*/ 15600 w 985025"/>
                  <a:gd name="connsiteY63" fmla="*/ 602891 h 976639"/>
                  <a:gd name="connsiteX64" fmla="*/ 104742 w 985025"/>
                  <a:gd name="connsiteY64" fmla="*/ 542824 h 976639"/>
                  <a:gd name="connsiteX65" fmla="*/ 106971 w 985025"/>
                  <a:gd name="connsiteY65" fmla="*/ 536150 h 976639"/>
                  <a:gd name="connsiteX66" fmla="*/ 104742 w 985025"/>
                  <a:gd name="connsiteY66" fmla="*/ 496106 h 976639"/>
                  <a:gd name="connsiteX67" fmla="*/ 102514 w 985025"/>
                  <a:gd name="connsiteY67" fmla="*/ 489432 h 976639"/>
                  <a:gd name="connsiteX68" fmla="*/ 4457 w 985025"/>
                  <a:gd name="connsiteY68" fmla="*/ 444938 h 976639"/>
                  <a:gd name="connsiteX69" fmla="*/ 0 w 985025"/>
                  <a:gd name="connsiteY69" fmla="*/ 440489 h 976639"/>
                  <a:gd name="connsiteX70" fmla="*/ 15600 w 985025"/>
                  <a:gd name="connsiteY70" fmla="*/ 353726 h 976639"/>
                  <a:gd name="connsiteX71" fmla="*/ 20057 w 985025"/>
                  <a:gd name="connsiteY71" fmla="*/ 351501 h 976639"/>
                  <a:gd name="connsiteX72" fmla="*/ 129257 w 985025"/>
                  <a:gd name="connsiteY72" fmla="*/ 342602 h 976639"/>
                  <a:gd name="connsiteX73" fmla="*/ 135942 w 985025"/>
                  <a:gd name="connsiteY73" fmla="*/ 340377 h 976639"/>
                  <a:gd name="connsiteX74" fmla="*/ 151542 w 985025"/>
                  <a:gd name="connsiteY74" fmla="*/ 302558 h 976639"/>
                  <a:gd name="connsiteX75" fmla="*/ 151542 w 985025"/>
                  <a:gd name="connsiteY75" fmla="*/ 295884 h 976639"/>
                  <a:gd name="connsiteX76" fmla="*/ 91371 w 985025"/>
                  <a:gd name="connsiteY76" fmla="*/ 209121 h 976639"/>
                  <a:gd name="connsiteX77" fmla="*/ 91371 w 985025"/>
                  <a:gd name="connsiteY77" fmla="*/ 200222 h 976639"/>
                  <a:gd name="connsiteX78" fmla="*/ 147085 w 985025"/>
                  <a:gd name="connsiteY78" fmla="*/ 133481 h 976639"/>
                  <a:gd name="connsiteX79" fmla="*/ 153771 w 985025"/>
                  <a:gd name="connsiteY79" fmla="*/ 133481 h 976639"/>
                  <a:gd name="connsiteX80" fmla="*/ 249599 w 985025"/>
                  <a:gd name="connsiteY80" fmla="*/ 180200 h 976639"/>
                  <a:gd name="connsiteX81" fmla="*/ 256285 w 985025"/>
                  <a:gd name="connsiteY81" fmla="*/ 180200 h 976639"/>
                  <a:gd name="connsiteX82" fmla="*/ 289713 w 985025"/>
                  <a:gd name="connsiteY82" fmla="*/ 157953 h 976639"/>
                  <a:gd name="connsiteX83" fmla="*/ 283027 w 985025"/>
                  <a:gd name="connsiteY83" fmla="*/ 44493 h 976639"/>
                  <a:gd name="connsiteX84" fmla="*/ 369942 w 985025"/>
                  <a:gd name="connsiteY84" fmla="*/ 11123 h 976639"/>
                  <a:gd name="connsiteX85" fmla="*/ 439027 w 985025"/>
                  <a:gd name="connsiteY85" fmla="*/ 106785 h 976639"/>
                  <a:gd name="connsiteX86" fmla="*/ 481370 w 985025"/>
                  <a:gd name="connsiteY86" fmla="*/ 102335 h 976639"/>
                  <a:gd name="connsiteX87" fmla="*/ 532627 w 985025"/>
                  <a:gd name="connsiteY87"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5825 w 985025"/>
                  <a:gd name="connsiteY16" fmla="*/ 436039 h 976639"/>
                  <a:gd name="connsiteX17" fmla="*/ 878054 w 985025"/>
                  <a:gd name="connsiteY17" fmla="*/ 478308 h 976639"/>
                  <a:gd name="connsiteX18" fmla="*/ 884740 w 985025"/>
                  <a:gd name="connsiteY18" fmla="*/ 484982 h 976639"/>
                  <a:gd name="connsiteX19" fmla="*/ 982797 w 985025"/>
                  <a:gd name="connsiteY19" fmla="*/ 529476 h 976639"/>
                  <a:gd name="connsiteX20" fmla="*/ 985025 w 985025"/>
                  <a:gd name="connsiteY20" fmla="*/ 533926 h 976639"/>
                  <a:gd name="connsiteX21" fmla="*/ 967197 w 985025"/>
                  <a:gd name="connsiteY21" fmla="*/ 620689 h 976639"/>
                  <a:gd name="connsiteX22" fmla="*/ 962739 w 985025"/>
                  <a:gd name="connsiteY22" fmla="*/ 625138 h 976639"/>
                  <a:gd name="connsiteX23" fmla="*/ 855768 w 985025"/>
                  <a:gd name="connsiteY23" fmla="*/ 631812 h 976639"/>
                  <a:gd name="connsiteX24" fmla="*/ 851311 w 985025"/>
                  <a:gd name="connsiteY24" fmla="*/ 634037 h 976639"/>
                  <a:gd name="connsiteX25" fmla="*/ 831254 w 985025"/>
                  <a:gd name="connsiteY25" fmla="*/ 674081 h 976639"/>
                  <a:gd name="connsiteX26" fmla="*/ 831254 w 985025"/>
                  <a:gd name="connsiteY26" fmla="*/ 678531 h 976639"/>
                  <a:gd name="connsiteX27" fmla="*/ 895883 w 985025"/>
                  <a:gd name="connsiteY27" fmla="*/ 767518 h 976639"/>
                  <a:gd name="connsiteX28" fmla="*/ 895883 w 985025"/>
                  <a:gd name="connsiteY28" fmla="*/ 774192 h 976639"/>
                  <a:gd name="connsiteX29" fmla="*/ 835711 w 985025"/>
                  <a:gd name="connsiteY29" fmla="*/ 840933 h 976639"/>
                  <a:gd name="connsiteX30" fmla="*/ 831254 w 985025"/>
                  <a:gd name="connsiteY30" fmla="*/ 840933 h 976639"/>
                  <a:gd name="connsiteX31" fmla="*/ 733197 w 985025"/>
                  <a:gd name="connsiteY31" fmla="*/ 791990 h 976639"/>
                  <a:gd name="connsiteX32" fmla="*/ 728740 w 985025"/>
                  <a:gd name="connsiteY32" fmla="*/ 791990 h 976639"/>
                  <a:gd name="connsiteX33" fmla="*/ 695312 w 985025"/>
                  <a:gd name="connsiteY33" fmla="*/ 814237 h 976639"/>
                  <a:gd name="connsiteX34" fmla="*/ 690855 w 985025"/>
                  <a:gd name="connsiteY34" fmla="*/ 823135 h 976639"/>
                  <a:gd name="connsiteX35" fmla="*/ 701998 w 985025"/>
                  <a:gd name="connsiteY35" fmla="*/ 929921 h 976639"/>
                  <a:gd name="connsiteX36" fmla="*/ 697540 w 985025"/>
                  <a:gd name="connsiteY36" fmla="*/ 934370 h 976639"/>
                  <a:gd name="connsiteX37" fmla="*/ 612855 w 985025"/>
                  <a:gd name="connsiteY37" fmla="*/ 963291 h 976639"/>
                  <a:gd name="connsiteX38" fmla="*/ 608398 w 985025"/>
                  <a:gd name="connsiteY38" fmla="*/ 963291 h 976639"/>
                  <a:gd name="connsiteX39" fmla="*/ 548227 w 985025"/>
                  <a:gd name="connsiteY39" fmla="*/ 874303 h 976639"/>
                  <a:gd name="connsiteX40" fmla="*/ 543770 w 985025"/>
                  <a:gd name="connsiteY40" fmla="*/ 869854 h 976639"/>
                  <a:gd name="connsiteX41" fmla="*/ 501427 w 985025"/>
                  <a:gd name="connsiteY41" fmla="*/ 874303 h 976639"/>
                  <a:gd name="connsiteX42" fmla="*/ 494741 w 985025"/>
                  <a:gd name="connsiteY42" fmla="*/ 876528 h 976639"/>
                  <a:gd name="connsiteX43" fmla="*/ 450170 w 985025"/>
                  <a:gd name="connsiteY43" fmla="*/ 974414 h 976639"/>
                  <a:gd name="connsiteX44" fmla="*/ 445713 w 985025"/>
                  <a:gd name="connsiteY44" fmla="*/ 976639 h 976639"/>
                  <a:gd name="connsiteX45" fmla="*/ 356570 w 985025"/>
                  <a:gd name="connsiteY45" fmla="*/ 958842 h 976639"/>
                  <a:gd name="connsiteX46" fmla="*/ 352113 w 985025"/>
                  <a:gd name="connsiteY46" fmla="*/ 956617 h 976639"/>
                  <a:gd name="connsiteX47" fmla="*/ 347656 w 985025"/>
                  <a:gd name="connsiteY47" fmla="*/ 847607 h 976639"/>
                  <a:gd name="connsiteX48" fmla="*/ 340970 w 985025"/>
                  <a:gd name="connsiteY48" fmla="*/ 843158 h 976639"/>
                  <a:gd name="connsiteX49" fmla="*/ 305313 w 985025"/>
                  <a:gd name="connsiteY49" fmla="*/ 825360 h 976639"/>
                  <a:gd name="connsiteX50" fmla="*/ 296399 w 985025"/>
                  <a:gd name="connsiteY50" fmla="*/ 825360 h 976639"/>
                  <a:gd name="connsiteX51" fmla="*/ 211713 w 985025"/>
                  <a:gd name="connsiteY51" fmla="*/ 887652 h 976639"/>
                  <a:gd name="connsiteX52" fmla="*/ 205028 w 985025"/>
                  <a:gd name="connsiteY52" fmla="*/ 887652 h 976639"/>
                  <a:gd name="connsiteX53" fmla="*/ 138171 w 985025"/>
                  <a:gd name="connsiteY53" fmla="*/ 829810 h 976639"/>
                  <a:gd name="connsiteX54" fmla="*/ 135942 w 985025"/>
                  <a:gd name="connsiteY54" fmla="*/ 823135 h 976639"/>
                  <a:gd name="connsiteX55" fmla="*/ 182742 w 985025"/>
                  <a:gd name="connsiteY55" fmla="*/ 725249 h 976639"/>
                  <a:gd name="connsiteX56" fmla="*/ 182742 w 985025"/>
                  <a:gd name="connsiteY56" fmla="*/ 720800 h 976639"/>
                  <a:gd name="connsiteX57" fmla="*/ 160457 w 985025"/>
                  <a:gd name="connsiteY57" fmla="*/ 687429 h 976639"/>
                  <a:gd name="connsiteX58" fmla="*/ 153771 w 985025"/>
                  <a:gd name="connsiteY58" fmla="*/ 685205 h 976639"/>
                  <a:gd name="connsiteX59" fmla="*/ 49028 w 985025"/>
                  <a:gd name="connsiteY59" fmla="*/ 696328 h 976639"/>
                  <a:gd name="connsiteX60" fmla="*/ 42343 w 985025"/>
                  <a:gd name="connsiteY60" fmla="*/ 691879 h 976639"/>
                  <a:gd name="connsiteX61" fmla="*/ 11143 w 985025"/>
                  <a:gd name="connsiteY61" fmla="*/ 609565 h 976639"/>
                  <a:gd name="connsiteX62" fmla="*/ 15600 w 985025"/>
                  <a:gd name="connsiteY62" fmla="*/ 602891 h 976639"/>
                  <a:gd name="connsiteX63" fmla="*/ 104742 w 985025"/>
                  <a:gd name="connsiteY63" fmla="*/ 542824 h 976639"/>
                  <a:gd name="connsiteX64" fmla="*/ 106971 w 985025"/>
                  <a:gd name="connsiteY64" fmla="*/ 536150 h 976639"/>
                  <a:gd name="connsiteX65" fmla="*/ 104742 w 985025"/>
                  <a:gd name="connsiteY65" fmla="*/ 496106 h 976639"/>
                  <a:gd name="connsiteX66" fmla="*/ 102514 w 985025"/>
                  <a:gd name="connsiteY66" fmla="*/ 489432 h 976639"/>
                  <a:gd name="connsiteX67" fmla="*/ 4457 w 985025"/>
                  <a:gd name="connsiteY67" fmla="*/ 444938 h 976639"/>
                  <a:gd name="connsiteX68" fmla="*/ 0 w 985025"/>
                  <a:gd name="connsiteY68" fmla="*/ 440489 h 976639"/>
                  <a:gd name="connsiteX69" fmla="*/ 15600 w 985025"/>
                  <a:gd name="connsiteY69" fmla="*/ 353726 h 976639"/>
                  <a:gd name="connsiteX70" fmla="*/ 20057 w 985025"/>
                  <a:gd name="connsiteY70" fmla="*/ 351501 h 976639"/>
                  <a:gd name="connsiteX71" fmla="*/ 129257 w 985025"/>
                  <a:gd name="connsiteY71" fmla="*/ 342602 h 976639"/>
                  <a:gd name="connsiteX72" fmla="*/ 135942 w 985025"/>
                  <a:gd name="connsiteY72" fmla="*/ 340377 h 976639"/>
                  <a:gd name="connsiteX73" fmla="*/ 151542 w 985025"/>
                  <a:gd name="connsiteY73" fmla="*/ 302558 h 976639"/>
                  <a:gd name="connsiteX74" fmla="*/ 151542 w 985025"/>
                  <a:gd name="connsiteY74" fmla="*/ 295884 h 976639"/>
                  <a:gd name="connsiteX75" fmla="*/ 91371 w 985025"/>
                  <a:gd name="connsiteY75" fmla="*/ 209121 h 976639"/>
                  <a:gd name="connsiteX76" fmla="*/ 91371 w 985025"/>
                  <a:gd name="connsiteY76" fmla="*/ 200222 h 976639"/>
                  <a:gd name="connsiteX77" fmla="*/ 147085 w 985025"/>
                  <a:gd name="connsiteY77" fmla="*/ 133481 h 976639"/>
                  <a:gd name="connsiteX78" fmla="*/ 153771 w 985025"/>
                  <a:gd name="connsiteY78" fmla="*/ 133481 h 976639"/>
                  <a:gd name="connsiteX79" fmla="*/ 249599 w 985025"/>
                  <a:gd name="connsiteY79" fmla="*/ 180200 h 976639"/>
                  <a:gd name="connsiteX80" fmla="*/ 256285 w 985025"/>
                  <a:gd name="connsiteY80" fmla="*/ 180200 h 976639"/>
                  <a:gd name="connsiteX81" fmla="*/ 289713 w 985025"/>
                  <a:gd name="connsiteY81" fmla="*/ 157953 h 976639"/>
                  <a:gd name="connsiteX82" fmla="*/ 283027 w 985025"/>
                  <a:gd name="connsiteY82" fmla="*/ 44493 h 976639"/>
                  <a:gd name="connsiteX83" fmla="*/ 369942 w 985025"/>
                  <a:gd name="connsiteY83" fmla="*/ 11123 h 976639"/>
                  <a:gd name="connsiteX84" fmla="*/ 439027 w 985025"/>
                  <a:gd name="connsiteY84" fmla="*/ 106785 h 976639"/>
                  <a:gd name="connsiteX85" fmla="*/ 481370 w 985025"/>
                  <a:gd name="connsiteY85" fmla="*/ 102335 h 976639"/>
                  <a:gd name="connsiteX86" fmla="*/ 532627 w 985025"/>
                  <a:gd name="connsiteY86"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884740 w 985025"/>
                  <a:gd name="connsiteY17" fmla="*/ 484982 h 976639"/>
                  <a:gd name="connsiteX18" fmla="*/ 982797 w 985025"/>
                  <a:gd name="connsiteY18" fmla="*/ 529476 h 976639"/>
                  <a:gd name="connsiteX19" fmla="*/ 985025 w 985025"/>
                  <a:gd name="connsiteY19" fmla="*/ 533926 h 976639"/>
                  <a:gd name="connsiteX20" fmla="*/ 967197 w 985025"/>
                  <a:gd name="connsiteY20" fmla="*/ 620689 h 976639"/>
                  <a:gd name="connsiteX21" fmla="*/ 962739 w 985025"/>
                  <a:gd name="connsiteY21" fmla="*/ 625138 h 976639"/>
                  <a:gd name="connsiteX22" fmla="*/ 855768 w 985025"/>
                  <a:gd name="connsiteY22" fmla="*/ 631812 h 976639"/>
                  <a:gd name="connsiteX23" fmla="*/ 851311 w 985025"/>
                  <a:gd name="connsiteY23" fmla="*/ 634037 h 976639"/>
                  <a:gd name="connsiteX24" fmla="*/ 831254 w 985025"/>
                  <a:gd name="connsiteY24" fmla="*/ 674081 h 976639"/>
                  <a:gd name="connsiteX25" fmla="*/ 831254 w 985025"/>
                  <a:gd name="connsiteY25" fmla="*/ 678531 h 976639"/>
                  <a:gd name="connsiteX26" fmla="*/ 895883 w 985025"/>
                  <a:gd name="connsiteY26" fmla="*/ 767518 h 976639"/>
                  <a:gd name="connsiteX27" fmla="*/ 895883 w 985025"/>
                  <a:gd name="connsiteY27" fmla="*/ 774192 h 976639"/>
                  <a:gd name="connsiteX28" fmla="*/ 835711 w 985025"/>
                  <a:gd name="connsiteY28" fmla="*/ 840933 h 976639"/>
                  <a:gd name="connsiteX29" fmla="*/ 831254 w 985025"/>
                  <a:gd name="connsiteY29" fmla="*/ 840933 h 976639"/>
                  <a:gd name="connsiteX30" fmla="*/ 733197 w 985025"/>
                  <a:gd name="connsiteY30" fmla="*/ 791990 h 976639"/>
                  <a:gd name="connsiteX31" fmla="*/ 728740 w 985025"/>
                  <a:gd name="connsiteY31" fmla="*/ 791990 h 976639"/>
                  <a:gd name="connsiteX32" fmla="*/ 695312 w 985025"/>
                  <a:gd name="connsiteY32" fmla="*/ 814237 h 976639"/>
                  <a:gd name="connsiteX33" fmla="*/ 690855 w 985025"/>
                  <a:gd name="connsiteY33" fmla="*/ 823135 h 976639"/>
                  <a:gd name="connsiteX34" fmla="*/ 701998 w 985025"/>
                  <a:gd name="connsiteY34" fmla="*/ 929921 h 976639"/>
                  <a:gd name="connsiteX35" fmla="*/ 697540 w 985025"/>
                  <a:gd name="connsiteY35" fmla="*/ 934370 h 976639"/>
                  <a:gd name="connsiteX36" fmla="*/ 612855 w 985025"/>
                  <a:gd name="connsiteY36" fmla="*/ 963291 h 976639"/>
                  <a:gd name="connsiteX37" fmla="*/ 608398 w 985025"/>
                  <a:gd name="connsiteY37" fmla="*/ 963291 h 976639"/>
                  <a:gd name="connsiteX38" fmla="*/ 548227 w 985025"/>
                  <a:gd name="connsiteY38" fmla="*/ 874303 h 976639"/>
                  <a:gd name="connsiteX39" fmla="*/ 543770 w 985025"/>
                  <a:gd name="connsiteY39" fmla="*/ 869854 h 976639"/>
                  <a:gd name="connsiteX40" fmla="*/ 501427 w 985025"/>
                  <a:gd name="connsiteY40" fmla="*/ 874303 h 976639"/>
                  <a:gd name="connsiteX41" fmla="*/ 494741 w 985025"/>
                  <a:gd name="connsiteY41" fmla="*/ 876528 h 976639"/>
                  <a:gd name="connsiteX42" fmla="*/ 450170 w 985025"/>
                  <a:gd name="connsiteY42" fmla="*/ 974414 h 976639"/>
                  <a:gd name="connsiteX43" fmla="*/ 445713 w 985025"/>
                  <a:gd name="connsiteY43" fmla="*/ 976639 h 976639"/>
                  <a:gd name="connsiteX44" fmla="*/ 356570 w 985025"/>
                  <a:gd name="connsiteY44" fmla="*/ 958842 h 976639"/>
                  <a:gd name="connsiteX45" fmla="*/ 352113 w 985025"/>
                  <a:gd name="connsiteY45" fmla="*/ 956617 h 976639"/>
                  <a:gd name="connsiteX46" fmla="*/ 347656 w 985025"/>
                  <a:gd name="connsiteY46" fmla="*/ 847607 h 976639"/>
                  <a:gd name="connsiteX47" fmla="*/ 340970 w 985025"/>
                  <a:gd name="connsiteY47" fmla="*/ 843158 h 976639"/>
                  <a:gd name="connsiteX48" fmla="*/ 305313 w 985025"/>
                  <a:gd name="connsiteY48" fmla="*/ 825360 h 976639"/>
                  <a:gd name="connsiteX49" fmla="*/ 296399 w 985025"/>
                  <a:gd name="connsiteY49" fmla="*/ 825360 h 976639"/>
                  <a:gd name="connsiteX50" fmla="*/ 211713 w 985025"/>
                  <a:gd name="connsiteY50" fmla="*/ 887652 h 976639"/>
                  <a:gd name="connsiteX51" fmla="*/ 205028 w 985025"/>
                  <a:gd name="connsiteY51" fmla="*/ 887652 h 976639"/>
                  <a:gd name="connsiteX52" fmla="*/ 138171 w 985025"/>
                  <a:gd name="connsiteY52" fmla="*/ 829810 h 976639"/>
                  <a:gd name="connsiteX53" fmla="*/ 135942 w 985025"/>
                  <a:gd name="connsiteY53" fmla="*/ 823135 h 976639"/>
                  <a:gd name="connsiteX54" fmla="*/ 182742 w 985025"/>
                  <a:gd name="connsiteY54" fmla="*/ 725249 h 976639"/>
                  <a:gd name="connsiteX55" fmla="*/ 182742 w 985025"/>
                  <a:gd name="connsiteY55" fmla="*/ 720800 h 976639"/>
                  <a:gd name="connsiteX56" fmla="*/ 160457 w 985025"/>
                  <a:gd name="connsiteY56" fmla="*/ 687429 h 976639"/>
                  <a:gd name="connsiteX57" fmla="*/ 153771 w 985025"/>
                  <a:gd name="connsiteY57" fmla="*/ 685205 h 976639"/>
                  <a:gd name="connsiteX58" fmla="*/ 49028 w 985025"/>
                  <a:gd name="connsiteY58" fmla="*/ 696328 h 976639"/>
                  <a:gd name="connsiteX59" fmla="*/ 42343 w 985025"/>
                  <a:gd name="connsiteY59" fmla="*/ 691879 h 976639"/>
                  <a:gd name="connsiteX60" fmla="*/ 11143 w 985025"/>
                  <a:gd name="connsiteY60" fmla="*/ 609565 h 976639"/>
                  <a:gd name="connsiteX61" fmla="*/ 15600 w 985025"/>
                  <a:gd name="connsiteY61" fmla="*/ 602891 h 976639"/>
                  <a:gd name="connsiteX62" fmla="*/ 104742 w 985025"/>
                  <a:gd name="connsiteY62" fmla="*/ 542824 h 976639"/>
                  <a:gd name="connsiteX63" fmla="*/ 106971 w 985025"/>
                  <a:gd name="connsiteY63" fmla="*/ 536150 h 976639"/>
                  <a:gd name="connsiteX64" fmla="*/ 104742 w 985025"/>
                  <a:gd name="connsiteY64" fmla="*/ 496106 h 976639"/>
                  <a:gd name="connsiteX65" fmla="*/ 102514 w 985025"/>
                  <a:gd name="connsiteY65" fmla="*/ 489432 h 976639"/>
                  <a:gd name="connsiteX66" fmla="*/ 4457 w 985025"/>
                  <a:gd name="connsiteY66" fmla="*/ 444938 h 976639"/>
                  <a:gd name="connsiteX67" fmla="*/ 0 w 985025"/>
                  <a:gd name="connsiteY67" fmla="*/ 440489 h 976639"/>
                  <a:gd name="connsiteX68" fmla="*/ 15600 w 985025"/>
                  <a:gd name="connsiteY68" fmla="*/ 353726 h 976639"/>
                  <a:gd name="connsiteX69" fmla="*/ 20057 w 985025"/>
                  <a:gd name="connsiteY69" fmla="*/ 351501 h 976639"/>
                  <a:gd name="connsiteX70" fmla="*/ 129257 w 985025"/>
                  <a:gd name="connsiteY70" fmla="*/ 342602 h 976639"/>
                  <a:gd name="connsiteX71" fmla="*/ 135942 w 985025"/>
                  <a:gd name="connsiteY71" fmla="*/ 340377 h 976639"/>
                  <a:gd name="connsiteX72" fmla="*/ 151542 w 985025"/>
                  <a:gd name="connsiteY72" fmla="*/ 302558 h 976639"/>
                  <a:gd name="connsiteX73" fmla="*/ 151542 w 985025"/>
                  <a:gd name="connsiteY73" fmla="*/ 295884 h 976639"/>
                  <a:gd name="connsiteX74" fmla="*/ 91371 w 985025"/>
                  <a:gd name="connsiteY74" fmla="*/ 209121 h 976639"/>
                  <a:gd name="connsiteX75" fmla="*/ 91371 w 985025"/>
                  <a:gd name="connsiteY75" fmla="*/ 200222 h 976639"/>
                  <a:gd name="connsiteX76" fmla="*/ 147085 w 985025"/>
                  <a:gd name="connsiteY76" fmla="*/ 133481 h 976639"/>
                  <a:gd name="connsiteX77" fmla="*/ 153771 w 985025"/>
                  <a:gd name="connsiteY77" fmla="*/ 133481 h 976639"/>
                  <a:gd name="connsiteX78" fmla="*/ 249599 w 985025"/>
                  <a:gd name="connsiteY78" fmla="*/ 180200 h 976639"/>
                  <a:gd name="connsiteX79" fmla="*/ 256285 w 985025"/>
                  <a:gd name="connsiteY79" fmla="*/ 180200 h 976639"/>
                  <a:gd name="connsiteX80" fmla="*/ 289713 w 985025"/>
                  <a:gd name="connsiteY80" fmla="*/ 157953 h 976639"/>
                  <a:gd name="connsiteX81" fmla="*/ 283027 w 985025"/>
                  <a:gd name="connsiteY81" fmla="*/ 44493 h 976639"/>
                  <a:gd name="connsiteX82" fmla="*/ 369942 w 985025"/>
                  <a:gd name="connsiteY82" fmla="*/ 11123 h 976639"/>
                  <a:gd name="connsiteX83" fmla="*/ 439027 w 985025"/>
                  <a:gd name="connsiteY83" fmla="*/ 106785 h 976639"/>
                  <a:gd name="connsiteX84" fmla="*/ 481370 w 985025"/>
                  <a:gd name="connsiteY84" fmla="*/ 102335 h 976639"/>
                  <a:gd name="connsiteX85" fmla="*/ 532627 w 985025"/>
                  <a:gd name="connsiteY8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982797 w 985025"/>
                  <a:gd name="connsiteY17" fmla="*/ 529476 h 976639"/>
                  <a:gd name="connsiteX18" fmla="*/ 985025 w 985025"/>
                  <a:gd name="connsiteY18" fmla="*/ 533926 h 976639"/>
                  <a:gd name="connsiteX19" fmla="*/ 967197 w 985025"/>
                  <a:gd name="connsiteY19" fmla="*/ 620689 h 976639"/>
                  <a:gd name="connsiteX20" fmla="*/ 962739 w 985025"/>
                  <a:gd name="connsiteY20" fmla="*/ 625138 h 976639"/>
                  <a:gd name="connsiteX21" fmla="*/ 855768 w 985025"/>
                  <a:gd name="connsiteY21" fmla="*/ 631812 h 976639"/>
                  <a:gd name="connsiteX22" fmla="*/ 851311 w 985025"/>
                  <a:gd name="connsiteY22" fmla="*/ 634037 h 976639"/>
                  <a:gd name="connsiteX23" fmla="*/ 831254 w 985025"/>
                  <a:gd name="connsiteY23" fmla="*/ 674081 h 976639"/>
                  <a:gd name="connsiteX24" fmla="*/ 831254 w 985025"/>
                  <a:gd name="connsiteY24" fmla="*/ 678531 h 976639"/>
                  <a:gd name="connsiteX25" fmla="*/ 895883 w 985025"/>
                  <a:gd name="connsiteY25" fmla="*/ 767518 h 976639"/>
                  <a:gd name="connsiteX26" fmla="*/ 895883 w 985025"/>
                  <a:gd name="connsiteY26" fmla="*/ 774192 h 976639"/>
                  <a:gd name="connsiteX27" fmla="*/ 835711 w 985025"/>
                  <a:gd name="connsiteY27" fmla="*/ 840933 h 976639"/>
                  <a:gd name="connsiteX28" fmla="*/ 831254 w 985025"/>
                  <a:gd name="connsiteY28" fmla="*/ 840933 h 976639"/>
                  <a:gd name="connsiteX29" fmla="*/ 733197 w 985025"/>
                  <a:gd name="connsiteY29" fmla="*/ 791990 h 976639"/>
                  <a:gd name="connsiteX30" fmla="*/ 728740 w 985025"/>
                  <a:gd name="connsiteY30" fmla="*/ 791990 h 976639"/>
                  <a:gd name="connsiteX31" fmla="*/ 695312 w 985025"/>
                  <a:gd name="connsiteY31" fmla="*/ 814237 h 976639"/>
                  <a:gd name="connsiteX32" fmla="*/ 690855 w 985025"/>
                  <a:gd name="connsiteY32" fmla="*/ 823135 h 976639"/>
                  <a:gd name="connsiteX33" fmla="*/ 701998 w 985025"/>
                  <a:gd name="connsiteY33" fmla="*/ 929921 h 976639"/>
                  <a:gd name="connsiteX34" fmla="*/ 697540 w 985025"/>
                  <a:gd name="connsiteY34" fmla="*/ 934370 h 976639"/>
                  <a:gd name="connsiteX35" fmla="*/ 612855 w 985025"/>
                  <a:gd name="connsiteY35" fmla="*/ 963291 h 976639"/>
                  <a:gd name="connsiteX36" fmla="*/ 608398 w 985025"/>
                  <a:gd name="connsiteY36" fmla="*/ 963291 h 976639"/>
                  <a:gd name="connsiteX37" fmla="*/ 548227 w 985025"/>
                  <a:gd name="connsiteY37" fmla="*/ 874303 h 976639"/>
                  <a:gd name="connsiteX38" fmla="*/ 543770 w 985025"/>
                  <a:gd name="connsiteY38" fmla="*/ 869854 h 976639"/>
                  <a:gd name="connsiteX39" fmla="*/ 501427 w 985025"/>
                  <a:gd name="connsiteY39" fmla="*/ 874303 h 976639"/>
                  <a:gd name="connsiteX40" fmla="*/ 494741 w 985025"/>
                  <a:gd name="connsiteY40" fmla="*/ 876528 h 976639"/>
                  <a:gd name="connsiteX41" fmla="*/ 450170 w 985025"/>
                  <a:gd name="connsiteY41" fmla="*/ 974414 h 976639"/>
                  <a:gd name="connsiteX42" fmla="*/ 445713 w 985025"/>
                  <a:gd name="connsiteY42" fmla="*/ 976639 h 976639"/>
                  <a:gd name="connsiteX43" fmla="*/ 356570 w 985025"/>
                  <a:gd name="connsiteY43" fmla="*/ 958842 h 976639"/>
                  <a:gd name="connsiteX44" fmla="*/ 352113 w 985025"/>
                  <a:gd name="connsiteY44" fmla="*/ 956617 h 976639"/>
                  <a:gd name="connsiteX45" fmla="*/ 347656 w 985025"/>
                  <a:gd name="connsiteY45" fmla="*/ 847607 h 976639"/>
                  <a:gd name="connsiteX46" fmla="*/ 340970 w 985025"/>
                  <a:gd name="connsiteY46" fmla="*/ 843158 h 976639"/>
                  <a:gd name="connsiteX47" fmla="*/ 305313 w 985025"/>
                  <a:gd name="connsiteY47" fmla="*/ 825360 h 976639"/>
                  <a:gd name="connsiteX48" fmla="*/ 296399 w 985025"/>
                  <a:gd name="connsiteY48" fmla="*/ 825360 h 976639"/>
                  <a:gd name="connsiteX49" fmla="*/ 211713 w 985025"/>
                  <a:gd name="connsiteY49" fmla="*/ 887652 h 976639"/>
                  <a:gd name="connsiteX50" fmla="*/ 205028 w 985025"/>
                  <a:gd name="connsiteY50" fmla="*/ 887652 h 976639"/>
                  <a:gd name="connsiteX51" fmla="*/ 138171 w 985025"/>
                  <a:gd name="connsiteY51" fmla="*/ 829810 h 976639"/>
                  <a:gd name="connsiteX52" fmla="*/ 135942 w 985025"/>
                  <a:gd name="connsiteY52" fmla="*/ 823135 h 976639"/>
                  <a:gd name="connsiteX53" fmla="*/ 182742 w 985025"/>
                  <a:gd name="connsiteY53" fmla="*/ 725249 h 976639"/>
                  <a:gd name="connsiteX54" fmla="*/ 182742 w 985025"/>
                  <a:gd name="connsiteY54" fmla="*/ 720800 h 976639"/>
                  <a:gd name="connsiteX55" fmla="*/ 160457 w 985025"/>
                  <a:gd name="connsiteY55" fmla="*/ 687429 h 976639"/>
                  <a:gd name="connsiteX56" fmla="*/ 153771 w 985025"/>
                  <a:gd name="connsiteY56" fmla="*/ 685205 h 976639"/>
                  <a:gd name="connsiteX57" fmla="*/ 49028 w 985025"/>
                  <a:gd name="connsiteY57" fmla="*/ 696328 h 976639"/>
                  <a:gd name="connsiteX58" fmla="*/ 42343 w 985025"/>
                  <a:gd name="connsiteY58" fmla="*/ 691879 h 976639"/>
                  <a:gd name="connsiteX59" fmla="*/ 11143 w 985025"/>
                  <a:gd name="connsiteY59" fmla="*/ 609565 h 976639"/>
                  <a:gd name="connsiteX60" fmla="*/ 15600 w 985025"/>
                  <a:gd name="connsiteY60" fmla="*/ 602891 h 976639"/>
                  <a:gd name="connsiteX61" fmla="*/ 104742 w 985025"/>
                  <a:gd name="connsiteY61" fmla="*/ 542824 h 976639"/>
                  <a:gd name="connsiteX62" fmla="*/ 106971 w 985025"/>
                  <a:gd name="connsiteY62" fmla="*/ 536150 h 976639"/>
                  <a:gd name="connsiteX63" fmla="*/ 104742 w 985025"/>
                  <a:gd name="connsiteY63" fmla="*/ 496106 h 976639"/>
                  <a:gd name="connsiteX64" fmla="*/ 102514 w 985025"/>
                  <a:gd name="connsiteY64" fmla="*/ 489432 h 976639"/>
                  <a:gd name="connsiteX65" fmla="*/ 4457 w 985025"/>
                  <a:gd name="connsiteY65" fmla="*/ 444938 h 976639"/>
                  <a:gd name="connsiteX66" fmla="*/ 0 w 985025"/>
                  <a:gd name="connsiteY66" fmla="*/ 440489 h 976639"/>
                  <a:gd name="connsiteX67" fmla="*/ 15600 w 985025"/>
                  <a:gd name="connsiteY67" fmla="*/ 353726 h 976639"/>
                  <a:gd name="connsiteX68" fmla="*/ 20057 w 985025"/>
                  <a:gd name="connsiteY68" fmla="*/ 351501 h 976639"/>
                  <a:gd name="connsiteX69" fmla="*/ 129257 w 985025"/>
                  <a:gd name="connsiteY69" fmla="*/ 342602 h 976639"/>
                  <a:gd name="connsiteX70" fmla="*/ 135942 w 985025"/>
                  <a:gd name="connsiteY70" fmla="*/ 340377 h 976639"/>
                  <a:gd name="connsiteX71" fmla="*/ 151542 w 985025"/>
                  <a:gd name="connsiteY71" fmla="*/ 302558 h 976639"/>
                  <a:gd name="connsiteX72" fmla="*/ 151542 w 985025"/>
                  <a:gd name="connsiteY72" fmla="*/ 295884 h 976639"/>
                  <a:gd name="connsiteX73" fmla="*/ 91371 w 985025"/>
                  <a:gd name="connsiteY73" fmla="*/ 209121 h 976639"/>
                  <a:gd name="connsiteX74" fmla="*/ 91371 w 985025"/>
                  <a:gd name="connsiteY74" fmla="*/ 200222 h 976639"/>
                  <a:gd name="connsiteX75" fmla="*/ 147085 w 985025"/>
                  <a:gd name="connsiteY75" fmla="*/ 133481 h 976639"/>
                  <a:gd name="connsiteX76" fmla="*/ 153771 w 985025"/>
                  <a:gd name="connsiteY76" fmla="*/ 133481 h 976639"/>
                  <a:gd name="connsiteX77" fmla="*/ 249599 w 985025"/>
                  <a:gd name="connsiteY77" fmla="*/ 180200 h 976639"/>
                  <a:gd name="connsiteX78" fmla="*/ 256285 w 985025"/>
                  <a:gd name="connsiteY78" fmla="*/ 180200 h 976639"/>
                  <a:gd name="connsiteX79" fmla="*/ 289713 w 985025"/>
                  <a:gd name="connsiteY79" fmla="*/ 157953 h 976639"/>
                  <a:gd name="connsiteX80" fmla="*/ 283027 w 985025"/>
                  <a:gd name="connsiteY80" fmla="*/ 44493 h 976639"/>
                  <a:gd name="connsiteX81" fmla="*/ 369942 w 985025"/>
                  <a:gd name="connsiteY81" fmla="*/ 11123 h 976639"/>
                  <a:gd name="connsiteX82" fmla="*/ 439027 w 985025"/>
                  <a:gd name="connsiteY82" fmla="*/ 106785 h 976639"/>
                  <a:gd name="connsiteX83" fmla="*/ 481370 w 985025"/>
                  <a:gd name="connsiteY83" fmla="*/ 102335 h 976639"/>
                  <a:gd name="connsiteX84" fmla="*/ 532627 w 985025"/>
                  <a:gd name="connsiteY8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962739 w 982797"/>
                  <a:gd name="connsiteY19" fmla="*/ 625138 h 976639"/>
                  <a:gd name="connsiteX20" fmla="*/ 855768 w 982797"/>
                  <a:gd name="connsiteY20" fmla="*/ 631812 h 976639"/>
                  <a:gd name="connsiteX21" fmla="*/ 851311 w 982797"/>
                  <a:gd name="connsiteY21" fmla="*/ 634037 h 976639"/>
                  <a:gd name="connsiteX22" fmla="*/ 831254 w 982797"/>
                  <a:gd name="connsiteY22" fmla="*/ 674081 h 976639"/>
                  <a:gd name="connsiteX23" fmla="*/ 831254 w 982797"/>
                  <a:gd name="connsiteY23" fmla="*/ 678531 h 976639"/>
                  <a:gd name="connsiteX24" fmla="*/ 895883 w 982797"/>
                  <a:gd name="connsiteY24" fmla="*/ 767518 h 976639"/>
                  <a:gd name="connsiteX25" fmla="*/ 895883 w 982797"/>
                  <a:gd name="connsiteY25" fmla="*/ 774192 h 976639"/>
                  <a:gd name="connsiteX26" fmla="*/ 835711 w 982797"/>
                  <a:gd name="connsiteY26" fmla="*/ 840933 h 976639"/>
                  <a:gd name="connsiteX27" fmla="*/ 831254 w 982797"/>
                  <a:gd name="connsiteY27" fmla="*/ 840933 h 976639"/>
                  <a:gd name="connsiteX28" fmla="*/ 733197 w 982797"/>
                  <a:gd name="connsiteY28" fmla="*/ 791990 h 976639"/>
                  <a:gd name="connsiteX29" fmla="*/ 728740 w 982797"/>
                  <a:gd name="connsiteY29" fmla="*/ 791990 h 976639"/>
                  <a:gd name="connsiteX30" fmla="*/ 695312 w 982797"/>
                  <a:gd name="connsiteY30" fmla="*/ 814237 h 976639"/>
                  <a:gd name="connsiteX31" fmla="*/ 690855 w 982797"/>
                  <a:gd name="connsiteY31" fmla="*/ 823135 h 976639"/>
                  <a:gd name="connsiteX32" fmla="*/ 701998 w 982797"/>
                  <a:gd name="connsiteY32" fmla="*/ 929921 h 976639"/>
                  <a:gd name="connsiteX33" fmla="*/ 697540 w 982797"/>
                  <a:gd name="connsiteY33" fmla="*/ 934370 h 976639"/>
                  <a:gd name="connsiteX34" fmla="*/ 612855 w 982797"/>
                  <a:gd name="connsiteY34" fmla="*/ 963291 h 976639"/>
                  <a:gd name="connsiteX35" fmla="*/ 608398 w 982797"/>
                  <a:gd name="connsiteY35" fmla="*/ 963291 h 976639"/>
                  <a:gd name="connsiteX36" fmla="*/ 548227 w 982797"/>
                  <a:gd name="connsiteY36" fmla="*/ 874303 h 976639"/>
                  <a:gd name="connsiteX37" fmla="*/ 543770 w 982797"/>
                  <a:gd name="connsiteY37" fmla="*/ 869854 h 976639"/>
                  <a:gd name="connsiteX38" fmla="*/ 501427 w 982797"/>
                  <a:gd name="connsiteY38" fmla="*/ 874303 h 976639"/>
                  <a:gd name="connsiteX39" fmla="*/ 494741 w 982797"/>
                  <a:gd name="connsiteY39" fmla="*/ 876528 h 976639"/>
                  <a:gd name="connsiteX40" fmla="*/ 450170 w 982797"/>
                  <a:gd name="connsiteY40" fmla="*/ 974414 h 976639"/>
                  <a:gd name="connsiteX41" fmla="*/ 445713 w 982797"/>
                  <a:gd name="connsiteY41" fmla="*/ 976639 h 976639"/>
                  <a:gd name="connsiteX42" fmla="*/ 356570 w 982797"/>
                  <a:gd name="connsiteY42" fmla="*/ 958842 h 976639"/>
                  <a:gd name="connsiteX43" fmla="*/ 352113 w 982797"/>
                  <a:gd name="connsiteY43" fmla="*/ 956617 h 976639"/>
                  <a:gd name="connsiteX44" fmla="*/ 347656 w 982797"/>
                  <a:gd name="connsiteY44" fmla="*/ 847607 h 976639"/>
                  <a:gd name="connsiteX45" fmla="*/ 340970 w 982797"/>
                  <a:gd name="connsiteY45" fmla="*/ 843158 h 976639"/>
                  <a:gd name="connsiteX46" fmla="*/ 305313 w 982797"/>
                  <a:gd name="connsiteY46" fmla="*/ 825360 h 976639"/>
                  <a:gd name="connsiteX47" fmla="*/ 296399 w 982797"/>
                  <a:gd name="connsiteY47" fmla="*/ 825360 h 976639"/>
                  <a:gd name="connsiteX48" fmla="*/ 211713 w 982797"/>
                  <a:gd name="connsiteY48" fmla="*/ 887652 h 976639"/>
                  <a:gd name="connsiteX49" fmla="*/ 205028 w 982797"/>
                  <a:gd name="connsiteY49" fmla="*/ 887652 h 976639"/>
                  <a:gd name="connsiteX50" fmla="*/ 138171 w 982797"/>
                  <a:gd name="connsiteY50" fmla="*/ 829810 h 976639"/>
                  <a:gd name="connsiteX51" fmla="*/ 135942 w 982797"/>
                  <a:gd name="connsiteY51" fmla="*/ 823135 h 976639"/>
                  <a:gd name="connsiteX52" fmla="*/ 182742 w 982797"/>
                  <a:gd name="connsiteY52" fmla="*/ 725249 h 976639"/>
                  <a:gd name="connsiteX53" fmla="*/ 182742 w 982797"/>
                  <a:gd name="connsiteY53" fmla="*/ 720800 h 976639"/>
                  <a:gd name="connsiteX54" fmla="*/ 160457 w 982797"/>
                  <a:gd name="connsiteY54" fmla="*/ 687429 h 976639"/>
                  <a:gd name="connsiteX55" fmla="*/ 153771 w 982797"/>
                  <a:gd name="connsiteY55" fmla="*/ 685205 h 976639"/>
                  <a:gd name="connsiteX56" fmla="*/ 49028 w 982797"/>
                  <a:gd name="connsiteY56" fmla="*/ 696328 h 976639"/>
                  <a:gd name="connsiteX57" fmla="*/ 42343 w 982797"/>
                  <a:gd name="connsiteY57" fmla="*/ 691879 h 976639"/>
                  <a:gd name="connsiteX58" fmla="*/ 11143 w 982797"/>
                  <a:gd name="connsiteY58" fmla="*/ 609565 h 976639"/>
                  <a:gd name="connsiteX59" fmla="*/ 15600 w 982797"/>
                  <a:gd name="connsiteY59" fmla="*/ 602891 h 976639"/>
                  <a:gd name="connsiteX60" fmla="*/ 104742 w 982797"/>
                  <a:gd name="connsiteY60" fmla="*/ 542824 h 976639"/>
                  <a:gd name="connsiteX61" fmla="*/ 106971 w 982797"/>
                  <a:gd name="connsiteY61" fmla="*/ 536150 h 976639"/>
                  <a:gd name="connsiteX62" fmla="*/ 104742 w 982797"/>
                  <a:gd name="connsiteY62" fmla="*/ 496106 h 976639"/>
                  <a:gd name="connsiteX63" fmla="*/ 102514 w 982797"/>
                  <a:gd name="connsiteY63" fmla="*/ 489432 h 976639"/>
                  <a:gd name="connsiteX64" fmla="*/ 4457 w 982797"/>
                  <a:gd name="connsiteY64" fmla="*/ 444938 h 976639"/>
                  <a:gd name="connsiteX65" fmla="*/ 0 w 982797"/>
                  <a:gd name="connsiteY65" fmla="*/ 440489 h 976639"/>
                  <a:gd name="connsiteX66" fmla="*/ 15600 w 982797"/>
                  <a:gd name="connsiteY66" fmla="*/ 353726 h 976639"/>
                  <a:gd name="connsiteX67" fmla="*/ 20057 w 982797"/>
                  <a:gd name="connsiteY67" fmla="*/ 351501 h 976639"/>
                  <a:gd name="connsiteX68" fmla="*/ 129257 w 982797"/>
                  <a:gd name="connsiteY68" fmla="*/ 342602 h 976639"/>
                  <a:gd name="connsiteX69" fmla="*/ 135942 w 982797"/>
                  <a:gd name="connsiteY69" fmla="*/ 340377 h 976639"/>
                  <a:gd name="connsiteX70" fmla="*/ 151542 w 982797"/>
                  <a:gd name="connsiteY70" fmla="*/ 302558 h 976639"/>
                  <a:gd name="connsiteX71" fmla="*/ 151542 w 982797"/>
                  <a:gd name="connsiteY71" fmla="*/ 295884 h 976639"/>
                  <a:gd name="connsiteX72" fmla="*/ 91371 w 982797"/>
                  <a:gd name="connsiteY72" fmla="*/ 209121 h 976639"/>
                  <a:gd name="connsiteX73" fmla="*/ 91371 w 982797"/>
                  <a:gd name="connsiteY73" fmla="*/ 200222 h 976639"/>
                  <a:gd name="connsiteX74" fmla="*/ 147085 w 982797"/>
                  <a:gd name="connsiteY74" fmla="*/ 133481 h 976639"/>
                  <a:gd name="connsiteX75" fmla="*/ 153771 w 982797"/>
                  <a:gd name="connsiteY75" fmla="*/ 133481 h 976639"/>
                  <a:gd name="connsiteX76" fmla="*/ 249599 w 982797"/>
                  <a:gd name="connsiteY76" fmla="*/ 180200 h 976639"/>
                  <a:gd name="connsiteX77" fmla="*/ 256285 w 982797"/>
                  <a:gd name="connsiteY77" fmla="*/ 180200 h 976639"/>
                  <a:gd name="connsiteX78" fmla="*/ 289713 w 982797"/>
                  <a:gd name="connsiteY78" fmla="*/ 157953 h 976639"/>
                  <a:gd name="connsiteX79" fmla="*/ 283027 w 982797"/>
                  <a:gd name="connsiteY79" fmla="*/ 44493 h 976639"/>
                  <a:gd name="connsiteX80" fmla="*/ 369942 w 982797"/>
                  <a:gd name="connsiteY80" fmla="*/ 11123 h 976639"/>
                  <a:gd name="connsiteX81" fmla="*/ 439027 w 982797"/>
                  <a:gd name="connsiteY81" fmla="*/ 106785 h 976639"/>
                  <a:gd name="connsiteX82" fmla="*/ 481370 w 982797"/>
                  <a:gd name="connsiteY82" fmla="*/ 102335 h 976639"/>
                  <a:gd name="connsiteX83" fmla="*/ 532627 w 982797"/>
                  <a:gd name="connsiteY8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5768 w 982797"/>
                  <a:gd name="connsiteY19" fmla="*/ 631812 h 976639"/>
                  <a:gd name="connsiteX20" fmla="*/ 851311 w 982797"/>
                  <a:gd name="connsiteY20" fmla="*/ 634037 h 976639"/>
                  <a:gd name="connsiteX21" fmla="*/ 831254 w 982797"/>
                  <a:gd name="connsiteY21" fmla="*/ 674081 h 976639"/>
                  <a:gd name="connsiteX22" fmla="*/ 831254 w 982797"/>
                  <a:gd name="connsiteY22" fmla="*/ 678531 h 976639"/>
                  <a:gd name="connsiteX23" fmla="*/ 895883 w 982797"/>
                  <a:gd name="connsiteY23" fmla="*/ 767518 h 976639"/>
                  <a:gd name="connsiteX24" fmla="*/ 895883 w 982797"/>
                  <a:gd name="connsiteY24" fmla="*/ 774192 h 976639"/>
                  <a:gd name="connsiteX25" fmla="*/ 835711 w 982797"/>
                  <a:gd name="connsiteY25" fmla="*/ 840933 h 976639"/>
                  <a:gd name="connsiteX26" fmla="*/ 831254 w 982797"/>
                  <a:gd name="connsiteY26" fmla="*/ 840933 h 976639"/>
                  <a:gd name="connsiteX27" fmla="*/ 733197 w 982797"/>
                  <a:gd name="connsiteY27" fmla="*/ 791990 h 976639"/>
                  <a:gd name="connsiteX28" fmla="*/ 728740 w 982797"/>
                  <a:gd name="connsiteY28" fmla="*/ 791990 h 976639"/>
                  <a:gd name="connsiteX29" fmla="*/ 695312 w 982797"/>
                  <a:gd name="connsiteY29" fmla="*/ 814237 h 976639"/>
                  <a:gd name="connsiteX30" fmla="*/ 690855 w 982797"/>
                  <a:gd name="connsiteY30" fmla="*/ 823135 h 976639"/>
                  <a:gd name="connsiteX31" fmla="*/ 701998 w 982797"/>
                  <a:gd name="connsiteY31" fmla="*/ 929921 h 976639"/>
                  <a:gd name="connsiteX32" fmla="*/ 697540 w 982797"/>
                  <a:gd name="connsiteY32" fmla="*/ 934370 h 976639"/>
                  <a:gd name="connsiteX33" fmla="*/ 612855 w 982797"/>
                  <a:gd name="connsiteY33" fmla="*/ 963291 h 976639"/>
                  <a:gd name="connsiteX34" fmla="*/ 608398 w 982797"/>
                  <a:gd name="connsiteY34" fmla="*/ 963291 h 976639"/>
                  <a:gd name="connsiteX35" fmla="*/ 548227 w 982797"/>
                  <a:gd name="connsiteY35" fmla="*/ 874303 h 976639"/>
                  <a:gd name="connsiteX36" fmla="*/ 543770 w 982797"/>
                  <a:gd name="connsiteY36" fmla="*/ 869854 h 976639"/>
                  <a:gd name="connsiteX37" fmla="*/ 501427 w 982797"/>
                  <a:gd name="connsiteY37" fmla="*/ 874303 h 976639"/>
                  <a:gd name="connsiteX38" fmla="*/ 494741 w 982797"/>
                  <a:gd name="connsiteY38" fmla="*/ 876528 h 976639"/>
                  <a:gd name="connsiteX39" fmla="*/ 450170 w 982797"/>
                  <a:gd name="connsiteY39" fmla="*/ 974414 h 976639"/>
                  <a:gd name="connsiteX40" fmla="*/ 445713 w 982797"/>
                  <a:gd name="connsiteY40" fmla="*/ 976639 h 976639"/>
                  <a:gd name="connsiteX41" fmla="*/ 356570 w 982797"/>
                  <a:gd name="connsiteY41" fmla="*/ 958842 h 976639"/>
                  <a:gd name="connsiteX42" fmla="*/ 352113 w 982797"/>
                  <a:gd name="connsiteY42" fmla="*/ 956617 h 976639"/>
                  <a:gd name="connsiteX43" fmla="*/ 347656 w 982797"/>
                  <a:gd name="connsiteY43" fmla="*/ 847607 h 976639"/>
                  <a:gd name="connsiteX44" fmla="*/ 340970 w 982797"/>
                  <a:gd name="connsiteY44" fmla="*/ 843158 h 976639"/>
                  <a:gd name="connsiteX45" fmla="*/ 305313 w 982797"/>
                  <a:gd name="connsiteY45" fmla="*/ 825360 h 976639"/>
                  <a:gd name="connsiteX46" fmla="*/ 296399 w 982797"/>
                  <a:gd name="connsiteY46" fmla="*/ 825360 h 976639"/>
                  <a:gd name="connsiteX47" fmla="*/ 211713 w 982797"/>
                  <a:gd name="connsiteY47" fmla="*/ 887652 h 976639"/>
                  <a:gd name="connsiteX48" fmla="*/ 205028 w 982797"/>
                  <a:gd name="connsiteY48" fmla="*/ 887652 h 976639"/>
                  <a:gd name="connsiteX49" fmla="*/ 138171 w 982797"/>
                  <a:gd name="connsiteY49" fmla="*/ 829810 h 976639"/>
                  <a:gd name="connsiteX50" fmla="*/ 135942 w 982797"/>
                  <a:gd name="connsiteY50" fmla="*/ 823135 h 976639"/>
                  <a:gd name="connsiteX51" fmla="*/ 182742 w 982797"/>
                  <a:gd name="connsiteY51" fmla="*/ 725249 h 976639"/>
                  <a:gd name="connsiteX52" fmla="*/ 182742 w 982797"/>
                  <a:gd name="connsiteY52" fmla="*/ 720800 h 976639"/>
                  <a:gd name="connsiteX53" fmla="*/ 160457 w 982797"/>
                  <a:gd name="connsiteY53" fmla="*/ 687429 h 976639"/>
                  <a:gd name="connsiteX54" fmla="*/ 153771 w 982797"/>
                  <a:gd name="connsiteY54" fmla="*/ 685205 h 976639"/>
                  <a:gd name="connsiteX55" fmla="*/ 49028 w 982797"/>
                  <a:gd name="connsiteY55" fmla="*/ 696328 h 976639"/>
                  <a:gd name="connsiteX56" fmla="*/ 42343 w 982797"/>
                  <a:gd name="connsiteY56" fmla="*/ 691879 h 976639"/>
                  <a:gd name="connsiteX57" fmla="*/ 11143 w 982797"/>
                  <a:gd name="connsiteY57" fmla="*/ 609565 h 976639"/>
                  <a:gd name="connsiteX58" fmla="*/ 15600 w 982797"/>
                  <a:gd name="connsiteY58" fmla="*/ 602891 h 976639"/>
                  <a:gd name="connsiteX59" fmla="*/ 104742 w 982797"/>
                  <a:gd name="connsiteY59" fmla="*/ 542824 h 976639"/>
                  <a:gd name="connsiteX60" fmla="*/ 106971 w 982797"/>
                  <a:gd name="connsiteY60" fmla="*/ 536150 h 976639"/>
                  <a:gd name="connsiteX61" fmla="*/ 104742 w 982797"/>
                  <a:gd name="connsiteY61" fmla="*/ 496106 h 976639"/>
                  <a:gd name="connsiteX62" fmla="*/ 102514 w 982797"/>
                  <a:gd name="connsiteY62" fmla="*/ 489432 h 976639"/>
                  <a:gd name="connsiteX63" fmla="*/ 4457 w 982797"/>
                  <a:gd name="connsiteY63" fmla="*/ 444938 h 976639"/>
                  <a:gd name="connsiteX64" fmla="*/ 0 w 982797"/>
                  <a:gd name="connsiteY64" fmla="*/ 440489 h 976639"/>
                  <a:gd name="connsiteX65" fmla="*/ 15600 w 982797"/>
                  <a:gd name="connsiteY65" fmla="*/ 353726 h 976639"/>
                  <a:gd name="connsiteX66" fmla="*/ 20057 w 982797"/>
                  <a:gd name="connsiteY66" fmla="*/ 351501 h 976639"/>
                  <a:gd name="connsiteX67" fmla="*/ 129257 w 982797"/>
                  <a:gd name="connsiteY67" fmla="*/ 342602 h 976639"/>
                  <a:gd name="connsiteX68" fmla="*/ 135942 w 982797"/>
                  <a:gd name="connsiteY68" fmla="*/ 340377 h 976639"/>
                  <a:gd name="connsiteX69" fmla="*/ 151542 w 982797"/>
                  <a:gd name="connsiteY69" fmla="*/ 302558 h 976639"/>
                  <a:gd name="connsiteX70" fmla="*/ 151542 w 982797"/>
                  <a:gd name="connsiteY70" fmla="*/ 295884 h 976639"/>
                  <a:gd name="connsiteX71" fmla="*/ 91371 w 982797"/>
                  <a:gd name="connsiteY71" fmla="*/ 209121 h 976639"/>
                  <a:gd name="connsiteX72" fmla="*/ 91371 w 982797"/>
                  <a:gd name="connsiteY72" fmla="*/ 200222 h 976639"/>
                  <a:gd name="connsiteX73" fmla="*/ 147085 w 982797"/>
                  <a:gd name="connsiteY73" fmla="*/ 133481 h 976639"/>
                  <a:gd name="connsiteX74" fmla="*/ 153771 w 982797"/>
                  <a:gd name="connsiteY74" fmla="*/ 133481 h 976639"/>
                  <a:gd name="connsiteX75" fmla="*/ 249599 w 982797"/>
                  <a:gd name="connsiteY75" fmla="*/ 180200 h 976639"/>
                  <a:gd name="connsiteX76" fmla="*/ 256285 w 982797"/>
                  <a:gd name="connsiteY76" fmla="*/ 180200 h 976639"/>
                  <a:gd name="connsiteX77" fmla="*/ 289713 w 982797"/>
                  <a:gd name="connsiteY77" fmla="*/ 157953 h 976639"/>
                  <a:gd name="connsiteX78" fmla="*/ 283027 w 982797"/>
                  <a:gd name="connsiteY78" fmla="*/ 44493 h 976639"/>
                  <a:gd name="connsiteX79" fmla="*/ 369942 w 982797"/>
                  <a:gd name="connsiteY79" fmla="*/ 11123 h 976639"/>
                  <a:gd name="connsiteX80" fmla="*/ 439027 w 982797"/>
                  <a:gd name="connsiteY80" fmla="*/ 106785 h 976639"/>
                  <a:gd name="connsiteX81" fmla="*/ 481370 w 982797"/>
                  <a:gd name="connsiteY81" fmla="*/ 102335 h 976639"/>
                  <a:gd name="connsiteX82" fmla="*/ 532627 w 982797"/>
                  <a:gd name="connsiteY8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31254 w 982797"/>
                  <a:gd name="connsiteY21" fmla="*/ 678531 h 976639"/>
                  <a:gd name="connsiteX22" fmla="*/ 895883 w 982797"/>
                  <a:gd name="connsiteY22" fmla="*/ 767518 h 976639"/>
                  <a:gd name="connsiteX23" fmla="*/ 895883 w 982797"/>
                  <a:gd name="connsiteY23" fmla="*/ 774192 h 976639"/>
                  <a:gd name="connsiteX24" fmla="*/ 835711 w 982797"/>
                  <a:gd name="connsiteY24" fmla="*/ 840933 h 976639"/>
                  <a:gd name="connsiteX25" fmla="*/ 831254 w 982797"/>
                  <a:gd name="connsiteY25" fmla="*/ 840933 h 976639"/>
                  <a:gd name="connsiteX26" fmla="*/ 733197 w 982797"/>
                  <a:gd name="connsiteY26" fmla="*/ 791990 h 976639"/>
                  <a:gd name="connsiteX27" fmla="*/ 728740 w 982797"/>
                  <a:gd name="connsiteY27" fmla="*/ 791990 h 976639"/>
                  <a:gd name="connsiteX28" fmla="*/ 695312 w 982797"/>
                  <a:gd name="connsiteY28" fmla="*/ 814237 h 976639"/>
                  <a:gd name="connsiteX29" fmla="*/ 690855 w 982797"/>
                  <a:gd name="connsiteY29" fmla="*/ 823135 h 976639"/>
                  <a:gd name="connsiteX30" fmla="*/ 701998 w 982797"/>
                  <a:gd name="connsiteY30" fmla="*/ 929921 h 976639"/>
                  <a:gd name="connsiteX31" fmla="*/ 697540 w 982797"/>
                  <a:gd name="connsiteY31" fmla="*/ 934370 h 976639"/>
                  <a:gd name="connsiteX32" fmla="*/ 612855 w 982797"/>
                  <a:gd name="connsiteY32" fmla="*/ 963291 h 976639"/>
                  <a:gd name="connsiteX33" fmla="*/ 608398 w 982797"/>
                  <a:gd name="connsiteY33" fmla="*/ 963291 h 976639"/>
                  <a:gd name="connsiteX34" fmla="*/ 548227 w 982797"/>
                  <a:gd name="connsiteY34" fmla="*/ 874303 h 976639"/>
                  <a:gd name="connsiteX35" fmla="*/ 543770 w 982797"/>
                  <a:gd name="connsiteY35" fmla="*/ 869854 h 976639"/>
                  <a:gd name="connsiteX36" fmla="*/ 501427 w 982797"/>
                  <a:gd name="connsiteY36" fmla="*/ 874303 h 976639"/>
                  <a:gd name="connsiteX37" fmla="*/ 494741 w 982797"/>
                  <a:gd name="connsiteY37" fmla="*/ 876528 h 976639"/>
                  <a:gd name="connsiteX38" fmla="*/ 450170 w 982797"/>
                  <a:gd name="connsiteY38" fmla="*/ 974414 h 976639"/>
                  <a:gd name="connsiteX39" fmla="*/ 445713 w 982797"/>
                  <a:gd name="connsiteY39" fmla="*/ 976639 h 976639"/>
                  <a:gd name="connsiteX40" fmla="*/ 356570 w 982797"/>
                  <a:gd name="connsiteY40" fmla="*/ 958842 h 976639"/>
                  <a:gd name="connsiteX41" fmla="*/ 352113 w 982797"/>
                  <a:gd name="connsiteY41" fmla="*/ 956617 h 976639"/>
                  <a:gd name="connsiteX42" fmla="*/ 347656 w 982797"/>
                  <a:gd name="connsiteY42" fmla="*/ 847607 h 976639"/>
                  <a:gd name="connsiteX43" fmla="*/ 340970 w 982797"/>
                  <a:gd name="connsiteY43" fmla="*/ 843158 h 976639"/>
                  <a:gd name="connsiteX44" fmla="*/ 305313 w 982797"/>
                  <a:gd name="connsiteY44" fmla="*/ 825360 h 976639"/>
                  <a:gd name="connsiteX45" fmla="*/ 296399 w 982797"/>
                  <a:gd name="connsiteY45" fmla="*/ 825360 h 976639"/>
                  <a:gd name="connsiteX46" fmla="*/ 211713 w 982797"/>
                  <a:gd name="connsiteY46" fmla="*/ 887652 h 976639"/>
                  <a:gd name="connsiteX47" fmla="*/ 205028 w 982797"/>
                  <a:gd name="connsiteY47" fmla="*/ 887652 h 976639"/>
                  <a:gd name="connsiteX48" fmla="*/ 138171 w 982797"/>
                  <a:gd name="connsiteY48" fmla="*/ 829810 h 976639"/>
                  <a:gd name="connsiteX49" fmla="*/ 135942 w 982797"/>
                  <a:gd name="connsiteY49" fmla="*/ 823135 h 976639"/>
                  <a:gd name="connsiteX50" fmla="*/ 182742 w 982797"/>
                  <a:gd name="connsiteY50" fmla="*/ 725249 h 976639"/>
                  <a:gd name="connsiteX51" fmla="*/ 182742 w 982797"/>
                  <a:gd name="connsiteY51" fmla="*/ 720800 h 976639"/>
                  <a:gd name="connsiteX52" fmla="*/ 160457 w 982797"/>
                  <a:gd name="connsiteY52" fmla="*/ 687429 h 976639"/>
                  <a:gd name="connsiteX53" fmla="*/ 153771 w 982797"/>
                  <a:gd name="connsiteY53" fmla="*/ 685205 h 976639"/>
                  <a:gd name="connsiteX54" fmla="*/ 49028 w 982797"/>
                  <a:gd name="connsiteY54" fmla="*/ 696328 h 976639"/>
                  <a:gd name="connsiteX55" fmla="*/ 42343 w 982797"/>
                  <a:gd name="connsiteY55" fmla="*/ 691879 h 976639"/>
                  <a:gd name="connsiteX56" fmla="*/ 11143 w 982797"/>
                  <a:gd name="connsiteY56" fmla="*/ 609565 h 976639"/>
                  <a:gd name="connsiteX57" fmla="*/ 15600 w 982797"/>
                  <a:gd name="connsiteY57" fmla="*/ 602891 h 976639"/>
                  <a:gd name="connsiteX58" fmla="*/ 104742 w 982797"/>
                  <a:gd name="connsiteY58" fmla="*/ 542824 h 976639"/>
                  <a:gd name="connsiteX59" fmla="*/ 106971 w 982797"/>
                  <a:gd name="connsiteY59" fmla="*/ 536150 h 976639"/>
                  <a:gd name="connsiteX60" fmla="*/ 104742 w 982797"/>
                  <a:gd name="connsiteY60" fmla="*/ 496106 h 976639"/>
                  <a:gd name="connsiteX61" fmla="*/ 102514 w 982797"/>
                  <a:gd name="connsiteY61" fmla="*/ 489432 h 976639"/>
                  <a:gd name="connsiteX62" fmla="*/ 4457 w 982797"/>
                  <a:gd name="connsiteY62" fmla="*/ 444938 h 976639"/>
                  <a:gd name="connsiteX63" fmla="*/ 0 w 982797"/>
                  <a:gd name="connsiteY63" fmla="*/ 440489 h 976639"/>
                  <a:gd name="connsiteX64" fmla="*/ 15600 w 982797"/>
                  <a:gd name="connsiteY64" fmla="*/ 353726 h 976639"/>
                  <a:gd name="connsiteX65" fmla="*/ 20057 w 982797"/>
                  <a:gd name="connsiteY65" fmla="*/ 351501 h 976639"/>
                  <a:gd name="connsiteX66" fmla="*/ 129257 w 982797"/>
                  <a:gd name="connsiteY66" fmla="*/ 342602 h 976639"/>
                  <a:gd name="connsiteX67" fmla="*/ 135942 w 982797"/>
                  <a:gd name="connsiteY67" fmla="*/ 340377 h 976639"/>
                  <a:gd name="connsiteX68" fmla="*/ 151542 w 982797"/>
                  <a:gd name="connsiteY68" fmla="*/ 302558 h 976639"/>
                  <a:gd name="connsiteX69" fmla="*/ 151542 w 982797"/>
                  <a:gd name="connsiteY69" fmla="*/ 295884 h 976639"/>
                  <a:gd name="connsiteX70" fmla="*/ 91371 w 982797"/>
                  <a:gd name="connsiteY70" fmla="*/ 209121 h 976639"/>
                  <a:gd name="connsiteX71" fmla="*/ 91371 w 982797"/>
                  <a:gd name="connsiteY71" fmla="*/ 200222 h 976639"/>
                  <a:gd name="connsiteX72" fmla="*/ 147085 w 982797"/>
                  <a:gd name="connsiteY72" fmla="*/ 133481 h 976639"/>
                  <a:gd name="connsiteX73" fmla="*/ 153771 w 982797"/>
                  <a:gd name="connsiteY73" fmla="*/ 133481 h 976639"/>
                  <a:gd name="connsiteX74" fmla="*/ 249599 w 982797"/>
                  <a:gd name="connsiteY74" fmla="*/ 180200 h 976639"/>
                  <a:gd name="connsiteX75" fmla="*/ 256285 w 982797"/>
                  <a:gd name="connsiteY75" fmla="*/ 180200 h 976639"/>
                  <a:gd name="connsiteX76" fmla="*/ 289713 w 982797"/>
                  <a:gd name="connsiteY76" fmla="*/ 157953 h 976639"/>
                  <a:gd name="connsiteX77" fmla="*/ 283027 w 982797"/>
                  <a:gd name="connsiteY77" fmla="*/ 44493 h 976639"/>
                  <a:gd name="connsiteX78" fmla="*/ 369942 w 982797"/>
                  <a:gd name="connsiteY78" fmla="*/ 11123 h 976639"/>
                  <a:gd name="connsiteX79" fmla="*/ 439027 w 982797"/>
                  <a:gd name="connsiteY79" fmla="*/ 106785 h 976639"/>
                  <a:gd name="connsiteX80" fmla="*/ 481370 w 982797"/>
                  <a:gd name="connsiteY80" fmla="*/ 102335 h 976639"/>
                  <a:gd name="connsiteX81" fmla="*/ 532627 w 982797"/>
                  <a:gd name="connsiteY8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67518 h 976639"/>
                  <a:gd name="connsiteX22" fmla="*/ 895883 w 982797"/>
                  <a:gd name="connsiteY22" fmla="*/ 774192 h 976639"/>
                  <a:gd name="connsiteX23" fmla="*/ 835711 w 982797"/>
                  <a:gd name="connsiteY23" fmla="*/ 840933 h 976639"/>
                  <a:gd name="connsiteX24" fmla="*/ 831254 w 982797"/>
                  <a:gd name="connsiteY24" fmla="*/ 840933 h 976639"/>
                  <a:gd name="connsiteX25" fmla="*/ 733197 w 982797"/>
                  <a:gd name="connsiteY25" fmla="*/ 791990 h 976639"/>
                  <a:gd name="connsiteX26" fmla="*/ 728740 w 982797"/>
                  <a:gd name="connsiteY26" fmla="*/ 791990 h 976639"/>
                  <a:gd name="connsiteX27" fmla="*/ 695312 w 982797"/>
                  <a:gd name="connsiteY27" fmla="*/ 814237 h 976639"/>
                  <a:gd name="connsiteX28" fmla="*/ 690855 w 982797"/>
                  <a:gd name="connsiteY28" fmla="*/ 823135 h 976639"/>
                  <a:gd name="connsiteX29" fmla="*/ 701998 w 982797"/>
                  <a:gd name="connsiteY29" fmla="*/ 929921 h 976639"/>
                  <a:gd name="connsiteX30" fmla="*/ 697540 w 982797"/>
                  <a:gd name="connsiteY30" fmla="*/ 934370 h 976639"/>
                  <a:gd name="connsiteX31" fmla="*/ 612855 w 982797"/>
                  <a:gd name="connsiteY31" fmla="*/ 963291 h 976639"/>
                  <a:gd name="connsiteX32" fmla="*/ 608398 w 982797"/>
                  <a:gd name="connsiteY32" fmla="*/ 963291 h 976639"/>
                  <a:gd name="connsiteX33" fmla="*/ 548227 w 982797"/>
                  <a:gd name="connsiteY33" fmla="*/ 874303 h 976639"/>
                  <a:gd name="connsiteX34" fmla="*/ 543770 w 982797"/>
                  <a:gd name="connsiteY34" fmla="*/ 869854 h 976639"/>
                  <a:gd name="connsiteX35" fmla="*/ 501427 w 982797"/>
                  <a:gd name="connsiteY35" fmla="*/ 874303 h 976639"/>
                  <a:gd name="connsiteX36" fmla="*/ 494741 w 982797"/>
                  <a:gd name="connsiteY36" fmla="*/ 876528 h 976639"/>
                  <a:gd name="connsiteX37" fmla="*/ 450170 w 982797"/>
                  <a:gd name="connsiteY37" fmla="*/ 974414 h 976639"/>
                  <a:gd name="connsiteX38" fmla="*/ 445713 w 982797"/>
                  <a:gd name="connsiteY38" fmla="*/ 976639 h 976639"/>
                  <a:gd name="connsiteX39" fmla="*/ 356570 w 982797"/>
                  <a:gd name="connsiteY39" fmla="*/ 958842 h 976639"/>
                  <a:gd name="connsiteX40" fmla="*/ 352113 w 982797"/>
                  <a:gd name="connsiteY40" fmla="*/ 956617 h 976639"/>
                  <a:gd name="connsiteX41" fmla="*/ 347656 w 982797"/>
                  <a:gd name="connsiteY41" fmla="*/ 847607 h 976639"/>
                  <a:gd name="connsiteX42" fmla="*/ 340970 w 982797"/>
                  <a:gd name="connsiteY42" fmla="*/ 843158 h 976639"/>
                  <a:gd name="connsiteX43" fmla="*/ 305313 w 982797"/>
                  <a:gd name="connsiteY43" fmla="*/ 825360 h 976639"/>
                  <a:gd name="connsiteX44" fmla="*/ 296399 w 982797"/>
                  <a:gd name="connsiteY44" fmla="*/ 825360 h 976639"/>
                  <a:gd name="connsiteX45" fmla="*/ 211713 w 982797"/>
                  <a:gd name="connsiteY45" fmla="*/ 887652 h 976639"/>
                  <a:gd name="connsiteX46" fmla="*/ 205028 w 982797"/>
                  <a:gd name="connsiteY46" fmla="*/ 887652 h 976639"/>
                  <a:gd name="connsiteX47" fmla="*/ 138171 w 982797"/>
                  <a:gd name="connsiteY47" fmla="*/ 829810 h 976639"/>
                  <a:gd name="connsiteX48" fmla="*/ 135942 w 982797"/>
                  <a:gd name="connsiteY48" fmla="*/ 823135 h 976639"/>
                  <a:gd name="connsiteX49" fmla="*/ 182742 w 982797"/>
                  <a:gd name="connsiteY49" fmla="*/ 725249 h 976639"/>
                  <a:gd name="connsiteX50" fmla="*/ 182742 w 982797"/>
                  <a:gd name="connsiteY50" fmla="*/ 720800 h 976639"/>
                  <a:gd name="connsiteX51" fmla="*/ 160457 w 982797"/>
                  <a:gd name="connsiteY51" fmla="*/ 687429 h 976639"/>
                  <a:gd name="connsiteX52" fmla="*/ 153771 w 982797"/>
                  <a:gd name="connsiteY52" fmla="*/ 685205 h 976639"/>
                  <a:gd name="connsiteX53" fmla="*/ 49028 w 982797"/>
                  <a:gd name="connsiteY53" fmla="*/ 696328 h 976639"/>
                  <a:gd name="connsiteX54" fmla="*/ 42343 w 982797"/>
                  <a:gd name="connsiteY54" fmla="*/ 691879 h 976639"/>
                  <a:gd name="connsiteX55" fmla="*/ 11143 w 982797"/>
                  <a:gd name="connsiteY55" fmla="*/ 609565 h 976639"/>
                  <a:gd name="connsiteX56" fmla="*/ 15600 w 982797"/>
                  <a:gd name="connsiteY56" fmla="*/ 602891 h 976639"/>
                  <a:gd name="connsiteX57" fmla="*/ 104742 w 982797"/>
                  <a:gd name="connsiteY57" fmla="*/ 542824 h 976639"/>
                  <a:gd name="connsiteX58" fmla="*/ 106971 w 982797"/>
                  <a:gd name="connsiteY58" fmla="*/ 536150 h 976639"/>
                  <a:gd name="connsiteX59" fmla="*/ 104742 w 982797"/>
                  <a:gd name="connsiteY59" fmla="*/ 496106 h 976639"/>
                  <a:gd name="connsiteX60" fmla="*/ 102514 w 982797"/>
                  <a:gd name="connsiteY60" fmla="*/ 489432 h 976639"/>
                  <a:gd name="connsiteX61" fmla="*/ 4457 w 982797"/>
                  <a:gd name="connsiteY61" fmla="*/ 444938 h 976639"/>
                  <a:gd name="connsiteX62" fmla="*/ 0 w 982797"/>
                  <a:gd name="connsiteY62" fmla="*/ 440489 h 976639"/>
                  <a:gd name="connsiteX63" fmla="*/ 15600 w 982797"/>
                  <a:gd name="connsiteY63" fmla="*/ 353726 h 976639"/>
                  <a:gd name="connsiteX64" fmla="*/ 20057 w 982797"/>
                  <a:gd name="connsiteY64" fmla="*/ 351501 h 976639"/>
                  <a:gd name="connsiteX65" fmla="*/ 129257 w 982797"/>
                  <a:gd name="connsiteY65" fmla="*/ 342602 h 976639"/>
                  <a:gd name="connsiteX66" fmla="*/ 135942 w 982797"/>
                  <a:gd name="connsiteY66" fmla="*/ 340377 h 976639"/>
                  <a:gd name="connsiteX67" fmla="*/ 151542 w 982797"/>
                  <a:gd name="connsiteY67" fmla="*/ 302558 h 976639"/>
                  <a:gd name="connsiteX68" fmla="*/ 151542 w 982797"/>
                  <a:gd name="connsiteY68" fmla="*/ 295884 h 976639"/>
                  <a:gd name="connsiteX69" fmla="*/ 91371 w 982797"/>
                  <a:gd name="connsiteY69" fmla="*/ 209121 h 976639"/>
                  <a:gd name="connsiteX70" fmla="*/ 91371 w 982797"/>
                  <a:gd name="connsiteY70" fmla="*/ 200222 h 976639"/>
                  <a:gd name="connsiteX71" fmla="*/ 147085 w 982797"/>
                  <a:gd name="connsiteY71" fmla="*/ 133481 h 976639"/>
                  <a:gd name="connsiteX72" fmla="*/ 153771 w 982797"/>
                  <a:gd name="connsiteY72" fmla="*/ 133481 h 976639"/>
                  <a:gd name="connsiteX73" fmla="*/ 249599 w 982797"/>
                  <a:gd name="connsiteY73" fmla="*/ 180200 h 976639"/>
                  <a:gd name="connsiteX74" fmla="*/ 256285 w 982797"/>
                  <a:gd name="connsiteY74" fmla="*/ 180200 h 976639"/>
                  <a:gd name="connsiteX75" fmla="*/ 289713 w 982797"/>
                  <a:gd name="connsiteY75" fmla="*/ 157953 h 976639"/>
                  <a:gd name="connsiteX76" fmla="*/ 283027 w 982797"/>
                  <a:gd name="connsiteY76" fmla="*/ 44493 h 976639"/>
                  <a:gd name="connsiteX77" fmla="*/ 369942 w 982797"/>
                  <a:gd name="connsiteY77" fmla="*/ 11123 h 976639"/>
                  <a:gd name="connsiteX78" fmla="*/ 439027 w 982797"/>
                  <a:gd name="connsiteY78" fmla="*/ 106785 h 976639"/>
                  <a:gd name="connsiteX79" fmla="*/ 481370 w 982797"/>
                  <a:gd name="connsiteY79" fmla="*/ 102335 h 976639"/>
                  <a:gd name="connsiteX80" fmla="*/ 532627 w 982797"/>
                  <a:gd name="connsiteY80"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831254 w 982797"/>
                  <a:gd name="connsiteY23" fmla="*/ 840933 h 976639"/>
                  <a:gd name="connsiteX24" fmla="*/ 733197 w 982797"/>
                  <a:gd name="connsiteY24" fmla="*/ 791990 h 976639"/>
                  <a:gd name="connsiteX25" fmla="*/ 728740 w 982797"/>
                  <a:gd name="connsiteY25" fmla="*/ 791990 h 976639"/>
                  <a:gd name="connsiteX26" fmla="*/ 695312 w 982797"/>
                  <a:gd name="connsiteY26" fmla="*/ 814237 h 976639"/>
                  <a:gd name="connsiteX27" fmla="*/ 690855 w 982797"/>
                  <a:gd name="connsiteY27" fmla="*/ 823135 h 976639"/>
                  <a:gd name="connsiteX28" fmla="*/ 701998 w 982797"/>
                  <a:gd name="connsiteY28" fmla="*/ 929921 h 976639"/>
                  <a:gd name="connsiteX29" fmla="*/ 697540 w 982797"/>
                  <a:gd name="connsiteY29" fmla="*/ 934370 h 976639"/>
                  <a:gd name="connsiteX30" fmla="*/ 612855 w 982797"/>
                  <a:gd name="connsiteY30" fmla="*/ 963291 h 976639"/>
                  <a:gd name="connsiteX31" fmla="*/ 608398 w 982797"/>
                  <a:gd name="connsiteY31" fmla="*/ 963291 h 976639"/>
                  <a:gd name="connsiteX32" fmla="*/ 548227 w 982797"/>
                  <a:gd name="connsiteY32" fmla="*/ 874303 h 976639"/>
                  <a:gd name="connsiteX33" fmla="*/ 543770 w 982797"/>
                  <a:gd name="connsiteY33" fmla="*/ 869854 h 976639"/>
                  <a:gd name="connsiteX34" fmla="*/ 501427 w 982797"/>
                  <a:gd name="connsiteY34" fmla="*/ 874303 h 976639"/>
                  <a:gd name="connsiteX35" fmla="*/ 494741 w 982797"/>
                  <a:gd name="connsiteY35" fmla="*/ 876528 h 976639"/>
                  <a:gd name="connsiteX36" fmla="*/ 450170 w 982797"/>
                  <a:gd name="connsiteY36" fmla="*/ 974414 h 976639"/>
                  <a:gd name="connsiteX37" fmla="*/ 445713 w 982797"/>
                  <a:gd name="connsiteY37" fmla="*/ 976639 h 976639"/>
                  <a:gd name="connsiteX38" fmla="*/ 356570 w 982797"/>
                  <a:gd name="connsiteY38" fmla="*/ 958842 h 976639"/>
                  <a:gd name="connsiteX39" fmla="*/ 352113 w 982797"/>
                  <a:gd name="connsiteY39" fmla="*/ 956617 h 976639"/>
                  <a:gd name="connsiteX40" fmla="*/ 347656 w 982797"/>
                  <a:gd name="connsiteY40" fmla="*/ 847607 h 976639"/>
                  <a:gd name="connsiteX41" fmla="*/ 340970 w 982797"/>
                  <a:gd name="connsiteY41" fmla="*/ 843158 h 976639"/>
                  <a:gd name="connsiteX42" fmla="*/ 305313 w 982797"/>
                  <a:gd name="connsiteY42" fmla="*/ 825360 h 976639"/>
                  <a:gd name="connsiteX43" fmla="*/ 296399 w 982797"/>
                  <a:gd name="connsiteY43" fmla="*/ 825360 h 976639"/>
                  <a:gd name="connsiteX44" fmla="*/ 211713 w 982797"/>
                  <a:gd name="connsiteY44" fmla="*/ 887652 h 976639"/>
                  <a:gd name="connsiteX45" fmla="*/ 205028 w 982797"/>
                  <a:gd name="connsiteY45" fmla="*/ 887652 h 976639"/>
                  <a:gd name="connsiteX46" fmla="*/ 138171 w 982797"/>
                  <a:gd name="connsiteY46" fmla="*/ 829810 h 976639"/>
                  <a:gd name="connsiteX47" fmla="*/ 135942 w 982797"/>
                  <a:gd name="connsiteY47" fmla="*/ 823135 h 976639"/>
                  <a:gd name="connsiteX48" fmla="*/ 182742 w 982797"/>
                  <a:gd name="connsiteY48" fmla="*/ 725249 h 976639"/>
                  <a:gd name="connsiteX49" fmla="*/ 182742 w 982797"/>
                  <a:gd name="connsiteY49" fmla="*/ 720800 h 976639"/>
                  <a:gd name="connsiteX50" fmla="*/ 160457 w 982797"/>
                  <a:gd name="connsiteY50" fmla="*/ 687429 h 976639"/>
                  <a:gd name="connsiteX51" fmla="*/ 153771 w 982797"/>
                  <a:gd name="connsiteY51" fmla="*/ 685205 h 976639"/>
                  <a:gd name="connsiteX52" fmla="*/ 49028 w 982797"/>
                  <a:gd name="connsiteY52" fmla="*/ 696328 h 976639"/>
                  <a:gd name="connsiteX53" fmla="*/ 42343 w 982797"/>
                  <a:gd name="connsiteY53" fmla="*/ 691879 h 976639"/>
                  <a:gd name="connsiteX54" fmla="*/ 11143 w 982797"/>
                  <a:gd name="connsiteY54" fmla="*/ 609565 h 976639"/>
                  <a:gd name="connsiteX55" fmla="*/ 15600 w 982797"/>
                  <a:gd name="connsiteY55" fmla="*/ 602891 h 976639"/>
                  <a:gd name="connsiteX56" fmla="*/ 104742 w 982797"/>
                  <a:gd name="connsiteY56" fmla="*/ 542824 h 976639"/>
                  <a:gd name="connsiteX57" fmla="*/ 106971 w 982797"/>
                  <a:gd name="connsiteY57" fmla="*/ 536150 h 976639"/>
                  <a:gd name="connsiteX58" fmla="*/ 104742 w 982797"/>
                  <a:gd name="connsiteY58" fmla="*/ 496106 h 976639"/>
                  <a:gd name="connsiteX59" fmla="*/ 102514 w 982797"/>
                  <a:gd name="connsiteY59" fmla="*/ 489432 h 976639"/>
                  <a:gd name="connsiteX60" fmla="*/ 4457 w 982797"/>
                  <a:gd name="connsiteY60" fmla="*/ 444938 h 976639"/>
                  <a:gd name="connsiteX61" fmla="*/ 0 w 982797"/>
                  <a:gd name="connsiteY61" fmla="*/ 440489 h 976639"/>
                  <a:gd name="connsiteX62" fmla="*/ 15600 w 982797"/>
                  <a:gd name="connsiteY62" fmla="*/ 353726 h 976639"/>
                  <a:gd name="connsiteX63" fmla="*/ 20057 w 982797"/>
                  <a:gd name="connsiteY63" fmla="*/ 351501 h 976639"/>
                  <a:gd name="connsiteX64" fmla="*/ 129257 w 982797"/>
                  <a:gd name="connsiteY64" fmla="*/ 342602 h 976639"/>
                  <a:gd name="connsiteX65" fmla="*/ 135942 w 982797"/>
                  <a:gd name="connsiteY65" fmla="*/ 340377 h 976639"/>
                  <a:gd name="connsiteX66" fmla="*/ 151542 w 982797"/>
                  <a:gd name="connsiteY66" fmla="*/ 302558 h 976639"/>
                  <a:gd name="connsiteX67" fmla="*/ 151542 w 982797"/>
                  <a:gd name="connsiteY67" fmla="*/ 295884 h 976639"/>
                  <a:gd name="connsiteX68" fmla="*/ 91371 w 982797"/>
                  <a:gd name="connsiteY68" fmla="*/ 209121 h 976639"/>
                  <a:gd name="connsiteX69" fmla="*/ 91371 w 982797"/>
                  <a:gd name="connsiteY69" fmla="*/ 200222 h 976639"/>
                  <a:gd name="connsiteX70" fmla="*/ 147085 w 982797"/>
                  <a:gd name="connsiteY70" fmla="*/ 133481 h 976639"/>
                  <a:gd name="connsiteX71" fmla="*/ 153771 w 982797"/>
                  <a:gd name="connsiteY71" fmla="*/ 133481 h 976639"/>
                  <a:gd name="connsiteX72" fmla="*/ 249599 w 982797"/>
                  <a:gd name="connsiteY72" fmla="*/ 180200 h 976639"/>
                  <a:gd name="connsiteX73" fmla="*/ 256285 w 982797"/>
                  <a:gd name="connsiteY73" fmla="*/ 180200 h 976639"/>
                  <a:gd name="connsiteX74" fmla="*/ 289713 w 982797"/>
                  <a:gd name="connsiteY74" fmla="*/ 157953 h 976639"/>
                  <a:gd name="connsiteX75" fmla="*/ 283027 w 982797"/>
                  <a:gd name="connsiteY75" fmla="*/ 44493 h 976639"/>
                  <a:gd name="connsiteX76" fmla="*/ 369942 w 982797"/>
                  <a:gd name="connsiteY76" fmla="*/ 11123 h 976639"/>
                  <a:gd name="connsiteX77" fmla="*/ 439027 w 982797"/>
                  <a:gd name="connsiteY77" fmla="*/ 106785 h 976639"/>
                  <a:gd name="connsiteX78" fmla="*/ 481370 w 982797"/>
                  <a:gd name="connsiteY78" fmla="*/ 102335 h 976639"/>
                  <a:gd name="connsiteX79" fmla="*/ 532627 w 982797"/>
                  <a:gd name="connsiteY79"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33197 w 982797"/>
                  <a:gd name="connsiteY23" fmla="*/ 791990 h 976639"/>
                  <a:gd name="connsiteX24" fmla="*/ 728740 w 982797"/>
                  <a:gd name="connsiteY24" fmla="*/ 791990 h 976639"/>
                  <a:gd name="connsiteX25" fmla="*/ 695312 w 982797"/>
                  <a:gd name="connsiteY25" fmla="*/ 814237 h 976639"/>
                  <a:gd name="connsiteX26" fmla="*/ 690855 w 982797"/>
                  <a:gd name="connsiteY26" fmla="*/ 823135 h 976639"/>
                  <a:gd name="connsiteX27" fmla="*/ 701998 w 982797"/>
                  <a:gd name="connsiteY27" fmla="*/ 929921 h 976639"/>
                  <a:gd name="connsiteX28" fmla="*/ 697540 w 982797"/>
                  <a:gd name="connsiteY28" fmla="*/ 934370 h 976639"/>
                  <a:gd name="connsiteX29" fmla="*/ 612855 w 982797"/>
                  <a:gd name="connsiteY29" fmla="*/ 963291 h 976639"/>
                  <a:gd name="connsiteX30" fmla="*/ 608398 w 982797"/>
                  <a:gd name="connsiteY30" fmla="*/ 963291 h 976639"/>
                  <a:gd name="connsiteX31" fmla="*/ 548227 w 982797"/>
                  <a:gd name="connsiteY31" fmla="*/ 874303 h 976639"/>
                  <a:gd name="connsiteX32" fmla="*/ 543770 w 982797"/>
                  <a:gd name="connsiteY32" fmla="*/ 869854 h 976639"/>
                  <a:gd name="connsiteX33" fmla="*/ 501427 w 982797"/>
                  <a:gd name="connsiteY33" fmla="*/ 874303 h 976639"/>
                  <a:gd name="connsiteX34" fmla="*/ 494741 w 982797"/>
                  <a:gd name="connsiteY34" fmla="*/ 876528 h 976639"/>
                  <a:gd name="connsiteX35" fmla="*/ 450170 w 982797"/>
                  <a:gd name="connsiteY35" fmla="*/ 974414 h 976639"/>
                  <a:gd name="connsiteX36" fmla="*/ 445713 w 982797"/>
                  <a:gd name="connsiteY36" fmla="*/ 976639 h 976639"/>
                  <a:gd name="connsiteX37" fmla="*/ 356570 w 982797"/>
                  <a:gd name="connsiteY37" fmla="*/ 958842 h 976639"/>
                  <a:gd name="connsiteX38" fmla="*/ 352113 w 982797"/>
                  <a:gd name="connsiteY38" fmla="*/ 956617 h 976639"/>
                  <a:gd name="connsiteX39" fmla="*/ 347656 w 982797"/>
                  <a:gd name="connsiteY39" fmla="*/ 847607 h 976639"/>
                  <a:gd name="connsiteX40" fmla="*/ 340970 w 982797"/>
                  <a:gd name="connsiteY40" fmla="*/ 843158 h 976639"/>
                  <a:gd name="connsiteX41" fmla="*/ 305313 w 982797"/>
                  <a:gd name="connsiteY41" fmla="*/ 825360 h 976639"/>
                  <a:gd name="connsiteX42" fmla="*/ 296399 w 982797"/>
                  <a:gd name="connsiteY42" fmla="*/ 825360 h 976639"/>
                  <a:gd name="connsiteX43" fmla="*/ 211713 w 982797"/>
                  <a:gd name="connsiteY43" fmla="*/ 887652 h 976639"/>
                  <a:gd name="connsiteX44" fmla="*/ 205028 w 982797"/>
                  <a:gd name="connsiteY44" fmla="*/ 887652 h 976639"/>
                  <a:gd name="connsiteX45" fmla="*/ 138171 w 982797"/>
                  <a:gd name="connsiteY45" fmla="*/ 829810 h 976639"/>
                  <a:gd name="connsiteX46" fmla="*/ 135942 w 982797"/>
                  <a:gd name="connsiteY46" fmla="*/ 823135 h 976639"/>
                  <a:gd name="connsiteX47" fmla="*/ 182742 w 982797"/>
                  <a:gd name="connsiteY47" fmla="*/ 725249 h 976639"/>
                  <a:gd name="connsiteX48" fmla="*/ 182742 w 982797"/>
                  <a:gd name="connsiteY48" fmla="*/ 720800 h 976639"/>
                  <a:gd name="connsiteX49" fmla="*/ 160457 w 982797"/>
                  <a:gd name="connsiteY49" fmla="*/ 687429 h 976639"/>
                  <a:gd name="connsiteX50" fmla="*/ 153771 w 982797"/>
                  <a:gd name="connsiteY50" fmla="*/ 685205 h 976639"/>
                  <a:gd name="connsiteX51" fmla="*/ 49028 w 982797"/>
                  <a:gd name="connsiteY51" fmla="*/ 696328 h 976639"/>
                  <a:gd name="connsiteX52" fmla="*/ 42343 w 982797"/>
                  <a:gd name="connsiteY52" fmla="*/ 691879 h 976639"/>
                  <a:gd name="connsiteX53" fmla="*/ 11143 w 982797"/>
                  <a:gd name="connsiteY53" fmla="*/ 609565 h 976639"/>
                  <a:gd name="connsiteX54" fmla="*/ 15600 w 982797"/>
                  <a:gd name="connsiteY54" fmla="*/ 602891 h 976639"/>
                  <a:gd name="connsiteX55" fmla="*/ 104742 w 982797"/>
                  <a:gd name="connsiteY55" fmla="*/ 542824 h 976639"/>
                  <a:gd name="connsiteX56" fmla="*/ 106971 w 982797"/>
                  <a:gd name="connsiteY56" fmla="*/ 536150 h 976639"/>
                  <a:gd name="connsiteX57" fmla="*/ 104742 w 982797"/>
                  <a:gd name="connsiteY57" fmla="*/ 496106 h 976639"/>
                  <a:gd name="connsiteX58" fmla="*/ 102514 w 982797"/>
                  <a:gd name="connsiteY58" fmla="*/ 489432 h 976639"/>
                  <a:gd name="connsiteX59" fmla="*/ 4457 w 982797"/>
                  <a:gd name="connsiteY59" fmla="*/ 444938 h 976639"/>
                  <a:gd name="connsiteX60" fmla="*/ 0 w 982797"/>
                  <a:gd name="connsiteY60" fmla="*/ 440489 h 976639"/>
                  <a:gd name="connsiteX61" fmla="*/ 15600 w 982797"/>
                  <a:gd name="connsiteY61" fmla="*/ 353726 h 976639"/>
                  <a:gd name="connsiteX62" fmla="*/ 20057 w 982797"/>
                  <a:gd name="connsiteY62" fmla="*/ 351501 h 976639"/>
                  <a:gd name="connsiteX63" fmla="*/ 129257 w 982797"/>
                  <a:gd name="connsiteY63" fmla="*/ 342602 h 976639"/>
                  <a:gd name="connsiteX64" fmla="*/ 135942 w 982797"/>
                  <a:gd name="connsiteY64" fmla="*/ 340377 h 976639"/>
                  <a:gd name="connsiteX65" fmla="*/ 151542 w 982797"/>
                  <a:gd name="connsiteY65" fmla="*/ 302558 h 976639"/>
                  <a:gd name="connsiteX66" fmla="*/ 151542 w 982797"/>
                  <a:gd name="connsiteY66" fmla="*/ 295884 h 976639"/>
                  <a:gd name="connsiteX67" fmla="*/ 91371 w 982797"/>
                  <a:gd name="connsiteY67" fmla="*/ 209121 h 976639"/>
                  <a:gd name="connsiteX68" fmla="*/ 91371 w 982797"/>
                  <a:gd name="connsiteY68" fmla="*/ 200222 h 976639"/>
                  <a:gd name="connsiteX69" fmla="*/ 147085 w 982797"/>
                  <a:gd name="connsiteY69" fmla="*/ 133481 h 976639"/>
                  <a:gd name="connsiteX70" fmla="*/ 153771 w 982797"/>
                  <a:gd name="connsiteY70" fmla="*/ 133481 h 976639"/>
                  <a:gd name="connsiteX71" fmla="*/ 249599 w 982797"/>
                  <a:gd name="connsiteY71" fmla="*/ 180200 h 976639"/>
                  <a:gd name="connsiteX72" fmla="*/ 256285 w 982797"/>
                  <a:gd name="connsiteY72" fmla="*/ 180200 h 976639"/>
                  <a:gd name="connsiteX73" fmla="*/ 289713 w 982797"/>
                  <a:gd name="connsiteY73" fmla="*/ 157953 h 976639"/>
                  <a:gd name="connsiteX74" fmla="*/ 283027 w 982797"/>
                  <a:gd name="connsiteY74" fmla="*/ 44493 h 976639"/>
                  <a:gd name="connsiteX75" fmla="*/ 369942 w 982797"/>
                  <a:gd name="connsiteY75" fmla="*/ 11123 h 976639"/>
                  <a:gd name="connsiteX76" fmla="*/ 439027 w 982797"/>
                  <a:gd name="connsiteY76" fmla="*/ 106785 h 976639"/>
                  <a:gd name="connsiteX77" fmla="*/ 481370 w 982797"/>
                  <a:gd name="connsiteY77" fmla="*/ 102335 h 976639"/>
                  <a:gd name="connsiteX78" fmla="*/ 532627 w 982797"/>
                  <a:gd name="connsiteY78"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5312 w 982797"/>
                  <a:gd name="connsiteY24" fmla="*/ 814237 h 976639"/>
                  <a:gd name="connsiteX25" fmla="*/ 690855 w 982797"/>
                  <a:gd name="connsiteY25" fmla="*/ 823135 h 976639"/>
                  <a:gd name="connsiteX26" fmla="*/ 701998 w 982797"/>
                  <a:gd name="connsiteY26" fmla="*/ 929921 h 976639"/>
                  <a:gd name="connsiteX27" fmla="*/ 697540 w 982797"/>
                  <a:gd name="connsiteY27" fmla="*/ 934370 h 976639"/>
                  <a:gd name="connsiteX28" fmla="*/ 612855 w 982797"/>
                  <a:gd name="connsiteY28" fmla="*/ 963291 h 976639"/>
                  <a:gd name="connsiteX29" fmla="*/ 608398 w 982797"/>
                  <a:gd name="connsiteY29" fmla="*/ 963291 h 976639"/>
                  <a:gd name="connsiteX30" fmla="*/ 548227 w 982797"/>
                  <a:gd name="connsiteY30" fmla="*/ 874303 h 976639"/>
                  <a:gd name="connsiteX31" fmla="*/ 543770 w 982797"/>
                  <a:gd name="connsiteY31" fmla="*/ 869854 h 976639"/>
                  <a:gd name="connsiteX32" fmla="*/ 501427 w 982797"/>
                  <a:gd name="connsiteY32" fmla="*/ 874303 h 976639"/>
                  <a:gd name="connsiteX33" fmla="*/ 494741 w 982797"/>
                  <a:gd name="connsiteY33" fmla="*/ 876528 h 976639"/>
                  <a:gd name="connsiteX34" fmla="*/ 450170 w 982797"/>
                  <a:gd name="connsiteY34" fmla="*/ 974414 h 976639"/>
                  <a:gd name="connsiteX35" fmla="*/ 445713 w 982797"/>
                  <a:gd name="connsiteY35" fmla="*/ 976639 h 976639"/>
                  <a:gd name="connsiteX36" fmla="*/ 356570 w 982797"/>
                  <a:gd name="connsiteY36" fmla="*/ 958842 h 976639"/>
                  <a:gd name="connsiteX37" fmla="*/ 352113 w 982797"/>
                  <a:gd name="connsiteY37" fmla="*/ 956617 h 976639"/>
                  <a:gd name="connsiteX38" fmla="*/ 347656 w 982797"/>
                  <a:gd name="connsiteY38" fmla="*/ 847607 h 976639"/>
                  <a:gd name="connsiteX39" fmla="*/ 340970 w 982797"/>
                  <a:gd name="connsiteY39" fmla="*/ 843158 h 976639"/>
                  <a:gd name="connsiteX40" fmla="*/ 305313 w 982797"/>
                  <a:gd name="connsiteY40" fmla="*/ 825360 h 976639"/>
                  <a:gd name="connsiteX41" fmla="*/ 296399 w 982797"/>
                  <a:gd name="connsiteY41" fmla="*/ 825360 h 976639"/>
                  <a:gd name="connsiteX42" fmla="*/ 211713 w 982797"/>
                  <a:gd name="connsiteY42" fmla="*/ 887652 h 976639"/>
                  <a:gd name="connsiteX43" fmla="*/ 205028 w 982797"/>
                  <a:gd name="connsiteY43" fmla="*/ 887652 h 976639"/>
                  <a:gd name="connsiteX44" fmla="*/ 138171 w 982797"/>
                  <a:gd name="connsiteY44" fmla="*/ 829810 h 976639"/>
                  <a:gd name="connsiteX45" fmla="*/ 135942 w 982797"/>
                  <a:gd name="connsiteY45" fmla="*/ 823135 h 976639"/>
                  <a:gd name="connsiteX46" fmla="*/ 182742 w 982797"/>
                  <a:gd name="connsiteY46" fmla="*/ 725249 h 976639"/>
                  <a:gd name="connsiteX47" fmla="*/ 182742 w 982797"/>
                  <a:gd name="connsiteY47" fmla="*/ 720800 h 976639"/>
                  <a:gd name="connsiteX48" fmla="*/ 160457 w 982797"/>
                  <a:gd name="connsiteY48" fmla="*/ 687429 h 976639"/>
                  <a:gd name="connsiteX49" fmla="*/ 153771 w 982797"/>
                  <a:gd name="connsiteY49" fmla="*/ 685205 h 976639"/>
                  <a:gd name="connsiteX50" fmla="*/ 49028 w 982797"/>
                  <a:gd name="connsiteY50" fmla="*/ 696328 h 976639"/>
                  <a:gd name="connsiteX51" fmla="*/ 42343 w 982797"/>
                  <a:gd name="connsiteY51" fmla="*/ 691879 h 976639"/>
                  <a:gd name="connsiteX52" fmla="*/ 11143 w 982797"/>
                  <a:gd name="connsiteY52" fmla="*/ 609565 h 976639"/>
                  <a:gd name="connsiteX53" fmla="*/ 15600 w 982797"/>
                  <a:gd name="connsiteY53" fmla="*/ 602891 h 976639"/>
                  <a:gd name="connsiteX54" fmla="*/ 104742 w 982797"/>
                  <a:gd name="connsiteY54" fmla="*/ 542824 h 976639"/>
                  <a:gd name="connsiteX55" fmla="*/ 106971 w 982797"/>
                  <a:gd name="connsiteY55" fmla="*/ 536150 h 976639"/>
                  <a:gd name="connsiteX56" fmla="*/ 104742 w 982797"/>
                  <a:gd name="connsiteY56" fmla="*/ 496106 h 976639"/>
                  <a:gd name="connsiteX57" fmla="*/ 102514 w 982797"/>
                  <a:gd name="connsiteY57" fmla="*/ 489432 h 976639"/>
                  <a:gd name="connsiteX58" fmla="*/ 4457 w 982797"/>
                  <a:gd name="connsiteY58" fmla="*/ 444938 h 976639"/>
                  <a:gd name="connsiteX59" fmla="*/ 0 w 982797"/>
                  <a:gd name="connsiteY59" fmla="*/ 440489 h 976639"/>
                  <a:gd name="connsiteX60" fmla="*/ 15600 w 982797"/>
                  <a:gd name="connsiteY60" fmla="*/ 353726 h 976639"/>
                  <a:gd name="connsiteX61" fmla="*/ 20057 w 982797"/>
                  <a:gd name="connsiteY61" fmla="*/ 351501 h 976639"/>
                  <a:gd name="connsiteX62" fmla="*/ 129257 w 982797"/>
                  <a:gd name="connsiteY62" fmla="*/ 342602 h 976639"/>
                  <a:gd name="connsiteX63" fmla="*/ 135942 w 982797"/>
                  <a:gd name="connsiteY63" fmla="*/ 340377 h 976639"/>
                  <a:gd name="connsiteX64" fmla="*/ 151542 w 982797"/>
                  <a:gd name="connsiteY64" fmla="*/ 302558 h 976639"/>
                  <a:gd name="connsiteX65" fmla="*/ 151542 w 982797"/>
                  <a:gd name="connsiteY65" fmla="*/ 295884 h 976639"/>
                  <a:gd name="connsiteX66" fmla="*/ 91371 w 982797"/>
                  <a:gd name="connsiteY66" fmla="*/ 209121 h 976639"/>
                  <a:gd name="connsiteX67" fmla="*/ 91371 w 982797"/>
                  <a:gd name="connsiteY67" fmla="*/ 200222 h 976639"/>
                  <a:gd name="connsiteX68" fmla="*/ 147085 w 982797"/>
                  <a:gd name="connsiteY68" fmla="*/ 133481 h 976639"/>
                  <a:gd name="connsiteX69" fmla="*/ 153771 w 982797"/>
                  <a:gd name="connsiteY69" fmla="*/ 133481 h 976639"/>
                  <a:gd name="connsiteX70" fmla="*/ 249599 w 982797"/>
                  <a:gd name="connsiteY70" fmla="*/ 180200 h 976639"/>
                  <a:gd name="connsiteX71" fmla="*/ 256285 w 982797"/>
                  <a:gd name="connsiteY71" fmla="*/ 180200 h 976639"/>
                  <a:gd name="connsiteX72" fmla="*/ 289713 w 982797"/>
                  <a:gd name="connsiteY72" fmla="*/ 157953 h 976639"/>
                  <a:gd name="connsiteX73" fmla="*/ 283027 w 982797"/>
                  <a:gd name="connsiteY73" fmla="*/ 44493 h 976639"/>
                  <a:gd name="connsiteX74" fmla="*/ 369942 w 982797"/>
                  <a:gd name="connsiteY74" fmla="*/ 11123 h 976639"/>
                  <a:gd name="connsiteX75" fmla="*/ 439027 w 982797"/>
                  <a:gd name="connsiteY75" fmla="*/ 106785 h 976639"/>
                  <a:gd name="connsiteX76" fmla="*/ 481370 w 982797"/>
                  <a:gd name="connsiteY76" fmla="*/ 102335 h 976639"/>
                  <a:gd name="connsiteX77" fmla="*/ 532627 w 982797"/>
                  <a:gd name="connsiteY77"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97540 w 982797"/>
                  <a:gd name="connsiteY26" fmla="*/ 934370 h 976639"/>
                  <a:gd name="connsiteX27" fmla="*/ 612855 w 982797"/>
                  <a:gd name="connsiteY27" fmla="*/ 963291 h 976639"/>
                  <a:gd name="connsiteX28" fmla="*/ 608398 w 982797"/>
                  <a:gd name="connsiteY28" fmla="*/ 963291 h 976639"/>
                  <a:gd name="connsiteX29" fmla="*/ 548227 w 982797"/>
                  <a:gd name="connsiteY29" fmla="*/ 874303 h 976639"/>
                  <a:gd name="connsiteX30" fmla="*/ 543770 w 982797"/>
                  <a:gd name="connsiteY30" fmla="*/ 869854 h 976639"/>
                  <a:gd name="connsiteX31" fmla="*/ 501427 w 982797"/>
                  <a:gd name="connsiteY31" fmla="*/ 874303 h 976639"/>
                  <a:gd name="connsiteX32" fmla="*/ 494741 w 982797"/>
                  <a:gd name="connsiteY32" fmla="*/ 876528 h 976639"/>
                  <a:gd name="connsiteX33" fmla="*/ 450170 w 982797"/>
                  <a:gd name="connsiteY33" fmla="*/ 974414 h 976639"/>
                  <a:gd name="connsiteX34" fmla="*/ 445713 w 982797"/>
                  <a:gd name="connsiteY34" fmla="*/ 976639 h 976639"/>
                  <a:gd name="connsiteX35" fmla="*/ 356570 w 982797"/>
                  <a:gd name="connsiteY35" fmla="*/ 958842 h 976639"/>
                  <a:gd name="connsiteX36" fmla="*/ 352113 w 982797"/>
                  <a:gd name="connsiteY36" fmla="*/ 956617 h 976639"/>
                  <a:gd name="connsiteX37" fmla="*/ 347656 w 982797"/>
                  <a:gd name="connsiteY37" fmla="*/ 847607 h 976639"/>
                  <a:gd name="connsiteX38" fmla="*/ 340970 w 982797"/>
                  <a:gd name="connsiteY38" fmla="*/ 843158 h 976639"/>
                  <a:gd name="connsiteX39" fmla="*/ 305313 w 982797"/>
                  <a:gd name="connsiteY39" fmla="*/ 825360 h 976639"/>
                  <a:gd name="connsiteX40" fmla="*/ 296399 w 982797"/>
                  <a:gd name="connsiteY40" fmla="*/ 825360 h 976639"/>
                  <a:gd name="connsiteX41" fmla="*/ 211713 w 982797"/>
                  <a:gd name="connsiteY41" fmla="*/ 887652 h 976639"/>
                  <a:gd name="connsiteX42" fmla="*/ 205028 w 982797"/>
                  <a:gd name="connsiteY42" fmla="*/ 887652 h 976639"/>
                  <a:gd name="connsiteX43" fmla="*/ 138171 w 982797"/>
                  <a:gd name="connsiteY43" fmla="*/ 829810 h 976639"/>
                  <a:gd name="connsiteX44" fmla="*/ 135942 w 982797"/>
                  <a:gd name="connsiteY44" fmla="*/ 823135 h 976639"/>
                  <a:gd name="connsiteX45" fmla="*/ 182742 w 982797"/>
                  <a:gd name="connsiteY45" fmla="*/ 725249 h 976639"/>
                  <a:gd name="connsiteX46" fmla="*/ 182742 w 982797"/>
                  <a:gd name="connsiteY46" fmla="*/ 720800 h 976639"/>
                  <a:gd name="connsiteX47" fmla="*/ 160457 w 982797"/>
                  <a:gd name="connsiteY47" fmla="*/ 687429 h 976639"/>
                  <a:gd name="connsiteX48" fmla="*/ 153771 w 982797"/>
                  <a:gd name="connsiteY48" fmla="*/ 685205 h 976639"/>
                  <a:gd name="connsiteX49" fmla="*/ 49028 w 982797"/>
                  <a:gd name="connsiteY49" fmla="*/ 696328 h 976639"/>
                  <a:gd name="connsiteX50" fmla="*/ 42343 w 982797"/>
                  <a:gd name="connsiteY50" fmla="*/ 691879 h 976639"/>
                  <a:gd name="connsiteX51" fmla="*/ 11143 w 982797"/>
                  <a:gd name="connsiteY51" fmla="*/ 609565 h 976639"/>
                  <a:gd name="connsiteX52" fmla="*/ 15600 w 982797"/>
                  <a:gd name="connsiteY52" fmla="*/ 602891 h 976639"/>
                  <a:gd name="connsiteX53" fmla="*/ 104742 w 982797"/>
                  <a:gd name="connsiteY53" fmla="*/ 542824 h 976639"/>
                  <a:gd name="connsiteX54" fmla="*/ 106971 w 982797"/>
                  <a:gd name="connsiteY54" fmla="*/ 536150 h 976639"/>
                  <a:gd name="connsiteX55" fmla="*/ 104742 w 982797"/>
                  <a:gd name="connsiteY55" fmla="*/ 496106 h 976639"/>
                  <a:gd name="connsiteX56" fmla="*/ 102514 w 982797"/>
                  <a:gd name="connsiteY56" fmla="*/ 489432 h 976639"/>
                  <a:gd name="connsiteX57" fmla="*/ 4457 w 982797"/>
                  <a:gd name="connsiteY57" fmla="*/ 444938 h 976639"/>
                  <a:gd name="connsiteX58" fmla="*/ 0 w 982797"/>
                  <a:gd name="connsiteY58" fmla="*/ 440489 h 976639"/>
                  <a:gd name="connsiteX59" fmla="*/ 15600 w 982797"/>
                  <a:gd name="connsiteY59" fmla="*/ 353726 h 976639"/>
                  <a:gd name="connsiteX60" fmla="*/ 20057 w 982797"/>
                  <a:gd name="connsiteY60" fmla="*/ 351501 h 976639"/>
                  <a:gd name="connsiteX61" fmla="*/ 129257 w 982797"/>
                  <a:gd name="connsiteY61" fmla="*/ 342602 h 976639"/>
                  <a:gd name="connsiteX62" fmla="*/ 135942 w 982797"/>
                  <a:gd name="connsiteY62" fmla="*/ 340377 h 976639"/>
                  <a:gd name="connsiteX63" fmla="*/ 151542 w 982797"/>
                  <a:gd name="connsiteY63" fmla="*/ 302558 h 976639"/>
                  <a:gd name="connsiteX64" fmla="*/ 151542 w 982797"/>
                  <a:gd name="connsiteY64" fmla="*/ 295884 h 976639"/>
                  <a:gd name="connsiteX65" fmla="*/ 91371 w 982797"/>
                  <a:gd name="connsiteY65" fmla="*/ 209121 h 976639"/>
                  <a:gd name="connsiteX66" fmla="*/ 91371 w 982797"/>
                  <a:gd name="connsiteY66" fmla="*/ 200222 h 976639"/>
                  <a:gd name="connsiteX67" fmla="*/ 147085 w 982797"/>
                  <a:gd name="connsiteY67" fmla="*/ 133481 h 976639"/>
                  <a:gd name="connsiteX68" fmla="*/ 153771 w 982797"/>
                  <a:gd name="connsiteY68" fmla="*/ 133481 h 976639"/>
                  <a:gd name="connsiteX69" fmla="*/ 249599 w 982797"/>
                  <a:gd name="connsiteY69" fmla="*/ 180200 h 976639"/>
                  <a:gd name="connsiteX70" fmla="*/ 256285 w 982797"/>
                  <a:gd name="connsiteY70" fmla="*/ 180200 h 976639"/>
                  <a:gd name="connsiteX71" fmla="*/ 289713 w 982797"/>
                  <a:gd name="connsiteY71" fmla="*/ 157953 h 976639"/>
                  <a:gd name="connsiteX72" fmla="*/ 283027 w 982797"/>
                  <a:gd name="connsiteY72" fmla="*/ 44493 h 976639"/>
                  <a:gd name="connsiteX73" fmla="*/ 369942 w 982797"/>
                  <a:gd name="connsiteY73" fmla="*/ 11123 h 976639"/>
                  <a:gd name="connsiteX74" fmla="*/ 439027 w 982797"/>
                  <a:gd name="connsiteY74" fmla="*/ 106785 h 976639"/>
                  <a:gd name="connsiteX75" fmla="*/ 481370 w 982797"/>
                  <a:gd name="connsiteY75" fmla="*/ 102335 h 976639"/>
                  <a:gd name="connsiteX76" fmla="*/ 532627 w 982797"/>
                  <a:gd name="connsiteY76"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12855 w 982797"/>
                  <a:gd name="connsiteY26" fmla="*/ 963291 h 976639"/>
                  <a:gd name="connsiteX27" fmla="*/ 608398 w 982797"/>
                  <a:gd name="connsiteY27" fmla="*/ 963291 h 976639"/>
                  <a:gd name="connsiteX28" fmla="*/ 548227 w 982797"/>
                  <a:gd name="connsiteY28" fmla="*/ 874303 h 976639"/>
                  <a:gd name="connsiteX29" fmla="*/ 543770 w 982797"/>
                  <a:gd name="connsiteY29" fmla="*/ 869854 h 976639"/>
                  <a:gd name="connsiteX30" fmla="*/ 501427 w 982797"/>
                  <a:gd name="connsiteY30" fmla="*/ 874303 h 976639"/>
                  <a:gd name="connsiteX31" fmla="*/ 494741 w 982797"/>
                  <a:gd name="connsiteY31" fmla="*/ 876528 h 976639"/>
                  <a:gd name="connsiteX32" fmla="*/ 450170 w 982797"/>
                  <a:gd name="connsiteY32" fmla="*/ 974414 h 976639"/>
                  <a:gd name="connsiteX33" fmla="*/ 445713 w 982797"/>
                  <a:gd name="connsiteY33" fmla="*/ 976639 h 976639"/>
                  <a:gd name="connsiteX34" fmla="*/ 356570 w 982797"/>
                  <a:gd name="connsiteY34" fmla="*/ 958842 h 976639"/>
                  <a:gd name="connsiteX35" fmla="*/ 352113 w 982797"/>
                  <a:gd name="connsiteY35" fmla="*/ 956617 h 976639"/>
                  <a:gd name="connsiteX36" fmla="*/ 347656 w 982797"/>
                  <a:gd name="connsiteY36" fmla="*/ 847607 h 976639"/>
                  <a:gd name="connsiteX37" fmla="*/ 340970 w 982797"/>
                  <a:gd name="connsiteY37" fmla="*/ 843158 h 976639"/>
                  <a:gd name="connsiteX38" fmla="*/ 305313 w 982797"/>
                  <a:gd name="connsiteY38" fmla="*/ 825360 h 976639"/>
                  <a:gd name="connsiteX39" fmla="*/ 296399 w 982797"/>
                  <a:gd name="connsiteY39" fmla="*/ 825360 h 976639"/>
                  <a:gd name="connsiteX40" fmla="*/ 211713 w 982797"/>
                  <a:gd name="connsiteY40" fmla="*/ 887652 h 976639"/>
                  <a:gd name="connsiteX41" fmla="*/ 205028 w 982797"/>
                  <a:gd name="connsiteY41" fmla="*/ 887652 h 976639"/>
                  <a:gd name="connsiteX42" fmla="*/ 138171 w 982797"/>
                  <a:gd name="connsiteY42" fmla="*/ 829810 h 976639"/>
                  <a:gd name="connsiteX43" fmla="*/ 135942 w 982797"/>
                  <a:gd name="connsiteY43" fmla="*/ 823135 h 976639"/>
                  <a:gd name="connsiteX44" fmla="*/ 182742 w 982797"/>
                  <a:gd name="connsiteY44" fmla="*/ 725249 h 976639"/>
                  <a:gd name="connsiteX45" fmla="*/ 182742 w 982797"/>
                  <a:gd name="connsiteY45" fmla="*/ 720800 h 976639"/>
                  <a:gd name="connsiteX46" fmla="*/ 160457 w 982797"/>
                  <a:gd name="connsiteY46" fmla="*/ 687429 h 976639"/>
                  <a:gd name="connsiteX47" fmla="*/ 153771 w 982797"/>
                  <a:gd name="connsiteY47" fmla="*/ 685205 h 976639"/>
                  <a:gd name="connsiteX48" fmla="*/ 49028 w 982797"/>
                  <a:gd name="connsiteY48" fmla="*/ 696328 h 976639"/>
                  <a:gd name="connsiteX49" fmla="*/ 42343 w 982797"/>
                  <a:gd name="connsiteY49" fmla="*/ 691879 h 976639"/>
                  <a:gd name="connsiteX50" fmla="*/ 11143 w 982797"/>
                  <a:gd name="connsiteY50" fmla="*/ 609565 h 976639"/>
                  <a:gd name="connsiteX51" fmla="*/ 15600 w 982797"/>
                  <a:gd name="connsiteY51" fmla="*/ 602891 h 976639"/>
                  <a:gd name="connsiteX52" fmla="*/ 104742 w 982797"/>
                  <a:gd name="connsiteY52" fmla="*/ 542824 h 976639"/>
                  <a:gd name="connsiteX53" fmla="*/ 106971 w 982797"/>
                  <a:gd name="connsiteY53" fmla="*/ 536150 h 976639"/>
                  <a:gd name="connsiteX54" fmla="*/ 104742 w 982797"/>
                  <a:gd name="connsiteY54" fmla="*/ 496106 h 976639"/>
                  <a:gd name="connsiteX55" fmla="*/ 102514 w 982797"/>
                  <a:gd name="connsiteY55" fmla="*/ 489432 h 976639"/>
                  <a:gd name="connsiteX56" fmla="*/ 4457 w 982797"/>
                  <a:gd name="connsiteY56" fmla="*/ 444938 h 976639"/>
                  <a:gd name="connsiteX57" fmla="*/ 0 w 982797"/>
                  <a:gd name="connsiteY57" fmla="*/ 440489 h 976639"/>
                  <a:gd name="connsiteX58" fmla="*/ 15600 w 982797"/>
                  <a:gd name="connsiteY58" fmla="*/ 353726 h 976639"/>
                  <a:gd name="connsiteX59" fmla="*/ 20057 w 982797"/>
                  <a:gd name="connsiteY59" fmla="*/ 351501 h 976639"/>
                  <a:gd name="connsiteX60" fmla="*/ 129257 w 982797"/>
                  <a:gd name="connsiteY60" fmla="*/ 342602 h 976639"/>
                  <a:gd name="connsiteX61" fmla="*/ 135942 w 982797"/>
                  <a:gd name="connsiteY61" fmla="*/ 340377 h 976639"/>
                  <a:gd name="connsiteX62" fmla="*/ 151542 w 982797"/>
                  <a:gd name="connsiteY62" fmla="*/ 302558 h 976639"/>
                  <a:gd name="connsiteX63" fmla="*/ 151542 w 982797"/>
                  <a:gd name="connsiteY63" fmla="*/ 295884 h 976639"/>
                  <a:gd name="connsiteX64" fmla="*/ 91371 w 982797"/>
                  <a:gd name="connsiteY64" fmla="*/ 209121 h 976639"/>
                  <a:gd name="connsiteX65" fmla="*/ 91371 w 982797"/>
                  <a:gd name="connsiteY65" fmla="*/ 200222 h 976639"/>
                  <a:gd name="connsiteX66" fmla="*/ 147085 w 982797"/>
                  <a:gd name="connsiteY66" fmla="*/ 133481 h 976639"/>
                  <a:gd name="connsiteX67" fmla="*/ 153771 w 982797"/>
                  <a:gd name="connsiteY67" fmla="*/ 133481 h 976639"/>
                  <a:gd name="connsiteX68" fmla="*/ 249599 w 982797"/>
                  <a:gd name="connsiteY68" fmla="*/ 180200 h 976639"/>
                  <a:gd name="connsiteX69" fmla="*/ 256285 w 982797"/>
                  <a:gd name="connsiteY69" fmla="*/ 180200 h 976639"/>
                  <a:gd name="connsiteX70" fmla="*/ 289713 w 982797"/>
                  <a:gd name="connsiteY70" fmla="*/ 157953 h 976639"/>
                  <a:gd name="connsiteX71" fmla="*/ 283027 w 982797"/>
                  <a:gd name="connsiteY71" fmla="*/ 44493 h 976639"/>
                  <a:gd name="connsiteX72" fmla="*/ 369942 w 982797"/>
                  <a:gd name="connsiteY72" fmla="*/ 11123 h 976639"/>
                  <a:gd name="connsiteX73" fmla="*/ 439027 w 982797"/>
                  <a:gd name="connsiteY73" fmla="*/ 106785 h 976639"/>
                  <a:gd name="connsiteX74" fmla="*/ 481370 w 982797"/>
                  <a:gd name="connsiteY74" fmla="*/ 102335 h 976639"/>
                  <a:gd name="connsiteX75" fmla="*/ 532627 w 982797"/>
                  <a:gd name="connsiteY75"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43770 w 982797"/>
                  <a:gd name="connsiteY28" fmla="*/ 869854 h 976639"/>
                  <a:gd name="connsiteX29" fmla="*/ 501427 w 982797"/>
                  <a:gd name="connsiteY29" fmla="*/ 874303 h 976639"/>
                  <a:gd name="connsiteX30" fmla="*/ 494741 w 982797"/>
                  <a:gd name="connsiteY30" fmla="*/ 876528 h 976639"/>
                  <a:gd name="connsiteX31" fmla="*/ 450170 w 982797"/>
                  <a:gd name="connsiteY31" fmla="*/ 974414 h 976639"/>
                  <a:gd name="connsiteX32" fmla="*/ 445713 w 982797"/>
                  <a:gd name="connsiteY32" fmla="*/ 976639 h 976639"/>
                  <a:gd name="connsiteX33" fmla="*/ 356570 w 982797"/>
                  <a:gd name="connsiteY33" fmla="*/ 958842 h 976639"/>
                  <a:gd name="connsiteX34" fmla="*/ 352113 w 982797"/>
                  <a:gd name="connsiteY34" fmla="*/ 956617 h 976639"/>
                  <a:gd name="connsiteX35" fmla="*/ 347656 w 982797"/>
                  <a:gd name="connsiteY35" fmla="*/ 847607 h 976639"/>
                  <a:gd name="connsiteX36" fmla="*/ 340970 w 982797"/>
                  <a:gd name="connsiteY36" fmla="*/ 843158 h 976639"/>
                  <a:gd name="connsiteX37" fmla="*/ 305313 w 982797"/>
                  <a:gd name="connsiteY37" fmla="*/ 825360 h 976639"/>
                  <a:gd name="connsiteX38" fmla="*/ 296399 w 982797"/>
                  <a:gd name="connsiteY38" fmla="*/ 825360 h 976639"/>
                  <a:gd name="connsiteX39" fmla="*/ 211713 w 982797"/>
                  <a:gd name="connsiteY39" fmla="*/ 887652 h 976639"/>
                  <a:gd name="connsiteX40" fmla="*/ 205028 w 982797"/>
                  <a:gd name="connsiteY40" fmla="*/ 887652 h 976639"/>
                  <a:gd name="connsiteX41" fmla="*/ 138171 w 982797"/>
                  <a:gd name="connsiteY41" fmla="*/ 829810 h 976639"/>
                  <a:gd name="connsiteX42" fmla="*/ 135942 w 982797"/>
                  <a:gd name="connsiteY42" fmla="*/ 823135 h 976639"/>
                  <a:gd name="connsiteX43" fmla="*/ 182742 w 982797"/>
                  <a:gd name="connsiteY43" fmla="*/ 725249 h 976639"/>
                  <a:gd name="connsiteX44" fmla="*/ 182742 w 982797"/>
                  <a:gd name="connsiteY44" fmla="*/ 720800 h 976639"/>
                  <a:gd name="connsiteX45" fmla="*/ 160457 w 982797"/>
                  <a:gd name="connsiteY45" fmla="*/ 687429 h 976639"/>
                  <a:gd name="connsiteX46" fmla="*/ 153771 w 982797"/>
                  <a:gd name="connsiteY46" fmla="*/ 685205 h 976639"/>
                  <a:gd name="connsiteX47" fmla="*/ 49028 w 982797"/>
                  <a:gd name="connsiteY47" fmla="*/ 696328 h 976639"/>
                  <a:gd name="connsiteX48" fmla="*/ 42343 w 982797"/>
                  <a:gd name="connsiteY48" fmla="*/ 691879 h 976639"/>
                  <a:gd name="connsiteX49" fmla="*/ 11143 w 982797"/>
                  <a:gd name="connsiteY49" fmla="*/ 609565 h 976639"/>
                  <a:gd name="connsiteX50" fmla="*/ 15600 w 982797"/>
                  <a:gd name="connsiteY50" fmla="*/ 602891 h 976639"/>
                  <a:gd name="connsiteX51" fmla="*/ 104742 w 982797"/>
                  <a:gd name="connsiteY51" fmla="*/ 542824 h 976639"/>
                  <a:gd name="connsiteX52" fmla="*/ 106971 w 982797"/>
                  <a:gd name="connsiteY52" fmla="*/ 536150 h 976639"/>
                  <a:gd name="connsiteX53" fmla="*/ 104742 w 982797"/>
                  <a:gd name="connsiteY53" fmla="*/ 496106 h 976639"/>
                  <a:gd name="connsiteX54" fmla="*/ 102514 w 982797"/>
                  <a:gd name="connsiteY54" fmla="*/ 489432 h 976639"/>
                  <a:gd name="connsiteX55" fmla="*/ 4457 w 982797"/>
                  <a:gd name="connsiteY55" fmla="*/ 444938 h 976639"/>
                  <a:gd name="connsiteX56" fmla="*/ 0 w 982797"/>
                  <a:gd name="connsiteY56" fmla="*/ 440489 h 976639"/>
                  <a:gd name="connsiteX57" fmla="*/ 15600 w 982797"/>
                  <a:gd name="connsiteY57" fmla="*/ 353726 h 976639"/>
                  <a:gd name="connsiteX58" fmla="*/ 20057 w 982797"/>
                  <a:gd name="connsiteY58" fmla="*/ 351501 h 976639"/>
                  <a:gd name="connsiteX59" fmla="*/ 129257 w 982797"/>
                  <a:gd name="connsiteY59" fmla="*/ 342602 h 976639"/>
                  <a:gd name="connsiteX60" fmla="*/ 135942 w 982797"/>
                  <a:gd name="connsiteY60" fmla="*/ 340377 h 976639"/>
                  <a:gd name="connsiteX61" fmla="*/ 151542 w 982797"/>
                  <a:gd name="connsiteY61" fmla="*/ 302558 h 976639"/>
                  <a:gd name="connsiteX62" fmla="*/ 151542 w 982797"/>
                  <a:gd name="connsiteY62" fmla="*/ 295884 h 976639"/>
                  <a:gd name="connsiteX63" fmla="*/ 91371 w 982797"/>
                  <a:gd name="connsiteY63" fmla="*/ 209121 h 976639"/>
                  <a:gd name="connsiteX64" fmla="*/ 91371 w 982797"/>
                  <a:gd name="connsiteY64" fmla="*/ 200222 h 976639"/>
                  <a:gd name="connsiteX65" fmla="*/ 147085 w 982797"/>
                  <a:gd name="connsiteY65" fmla="*/ 133481 h 976639"/>
                  <a:gd name="connsiteX66" fmla="*/ 153771 w 982797"/>
                  <a:gd name="connsiteY66" fmla="*/ 133481 h 976639"/>
                  <a:gd name="connsiteX67" fmla="*/ 249599 w 982797"/>
                  <a:gd name="connsiteY67" fmla="*/ 180200 h 976639"/>
                  <a:gd name="connsiteX68" fmla="*/ 256285 w 982797"/>
                  <a:gd name="connsiteY68" fmla="*/ 180200 h 976639"/>
                  <a:gd name="connsiteX69" fmla="*/ 289713 w 982797"/>
                  <a:gd name="connsiteY69" fmla="*/ 157953 h 976639"/>
                  <a:gd name="connsiteX70" fmla="*/ 283027 w 982797"/>
                  <a:gd name="connsiteY70" fmla="*/ 44493 h 976639"/>
                  <a:gd name="connsiteX71" fmla="*/ 369942 w 982797"/>
                  <a:gd name="connsiteY71" fmla="*/ 11123 h 976639"/>
                  <a:gd name="connsiteX72" fmla="*/ 439027 w 982797"/>
                  <a:gd name="connsiteY72" fmla="*/ 106785 h 976639"/>
                  <a:gd name="connsiteX73" fmla="*/ 481370 w 982797"/>
                  <a:gd name="connsiteY73" fmla="*/ 102335 h 976639"/>
                  <a:gd name="connsiteX74" fmla="*/ 532627 w 982797"/>
                  <a:gd name="connsiteY7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01427 w 982797"/>
                  <a:gd name="connsiteY28" fmla="*/ 874303 h 976639"/>
                  <a:gd name="connsiteX29" fmla="*/ 494741 w 982797"/>
                  <a:gd name="connsiteY29" fmla="*/ 876528 h 976639"/>
                  <a:gd name="connsiteX30" fmla="*/ 450170 w 982797"/>
                  <a:gd name="connsiteY30" fmla="*/ 974414 h 976639"/>
                  <a:gd name="connsiteX31" fmla="*/ 445713 w 982797"/>
                  <a:gd name="connsiteY31" fmla="*/ 976639 h 976639"/>
                  <a:gd name="connsiteX32" fmla="*/ 356570 w 982797"/>
                  <a:gd name="connsiteY32" fmla="*/ 958842 h 976639"/>
                  <a:gd name="connsiteX33" fmla="*/ 352113 w 982797"/>
                  <a:gd name="connsiteY33" fmla="*/ 956617 h 976639"/>
                  <a:gd name="connsiteX34" fmla="*/ 347656 w 982797"/>
                  <a:gd name="connsiteY34" fmla="*/ 847607 h 976639"/>
                  <a:gd name="connsiteX35" fmla="*/ 340970 w 982797"/>
                  <a:gd name="connsiteY35" fmla="*/ 843158 h 976639"/>
                  <a:gd name="connsiteX36" fmla="*/ 305313 w 982797"/>
                  <a:gd name="connsiteY36" fmla="*/ 825360 h 976639"/>
                  <a:gd name="connsiteX37" fmla="*/ 296399 w 982797"/>
                  <a:gd name="connsiteY37" fmla="*/ 825360 h 976639"/>
                  <a:gd name="connsiteX38" fmla="*/ 211713 w 982797"/>
                  <a:gd name="connsiteY38" fmla="*/ 887652 h 976639"/>
                  <a:gd name="connsiteX39" fmla="*/ 205028 w 982797"/>
                  <a:gd name="connsiteY39" fmla="*/ 887652 h 976639"/>
                  <a:gd name="connsiteX40" fmla="*/ 138171 w 982797"/>
                  <a:gd name="connsiteY40" fmla="*/ 829810 h 976639"/>
                  <a:gd name="connsiteX41" fmla="*/ 135942 w 982797"/>
                  <a:gd name="connsiteY41" fmla="*/ 823135 h 976639"/>
                  <a:gd name="connsiteX42" fmla="*/ 182742 w 982797"/>
                  <a:gd name="connsiteY42" fmla="*/ 725249 h 976639"/>
                  <a:gd name="connsiteX43" fmla="*/ 182742 w 982797"/>
                  <a:gd name="connsiteY43" fmla="*/ 720800 h 976639"/>
                  <a:gd name="connsiteX44" fmla="*/ 160457 w 982797"/>
                  <a:gd name="connsiteY44" fmla="*/ 687429 h 976639"/>
                  <a:gd name="connsiteX45" fmla="*/ 153771 w 982797"/>
                  <a:gd name="connsiteY45" fmla="*/ 685205 h 976639"/>
                  <a:gd name="connsiteX46" fmla="*/ 49028 w 982797"/>
                  <a:gd name="connsiteY46" fmla="*/ 696328 h 976639"/>
                  <a:gd name="connsiteX47" fmla="*/ 42343 w 982797"/>
                  <a:gd name="connsiteY47" fmla="*/ 691879 h 976639"/>
                  <a:gd name="connsiteX48" fmla="*/ 11143 w 982797"/>
                  <a:gd name="connsiteY48" fmla="*/ 609565 h 976639"/>
                  <a:gd name="connsiteX49" fmla="*/ 15600 w 982797"/>
                  <a:gd name="connsiteY49" fmla="*/ 602891 h 976639"/>
                  <a:gd name="connsiteX50" fmla="*/ 104742 w 982797"/>
                  <a:gd name="connsiteY50" fmla="*/ 542824 h 976639"/>
                  <a:gd name="connsiteX51" fmla="*/ 106971 w 982797"/>
                  <a:gd name="connsiteY51" fmla="*/ 536150 h 976639"/>
                  <a:gd name="connsiteX52" fmla="*/ 104742 w 982797"/>
                  <a:gd name="connsiteY52" fmla="*/ 496106 h 976639"/>
                  <a:gd name="connsiteX53" fmla="*/ 102514 w 982797"/>
                  <a:gd name="connsiteY53" fmla="*/ 489432 h 976639"/>
                  <a:gd name="connsiteX54" fmla="*/ 4457 w 982797"/>
                  <a:gd name="connsiteY54" fmla="*/ 444938 h 976639"/>
                  <a:gd name="connsiteX55" fmla="*/ 0 w 982797"/>
                  <a:gd name="connsiteY55" fmla="*/ 440489 h 976639"/>
                  <a:gd name="connsiteX56" fmla="*/ 15600 w 982797"/>
                  <a:gd name="connsiteY56" fmla="*/ 353726 h 976639"/>
                  <a:gd name="connsiteX57" fmla="*/ 20057 w 982797"/>
                  <a:gd name="connsiteY57" fmla="*/ 351501 h 976639"/>
                  <a:gd name="connsiteX58" fmla="*/ 129257 w 982797"/>
                  <a:gd name="connsiteY58" fmla="*/ 342602 h 976639"/>
                  <a:gd name="connsiteX59" fmla="*/ 135942 w 982797"/>
                  <a:gd name="connsiteY59" fmla="*/ 340377 h 976639"/>
                  <a:gd name="connsiteX60" fmla="*/ 151542 w 982797"/>
                  <a:gd name="connsiteY60" fmla="*/ 302558 h 976639"/>
                  <a:gd name="connsiteX61" fmla="*/ 151542 w 982797"/>
                  <a:gd name="connsiteY61" fmla="*/ 295884 h 976639"/>
                  <a:gd name="connsiteX62" fmla="*/ 91371 w 982797"/>
                  <a:gd name="connsiteY62" fmla="*/ 209121 h 976639"/>
                  <a:gd name="connsiteX63" fmla="*/ 91371 w 982797"/>
                  <a:gd name="connsiteY63" fmla="*/ 200222 h 976639"/>
                  <a:gd name="connsiteX64" fmla="*/ 147085 w 982797"/>
                  <a:gd name="connsiteY64" fmla="*/ 133481 h 976639"/>
                  <a:gd name="connsiteX65" fmla="*/ 153771 w 982797"/>
                  <a:gd name="connsiteY65" fmla="*/ 133481 h 976639"/>
                  <a:gd name="connsiteX66" fmla="*/ 249599 w 982797"/>
                  <a:gd name="connsiteY66" fmla="*/ 180200 h 976639"/>
                  <a:gd name="connsiteX67" fmla="*/ 256285 w 982797"/>
                  <a:gd name="connsiteY67" fmla="*/ 180200 h 976639"/>
                  <a:gd name="connsiteX68" fmla="*/ 289713 w 982797"/>
                  <a:gd name="connsiteY68" fmla="*/ 157953 h 976639"/>
                  <a:gd name="connsiteX69" fmla="*/ 283027 w 982797"/>
                  <a:gd name="connsiteY69" fmla="*/ 44493 h 976639"/>
                  <a:gd name="connsiteX70" fmla="*/ 369942 w 982797"/>
                  <a:gd name="connsiteY70" fmla="*/ 11123 h 976639"/>
                  <a:gd name="connsiteX71" fmla="*/ 439027 w 982797"/>
                  <a:gd name="connsiteY71" fmla="*/ 106785 h 976639"/>
                  <a:gd name="connsiteX72" fmla="*/ 481370 w 982797"/>
                  <a:gd name="connsiteY72" fmla="*/ 102335 h 976639"/>
                  <a:gd name="connsiteX73" fmla="*/ 532627 w 982797"/>
                  <a:gd name="connsiteY7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9485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05313 w 982797"/>
                  <a:gd name="connsiteY34" fmla="*/ 825360 h 976639"/>
                  <a:gd name="connsiteX35" fmla="*/ 296399 w 982797"/>
                  <a:gd name="connsiteY35" fmla="*/ 825360 h 976639"/>
                  <a:gd name="connsiteX36" fmla="*/ 211713 w 982797"/>
                  <a:gd name="connsiteY36" fmla="*/ 887652 h 976639"/>
                  <a:gd name="connsiteX37" fmla="*/ 205028 w 982797"/>
                  <a:gd name="connsiteY37" fmla="*/ 887652 h 976639"/>
                  <a:gd name="connsiteX38" fmla="*/ 138171 w 982797"/>
                  <a:gd name="connsiteY38" fmla="*/ 829810 h 976639"/>
                  <a:gd name="connsiteX39" fmla="*/ 135942 w 982797"/>
                  <a:gd name="connsiteY39" fmla="*/ 823135 h 976639"/>
                  <a:gd name="connsiteX40" fmla="*/ 182742 w 982797"/>
                  <a:gd name="connsiteY40" fmla="*/ 725249 h 976639"/>
                  <a:gd name="connsiteX41" fmla="*/ 182742 w 982797"/>
                  <a:gd name="connsiteY41" fmla="*/ 720800 h 976639"/>
                  <a:gd name="connsiteX42" fmla="*/ 160457 w 982797"/>
                  <a:gd name="connsiteY42" fmla="*/ 687429 h 976639"/>
                  <a:gd name="connsiteX43" fmla="*/ 153771 w 982797"/>
                  <a:gd name="connsiteY43" fmla="*/ 685205 h 976639"/>
                  <a:gd name="connsiteX44" fmla="*/ 49028 w 982797"/>
                  <a:gd name="connsiteY44" fmla="*/ 696328 h 976639"/>
                  <a:gd name="connsiteX45" fmla="*/ 42343 w 982797"/>
                  <a:gd name="connsiteY45" fmla="*/ 691879 h 976639"/>
                  <a:gd name="connsiteX46" fmla="*/ 11143 w 982797"/>
                  <a:gd name="connsiteY46" fmla="*/ 609565 h 976639"/>
                  <a:gd name="connsiteX47" fmla="*/ 15600 w 982797"/>
                  <a:gd name="connsiteY47" fmla="*/ 602891 h 976639"/>
                  <a:gd name="connsiteX48" fmla="*/ 104742 w 982797"/>
                  <a:gd name="connsiteY48" fmla="*/ 542824 h 976639"/>
                  <a:gd name="connsiteX49" fmla="*/ 106971 w 982797"/>
                  <a:gd name="connsiteY49" fmla="*/ 536150 h 976639"/>
                  <a:gd name="connsiteX50" fmla="*/ 104742 w 982797"/>
                  <a:gd name="connsiteY50" fmla="*/ 496106 h 976639"/>
                  <a:gd name="connsiteX51" fmla="*/ 102514 w 982797"/>
                  <a:gd name="connsiteY51" fmla="*/ 489432 h 976639"/>
                  <a:gd name="connsiteX52" fmla="*/ 4457 w 982797"/>
                  <a:gd name="connsiteY52" fmla="*/ 444938 h 976639"/>
                  <a:gd name="connsiteX53" fmla="*/ 0 w 982797"/>
                  <a:gd name="connsiteY53" fmla="*/ 440489 h 976639"/>
                  <a:gd name="connsiteX54" fmla="*/ 15600 w 982797"/>
                  <a:gd name="connsiteY54" fmla="*/ 353726 h 976639"/>
                  <a:gd name="connsiteX55" fmla="*/ 20057 w 982797"/>
                  <a:gd name="connsiteY55" fmla="*/ 351501 h 976639"/>
                  <a:gd name="connsiteX56" fmla="*/ 129257 w 982797"/>
                  <a:gd name="connsiteY56" fmla="*/ 342602 h 976639"/>
                  <a:gd name="connsiteX57" fmla="*/ 135942 w 982797"/>
                  <a:gd name="connsiteY57" fmla="*/ 340377 h 976639"/>
                  <a:gd name="connsiteX58" fmla="*/ 151542 w 982797"/>
                  <a:gd name="connsiteY58" fmla="*/ 302558 h 976639"/>
                  <a:gd name="connsiteX59" fmla="*/ 151542 w 982797"/>
                  <a:gd name="connsiteY59" fmla="*/ 295884 h 976639"/>
                  <a:gd name="connsiteX60" fmla="*/ 91371 w 982797"/>
                  <a:gd name="connsiteY60" fmla="*/ 209121 h 976639"/>
                  <a:gd name="connsiteX61" fmla="*/ 91371 w 982797"/>
                  <a:gd name="connsiteY61" fmla="*/ 200222 h 976639"/>
                  <a:gd name="connsiteX62" fmla="*/ 147085 w 982797"/>
                  <a:gd name="connsiteY62" fmla="*/ 133481 h 976639"/>
                  <a:gd name="connsiteX63" fmla="*/ 153771 w 982797"/>
                  <a:gd name="connsiteY63" fmla="*/ 133481 h 976639"/>
                  <a:gd name="connsiteX64" fmla="*/ 249599 w 982797"/>
                  <a:gd name="connsiteY64" fmla="*/ 180200 h 976639"/>
                  <a:gd name="connsiteX65" fmla="*/ 256285 w 982797"/>
                  <a:gd name="connsiteY65" fmla="*/ 180200 h 976639"/>
                  <a:gd name="connsiteX66" fmla="*/ 289713 w 982797"/>
                  <a:gd name="connsiteY66" fmla="*/ 157953 h 976639"/>
                  <a:gd name="connsiteX67" fmla="*/ 283027 w 982797"/>
                  <a:gd name="connsiteY67" fmla="*/ 44493 h 976639"/>
                  <a:gd name="connsiteX68" fmla="*/ 369942 w 982797"/>
                  <a:gd name="connsiteY68" fmla="*/ 11123 h 976639"/>
                  <a:gd name="connsiteX69" fmla="*/ 439027 w 982797"/>
                  <a:gd name="connsiteY69" fmla="*/ 106785 h 976639"/>
                  <a:gd name="connsiteX70" fmla="*/ 481370 w 982797"/>
                  <a:gd name="connsiteY70" fmla="*/ 102335 h 976639"/>
                  <a:gd name="connsiteX71" fmla="*/ 532627 w 982797"/>
                  <a:gd name="connsiteY7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296399 w 982797"/>
                  <a:gd name="connsiteY34" fmla="*/ 825360 h 976639"/>
                  <a:gd name="connsiteX35" fmla="*/ 211713 w 982797"/>
                  <a:gd name="connsiteY35" fmla="*/ 887652 h 976639"/>
                  <a:gd name="connsiteX36" fmla="*/ 205028 w 982797"/>
                  <a:gd name="connsiteY36" fmla="*/ 887652 h 976639"/>
                  <a:gd name="connsiteX37" fmla="*/ 138171 w 982797"/>
                  <a:gd name="connsiteY37" fmla="*/ 829810 h 976639"/>
                  <a:gd name="connsiteX38" fmla="*/ 135942 w 982797"/>
                  <a:gd name="connsiteY38" fmla="*/ 823135 h 976639"/>
                  <a:gd name="connsiteX39" fmla="*/ 182742 w 982797"/>
                  <a:gd name="connsiteY39" fmla="*/ 725249 h 976639"/>
                  <a:gd name="connsiteX40" fmla="*/ 182742 w 982797"/>
                  <a:gd name="connsiteY40" fmla="*/ 720800 h 976639"/>
                  <a:gd name="connsiteX41" fmla="*/ 160457 w 982797"/>
                  <a:gd name="connsiteY41" fmla="*/ 687429 h 976639"/>
                  <a:gd name="connsiteX42" fmla="*/ 153771 w 982797"/>
                  <a:gd name="connsiteY42" fmla="*/ 685205 h 976639"/>
                  <a:gd name="connsiteX43" fmla="*/ 49028 w 982797"/>
                  <a:gd name="connsiteY43" fmla="*/ 696328 h 976639"/>
                  <a:gd name="connsiteX44" fmla="*/ 42343 w 982797"/>
                  <a:gd name="connsiteY44" fmla="*/ 691879 h 976639"/>
                  <a:gd name="connsiteX45" fmla="*/ 11143 w 982797"/>
                  <a:gd name="connsiteY45" fmla="*/ 609565 h 976639"/>
                  <a:gd name="connsiteX46" fmla="*/ 15600 w 982797"/>
                  <a:gd name="connsiteY46" fmla="*/ 602891 h 976639"/>
                  <a:gd name="connsiteX47" fmla="*/ 104742 w 982797"/>
                  <a:gd name="connsiteY47" fmla="*/ 542824 h 976639"/>
                  <a:gd name="connsiteX48" fmla="*/ 106971 w 982797"/>
                  <a:gd name="connsiteY48" fmla="*/ 536150 h 976639"/>
                  <a:gd name="connsiteX49" fmla="*/ 104742 w 982797"/>
                  <a:gd name="connsiteY49" fmla="*/ 496106 h 976639"/>
                  <a:gd name="connsiteX50" fmla="*/ 102514 w 982797"/>
                  <a:gd name="connsiteY50" fmla="*/ 489432 h 976639"/>
                  <a:gd name="connsiteX51" fmla="*/ 4457 w 982797"/>
                  <a:gd name="connsiteY51" fmla="*/ 444938 h 976639"/>
                  <a:gd name="connsiteX52" fmla="*/ 0 w 982797"/>
                  <a:gd name="connsiteY52" fmla="*/ 440489 h 976639"/>
                  <a:gd name="connsiteX53" fmla="*/ 15600 w 982797"/>
                  <a:gd name="connsiteY53" fmla="*/ 353726 h 976639"/>
                  <a:gd name="connsiteX54" fmla="*/ 20057 w 982797"/>
                  <a:gd name="connsiteY54" fmla="*/ 351501 h 976639"/>
                  <a:gd name="connsiteX55" fmla="*/ 129257 w 982797"/>
                  <a:gd name="connsiteY55" fmla="*/ 342602 h 976639"/>
                  <a:gd name="connsiteX56" fmla="*/ 135942 w 982797"/>
                  <a:gd name="connsiteY56" fmla="*/ 340377 h 976639"/>
                  <a:gd name="connsiteX57" fmla="*/ 151542 w 982797"/>
                  <a:gd name="connsiteY57" fmla="*/ 302558 h 976639"/>
                  <a:gd name="connsiteX58" fmla="*/ 151542 w 982797"/>
                  <a:gd name="connsiteY58" fmla="*/ 295884 h 976639"/>
                  <a:gd name="connsiteX59" fmla="*/ 91371 w 982797"/>
                  <a:gd name="connsiteY59" fmla="*/ 209121 h 976639"/>
                  <a:gd name="connsiteX60" fmla="*/ 91371 w 982797"/>
                  <a:gd name="connsiteY60" fmla="*/ 200222 h 976639"/>
                  <a:gd name="connsiteX61" fmla="*/ 147085 w 982797"/>
                  <a:gd name="connsiteY61" fmla="*/ 133481 h 976639"/>
                  <a:gd name="connsiteX62" fmla="*/ 153771 w 982797"/>
                  <a:gd name="connsiteY62" fmla="*/ 133481 h 976639"/>
                  <a:gd name="connsiteX63" fmla="*/ 249599 w 982797"/>
                  <a:gd name="connsiteY63" fmla="*/ 180200 h 976639"/>
                  <a:gd name="connsiteX64" fmla="*/ 256285 w 982797"/>
                  <a:gd name="connsiteY64" fmla="*/ 180200 h 976639"/>
                  <a:gd name="connsiteX65" fmla="*/ 289713 w 982797"/>
                  <a:gd name="connsiteY65" fmla="*/ 157953 h 976639"/>
                  <a:gd name="connsiteX66" fmla="*/ 283027 w 982797"/>
                  <a:gd name="connsiteY66" fmla="*/ 44493 h 976639"/>
                  <a:gd name="connsiteX67" fmla="*/ 369942 w 982797"/>
                  <a:gd name="connsiteY67" fmla="*/ 11123 h 976639"/>
                  <a:gd name="connsiteX68" fmla="*/ 439027 w 982797"/>
                  <a:gd name="connsiteY68" fmla="*/ 106785 h 976639"/>
                  <a:gd name="connsiteX69" fmla="*/ 481370 w 982797"/>
                  <a:gd name="connsiteY69" fmla="*/ 102335 h 976639"/>
                  <a:gd name="connsiteX70" fmla="*/ 532627 w 982797"/>
                  <a:gd name="connsiteY70" fmla="*/ 0 h 976639"/>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52113 w 982797"/>
                  <a:gd name="connsiteY31" fmla="*/ 956617 h 974414"/>
                  <a:gd name="connsiteX32" fmla="*/ 347656 w 982797"/>
                  <a:gd name="connsiteY32" fmla="*/ 847607 h 974414"/>
                  <a:gd name="connsiteX33" fmla="*/ 296399 w 982797"/>
                  <a:gd name="connsiteY33" fmla="*/ 825360 h 974414"/>
                  <a:gd name="connsiteX34" fmla="*/ 211713 w 982797"/>
                  <a:gd name="connsiteY34" fmla="*/ 887652 h 974414"/>
                  <a:gd name="connsiteX35" fmla="*/ 205028 w 982797"/>
                  <a:gd name="connsiteY35" fmla="*/ 887652 h 974414"/>
                  <a:gd name="connsiteX36" fmla="*/ 138171 w 982797"/>
                  <a:gd name="connsiteY36" fmla="*/ 829810 h 974414"/>
                  <a:gd name="connsiteX37" fmla="*/ 135942 w 982797"/>
                  <a:gd name="connsiteY37" fmla="*/ 823135 h 974414"/>
                  <a:gd name="connsiteX38" fmla="*/ 182742 w 982797"/>
                  <a:gd name="connsiteY38" fmla="*/ 725249 h 974414"/>
                  <a:gd name="connsiteX39" fmla="*/ 182742 w 982797"/>
                  <a:gd name="connsiteY39" fmla="*/ 720800 h 974414"/>
                  <a:gd name="connsiteX40" fmla="*/ 160457 w 982797"/>
                  <a:gd name="connsiteY40" fmla="*/ 687429 h 974414"/>
                  <a:gd name="connsiteX41" fmla="*/ 153771 w 982797"/>
                  <a:gd name="connsiteY41" fmla="*/ 685205 h 974414"/>
                  <a:gd name="connsiteX42" fmla="*/ 49028 w 982797"/>
                  <a:gd name="connsiteY42" fmla="*/ 696328 h 974414"/>
                  <a:gd name="connsiteX43" fmla="*/ 42343 w 982797"/>
                  <a:gd name="connsiteY43" fmla="*/ 691879 h 974414"/>
                  <a:gd name="connsiteX44" fmla="*/ 11143 w 982797"/>
                  <a:gd name="connsiteY44" fmla="*/ 609565 h 974414"/>
                  <a:gd name="connsiteX45" fmla="*/ 15600 w 982797"/>
                  <a:gd name="connsiteY45" fmla="*/ 602891 h 974414"/>
                  <a:gd name="connsiteX46" fmla="*/ 104742 w 982797"/>
                  <a:gd name="connsiteY46" fmla="*/ 542824 h 974414"/>
                  <a:gd name="connsiteX47" fmla="*/ 106971 w 982797"/>
                  <a:gd name="connsiteY47" fmla="*/ 536150 h 974414"/>
                  <a:gd name="connsiteX48" fmla="*/ 104742 w 982797"/>
                  <a:gd name="connsiteY48" fmla="*/ 496106 h 974414"/>
                  <a:gd name="connsiteX49" fmla="*/ 102514 w 982797"/>
                  <a:gd name="connsiteY49" fmla="*/ 489432 h 974414"/>
                  <a:gd name="connsiteX50" fmla="*/ 4457 w 982797"/>
                  <a:gd name="connsiteY50" fmla="*/ 444938 h 974414"/>
                  <a:gd name="connsiteX51" fmla="*/ 0 w 982797"/>
                  <a:gd name="connsiteY51" fmla="*/ 440489 h 974414"/>
                  <a:gd name="connsiteX52" fmla="*/ 15600 w 982797"/>
                  <a:gd name="connsiteY52" fmla="*/ 353726 h 974414"/>
                  <a:gd name="connsiteX53" fmla="*/ 20057 w 982797"/>
                  <a:gd name="connsiteY53" fmla="*/ 351501 h 974414"/>
                  <a:gd name="connsiteX54" fmla="*/ 129257 w 982797"/>
                  <a:gd name="connsiteY54" fmla="*/ 342602 h 974414"/>
                  <a:gd name="connsiteX55" fmla="*/ 135942 w 982797"/>
                  <a:gd name="connsiteY55" fmla="*/ 340377 h 974414"/>
                  <a:gd name="connsiteX56" fmla="*/ 151542 w 982797"/>
                  <a:gd name="connsiteY56" fmla="*/ 302558 h 974414"/>
                  <a:gd name="connsiteX57" fmla="*/ 151542 w 982797"/>
                  <a:gd name="connsiteY57" fmla="*/ 295884 h 974414"/>
                  <a:gd name="connsiteX58" fmla="*/ 91371 w 982797"/>
                  <a:gd name="connsiteY58" fmla="*/ 209121 h 974414"/>
                  <a:gd name="connsiteX59" fmla="*/ 91371 w 982797"/>
                  <a:gd name="connsiteY59" fmla="*/ 200222 h 974414"/>
                  <a:gd name="connsiteX60" fmla="*/ 147085 w 982797"/>
                  <a:gd name="connsiteY60" fmla="*/ 133481 h 974414"/>
                  <a:gd name="connsiteX61" fmla="*/ 153771 w 982797"/>
                  <a:gd name="connsiteY61" fmla="*/ 133481 h 974414"/>
                  <a:gd name="connsiteX62" fmla="*/ 249599 w 982797"/>
                  <a:gd name="connsiteY62" fmla="*/ 180200 h 974414"/>
                  <a:gd name="connsiteX63" fmla="*/ 256285 w 982797"/>
                  <a:gd name="connsiteY63" fmla="*/ 180200 h 974414"/>
                  <a:gd name="connsiteX64" fmla="*/ 289713 w 982797"/>
                  <a:gd name="connsiteY64" fmla="*/ 157953 h 974414"/>
                  <a:gd name="connsiteX65" fmla="*/ 283027 w 982797"/>
                  <a:gd name="connsiteY65" fmla="*/ 44493 h 974414"/>
                  <a:gd name="connsiteX66" fmla="*/ 369942 w 982797"/>
                  <a:gd name="connsiteY66" fmla="*/ 11123 h 974414"/>
                  <a:gd name="connsiteX67" fmla="*/ 439027 w 982797"/>
                  <a:gd name="connsiteY67" fmla="*/ 106785 h 974414"/>
                  <a:gd name="connsiteX68" fmla="*/ 481370 w 982797"/>
                  <a:gd name="connsiteY68" fmla="*/ 102335 h 974414"/>
                  <a:gd name="connsiteX69" fmla="*/ 532627 w 982797"/>
                  <a:gd name="connsiteY6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11713 w 982797"/>
                  <a:gd name="connsiteY33" fmla="*/ 887652 h 974414"/>
                  <a:gd name="connsiteX34" fmla="*/ 205028 w 982797"/>
                  <a:gd name="connsiteY34" fmla="*/ 887652 h 974414"/>
                  <a:gd name="connsiteX35" fmla="*/ 138171 w 982797"/>
                  <a:gd name="connsiteY35" fmla="*/ 829810 h 974414"/>
                  <a:gd name="connsiteX36" fmla="*/ 135942 w 982797"/>
                  <a:gd name="connsiteY36" fmla="*/ 823135 h 974414"/>
                  <a:gd name="connsiteX37" fmla="*/ 182742 w 982797"/>
                  <a:gd name="connsiteY37" fmla="*/ 725249 h 974414"/>
                  <a:gd name="connsiteX38" fmla="*/ 182742 w 982797"/>
                  <a:gd name="connsiteY38" fmla="*/ 720800 h 974414"/>
                  <a:gd name="connsiteX39" fmla="*/ 160457 w 982797"/>
                  <a:gd name="connsiteY39" fmla="*/ 687429 h 974414"/>
                  <a:gd name="connsiteX40" fmla="*/ 153771 w 982797"/>
                  <a:gd name="connsiteY40" fmla="*/ 685205 h 974414"/>
                  <a:gd name="connsiteX41" fmla="*/ 49028 w 982797"/>
                  <a:gd name="connsiteY41" fmla="*/ 696328 h 974414"/>
                  <a:gd name="connsiteX42" fmla="*/ 42343 w 982797"/>
                  <a:gd name="connsiteY42" fmla="*/ 691879 h 974414"/>
                  <a:gd name="connsiteX43" fmla="*/ 11143 w 982797"/>
                  <a:gd name="connsiteY43" fmla="*/ 609565 h 974414"/>
                  <a:gd name="connsiteX44" fmla="*/ 15600 w 982797"/>
                  <a:gd name="connsiteY44" fmla="*/ 602891 h 974414"/>
                  <a:gd name="connsiteX45" fmla="*/ 104742 w 982797"/>
                  <a:gd name="connsiteY45" fmla="*/ 542824 h 974414"/>
                  <a:gd name="connsiteX46" fmla="*/ 106971 w 982797"/>
                  <a:gd name="connsiteY46" fmla="*/ 536150 h 974414"/>
                  <a:gd name="connsiteX47" fmla="*/ 104742 w 982797"/>
                  <a:gd name="connsiteY47" fmla="*/ 496106 h 974414"/>
                  <a:gd name="connsiteX48" fmla="*/ 102514 w 982797"/>
                  <a:gd name="connsiteY48" fmla="*/ 489432 h 974414"/>
                  <a:gd name="connsiteX49" fmla="*/ 4457 w 982797"/>
                  <a:gd name="connsiteY49" fmla="*/ 444938 h 974414"/>
                  <a:gd name="connsiteX50" fmla="*/ 0 w 982797"/>
                  <a:gd name="connsiteY50" fmla="*/ 440489 h 974414"/>
                  <a:gd name="connsiteX51" fmla="*/ 15600 w 982797"/>
                  <a:gd name="connsiteY51" fmla="*/ 353726 h 974414"/>
                  <a:gd name="connsiteX52" fmla="*/ 20057 w 982797"/>
                  <a:gd name="connsiteY52" fmla="*/ 351501 h 974414"/>
                  <a:gd name="connsiteX53" fmla="*/ 129257 w 982797"/>
                  <a:gd name="connsiteY53" fmla="*/ 342602 h 974414"/>
                  <a:gd name="connsiteX54" fmla="*/ 135942 w 982797"/>
                  <a:gd name="connsiteY54" fmla="*/ 340377 h 974414"/>
                  <a:gd name="connsiteX55" fmla="*/ 151542 w 982797"/>
                  <a:gd name="connsiteY55" fmla="*/ 302558 h 974414"/>
                  <a:gd name="connsiteX56" fmla="*/ 151542 w 982797"/>
                  <a:gd name="connsiteY56" fmla="*/ 295884 h 974414"/>
                  <a:gd name="connsiteX57" fmla="*/ 91371 w 982797"/>
                  <a:gd name="connsiteY57" fmla="*/ 209121 h 974414"/>
                  <a:gd name="connsiteX58" fmla="*/ 91371 w 982797"/>
                  <a:gd name="connsiteY58" fmla="*/ 200222 h 974414"/>
                  <a:gd name="connsiteX59" fmla="*/ 147085 w 982797"/>
                  <a:gd name="connsiteY59" fmla="*/ 133481 h 974414"/>
                  <a:gd name="connsiteX60" fmla="*/ 153771 w 982797"/>
                  <a:gd name="connsiteY60" fmla="*/ 133481 h 974414"/>
                  <a:gd name="connsiteX61" fmla="*/ 249599 w 982797"/>
                  <a:gd name="connsiteY61" fmla="*/ 180200 h 974414"/>
                  <a:gd name="connsiteX62" fmla="*/ 256285 w 982797"/>
                  <a:gd name="connsiteY62" fmla="*/ 180200 h 974414"/>
                  <a:gd name="connsiteX63" fmla="*/ 289713 w 982797"/>
                  <a:gd name="connsiteY63" fmla="*/ 157953 h 974414"/>
                  <a:gd name="connsiteX64" fmla="*/ 283027 w 982797"/>
                  <a:gd name="connsiteY64" fmla="*/ 44493 h 974414"/>
                  <a:gd name="connsiteX65" fmla="*/ 369942 w 982797"/>
                  <a:gd name="connsiteY65" fmla="*/ 11123 h 974414"/>
                  <a:gd name="connsiteX66" fmla="*/ 439027 w 982797"/>
                  <a:gd name="connsiteY66" fmla="*/ 106785 h 974414"/>
                  <a:gd name="connsiteX67" fmla="*/ 481370 w 982797"/>
                  <a:gd name="connsiteY67" fmla="*/ 102335 h 974414"/>
                  <a:gd name="connsiteX68" fmla="*/ 532627 w 982797"/>
                  <a:gd name="connsiteY68"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8171 w 982797"/>
                  <a:gd name="connsiteY34" fmla="*/ 829810 h 974414"/>
                  <a:gd name="connsiteX35" fmla="*/ 135942 w 982797"/>
                  <a:gd name="connsiteY35" fmla="*/ 823135 h 974414"/>
                  <a:gd name="connsiteX36" fmla="*/ 182742 w 982797"/>
                  <a:gd name="connsiteY36" fmla="*/ 725249 h 974414"/>
                  <a:gd name="connsiteX37" fmla="*/ 182742 w 982797"/>
                  <a:gd name="connsiteY37" fmla="*/ 720800 h 974414"/>
                  <a:gd name="connsiteX38" fmla="*/ 160457 w 982797"/>
                  <a:gd name="connsiteY38" fmla="*/ 687429 h 974414"/>
                  <a:gd name="connsiteX39" fmla="*/ 153771 w 982797"/>
                  <a:gd name="connsiteY39" fmla="*/ 685205 h 974414"/>
                  <a:gd name="connsiteX40" fmla="*/ 49028 w 982797"/>
                  <a:gd name="connsiteY40" fmla="*/ 696328 h 974414"/>
                  <a:gd name="connsiteX41" fmla="*/ 42343 w 982797"/>
                  <a:gd name="connsiteY41" fmla="*/ 691879 h 974414"/>
                  <a:gd name="connsiteX42" fmla="*/ 11143 w 982797"/>
                  <a:gd name="connsiteY42" fmla="*/ 609565 h 974414"/>
                  <a:gd name="connsiteX43" fmla="*/ 15600 w 982797"/>
                  <a:gd name="connsiteY43" fmla="*/ 602891 h 974414"/>
                  <a:gd name="connsiteX44" fmla="*/ 104742 w 982797"/>
                  <a:gd name="connsiteY44" fmla="*/ 542824 h 974414"/>
                  <a:gd name="connsiteX45" fmla="*/ 106971 w 982797"/>
                  <a:gd name="connsiteY45" fmla="*/ 536150 h 974414"/>
                  <a:gd name="connsiteX46" fmla="*/ 104742 w 982797"/>
                  <a:gd name="connsiteY46" fmla="*/ 496106 h 974414"/>
                  <a:gd name="connsiteX47" fmla="*/ 102514 w 982797"/>
                  <a:gd name="connsiteY47" fmla="*/ 489432 h 974414"/>
                  <a:gd name="connsiteX48" fmla="*/ 4457 w 982797"/>
                  <a:gd name="connsiteY48" fmla="*/ 444938 h 974414"/>
                  <a:gd name="connsiteX49" fmla="*/ 0 w 982797"/>
                  <a:gd name="connsiteY49" fmla="*/ 440489 h 974414"/>
                  <a:gd name="connsiteX50" fmla="*/ 15600 w 982797"/>
                  <a:gd name="connsiteY50" fmla="*/ 353726 h 974414"/>
                  <a:gd name="connsiteX51" fmla="*/ 20057 w 982797"/>
                  <a:gd name="connsiteY51" fmla="*/ 351501 h 974414"/>
                  <a:gd name="connsiteX52" fmla="*/ 129257 w 982797"/>
                  <a:gd name="connsiteY52" fmla="*/ 342602 h 974414"/>
                  <a:gd name="connsiteX53" fmla="*/ 135942 w 982797"/>
                  <a:gd name="connsiteY53" fmla="*/ 340377 h 974414"/>
                  <a:gd name="connsiteX54" fmla="*/ 151542 w 982797"/>
                  <a:gd name="connsiteY54" fmla="*/ 302558 h 974414"/>
                  <a:gd name="connsiteX55" fmla="*/ 151542 w 982797"/>
                  <a:gd name="connsiteY55" fmla="*/ 295884 h 974414"/>
                  <a:gd name="connsiteX56" fmla="*/ 91371 w 982797"/>
                  <a:gd name="connsiteY56" fmla="*/ 209121 h 974414"/>
                  <a:gd name="connsiteX57" fmla="*/ 91371 w 982797"/>
                  <a:gd name="connsiteY57" fmla="*/ 200222 h 974414"/>
                  <a:gd name="connsiteX58" fmla="*/ 147085 w 982797"/>
                  <a:gd name="connsiteY58" fmla="*/ 133481 h 974414"/>
                  <a:gd name="connsiteX59" fmla="*/ 153771 w 982797"/>
                  <a:gd name="connsiteY59" fmla="*/ 133481 h 974414"/>
                  <a:gd name="connsiteX60" fmla="*/ 249599 w 982797"/>
                  <a:gd name="connsiteY60" fmla="*/ 180200 h 974414"/>
                  <a:gd name="connsiteX61" fmla="*/ 256285 w 982797"/>
                  <a:gd name="connsiteY61" fmla="*/ 180200 h 974414"/>
                  <a:gd name="connsiteX62" fmla="*/ 289713 w 982797"/>
                  <a:gd name="connsiteY62" fmla="*/ 157953 h 974414"/>
                  <a:gd name="connsiteX63" fmla="*/ 283027 w 982797"/>
                  <a:gd name="connsiteY63" fmla="*/ 44493 h 974414"/>
                  <a:gd name="connsiteX64" fmla="*/ 369942 w 982797"/>
                  <a:gd name="connsiteY64" fmla="*/ 11123 h 974414"/>
                  <a:gd name="connsiteX65" fmla="*/ 439027 w 982797"/>
                  <a:gd name="connsiteY65" fmla="*/ 106785 h 974414"/>
                  <a:gd name="connsiteX66" fmla="*/ 481370 w 982797"/>
                  <a:gd name="connsiteY66" fmla="*/ 102335 h 974414"/>
                  <a:gd name="connsiteX67" fmla="*/ 532627 w 982797"/>
                  <a:gd name="connsiteY67"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82742 w 982797"/>
                  <a:gd name="connsiteY36" fmla="*/ 720800 h 974414"/>
                  <a:gd name="connsiteX37" fmla="*/ 160457 w 982797"/>
                  <a:gd name="connsiteY37" fmla="*/ 687429 h 974414"/>
                  <a:gd name="connsiteX38" fmla="*/ 153771 w 982797"/>
                  <a:gd name="connsiteY38" fmla="*/ 685205 h 974414"/>
                  <a:gd name="connsiteX39" fmla="*/ 49028 w 982797"/>
                  <a:gd name="connsiteY39" fmla="*/ 696328 h 974414"/>
                  <a:gd name="connsiteX40" fmla="*/ 42343 w 982797"/>
                  <a:gd name="connsiteY40" fmla="*/ 691879 h 974414"/>
                  <a:gd name="connsiteX41" fmla="*/ 11143 w 982797"/>
                  <a:gd name="connsiteY41" fmla="*/ 609565 h 974414"/>
                  <a:gd name="connsiteX42" fmla="*/ 15600 w 982797"/>
                  <a:gd name="connsiteY42" fmla="*/ 602891 h 974414"/>
                  <a:gd name="connsiteX43" fmla="*/ 104742 w 982797"/>
                  <a:gd name="connsiteY43" fmla="*/ 542824 h 974414"/>
                  <a:gd name="connsiteX44" fmla="*/ 106971 w 982797"/>
                  <a:gd name="connsiteY44" fmla="*/ 536150 h 974414"/>
                  <a:gd name="connsiteX45" fmla="*/ 104742 w 982797"/>
                  <a:gd name="connsiteY45" fmla="*/ 496106 h 974414"/>
                  <a:gd name="connsiteX46" fmla="*/ 102514 w 982797"/>
                  <a:gd name="connsiteY46" fmla="*/ 489432 h 974414"/>
                  <a:gd name="connsiteX47" fmla="*/ 4457 w 982797"/>
                  <a:gd name="connsiteY47" fmla="*/ 444938 h 974414"/>
                  <a:gd name="connsiteX48" fmla="*/ 0 w 982797"/>
                  <a:gd name="connsiteY48" fmla="*/ 440489 h 974414"/>
                  <a:gd name="connsiteX49" fmla="*/ 15600 w 982797"/>
                  <a:gd name="connsiteY49" fmla="*/ 353726 h 974414"/>
                  <a:gd name="connsiteX50" fmla="*/ 20057 w 982797"/>
                  <a:gd name="connsiteY50" fmla="*/ 351501 h 974414"/>
                  <a:gd name="connsiteX51" fmla="*/ 129257 w 982797"/>
                  <a:gd name="connsiteY51" fmla="*/ 342602 h 974414"/>
                  <a:gd name="connsiteX52" fmla="*/ 135942 w 982797"/>
                  <a:gd name="connsiteY52" fmla="*/ 340377 h 974414"/>
                  <a:gd name="connsiteX53" fmla="*/ 151542 w 982797"/>
                  <a:gd name="connsiteY53" fmla="*/ 302558 h 974414"/>
                  <a:gd name="connsiteX54" fmla="*/ 151542 w 982797"/>
                  <a:gd name="connsiteY54" fmla="*/ 295884 h 974414"/>
                  <a:gd name="connsiteX55" fmla="*/ 91371 w 982797"/>
                  <a:gd name="connsiteY55" fmla="*/ 209121 h 974414"/>
                  <a:gd name="connsiteX56" fmla="*/ 91371 w 982797"/>
                  <a:gd name="connsiteY56" fmla="*/ 200222 h 974414"/>
                  <a:gd name="connsiteX57" fmla="*/ 147085 w 982797"/>
                  <a:gd name="connsiteY57" fmla="*/ 133481 h 974414"/>
                  <a:gd name="connsiteX58" fmla="*/ 153771 w 982797"/>
                  <a:gd name="connsiteY58" fmla="*/ 133481 h 974414"/>
                  <a:gd name="connsiteX59" fmla="*/ 249599 w 982797"/>
                  <a:gd name="connsiteY59" fmla="*/ 180200 h 974414"/>
                  <a:gd name="connsiteX60" fmla="*/ 256285 w 982797"/>
                  <a:gd name="connsiteY60" fmla="*/ 180200 h 974414"/>
                  <a:gd name="connsiteX61" fmla="*/ 289713 w 982797"/>
                  <a:gd name="connsiteY61" fmla="*/ 157953 h 974414"/>
                  <a:gd name="connsiteX62" fmla="*/ 283027 w 982797"/>
                  <a:gd name="connsiteY62" fmla="*/ 44493 h 974414"/>
                  <a:gd name="connsiteX63" fmla="*/ 369942 w 982797"/>
                  <a:gd name="connsiteY63" fmla="*/ 11123 h 974414"/>
                  <a:gd name="connsiteX64" fmla="*/ 439027 w 982797"/>
                  <a:gd name="connsiteY64" fmla="*/ 106785 h 974414"/>
                  <a:gd name="connsiteX65" fmla="*/ 481370 w 982797"/>
                  <a:gd name="connsiteY65" fmla="*/ 102335 h 974414"/>
                  <a:gd name="connsiteX66" fmla="*/ 532627 w 982797"/>
                  <a:gd name="connsiteY66"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60457 w 982797"/>
                  <a:gd name="connsiteY36" fmla="*/ 687429 h 974414"/>
                  <a:gd name="connsiteX37" fmla="*/ 153771 w 982797"/>
                  <a:gd name="connsiteY37" fmla="*/ 685205 h 974414"/>
                  <a:gd name="connsiteX38" fmla="*/ 49028 w 982797"/>
                  <a:gd name="connsiteY38" fmla="*/ 696328 h 974414"/>
                  <a:gd name="connsiteX39" fmla="*/ 42343 w 982797"/>
                  <a:gd name="connsiteY39" fmla="*/ 691879 h 974414"/>
                  <a:gd name="connsiteX40" fmla="*/ 11143 w 982797"/>
                  <a:gd name="connsiteY40" fmla="*/ 609565 h 974414"/>
                  <a:gd name="connsiteX41" fmla="*/ 15600 w 982797"/>
                  <a:gd name="connsiteY41" fmla="*/ 602891 h 974414"/>
                  <a:gd name="connsiteX42" fmla="*/ 104742 w 982797"/>
                  <a:gd name="connsiteY42" fmla="*/ 542824 h 974414"/>
                  <a:gd name="connsiteX43" fmla="*/ 106971 w 982797"/>
                  <a:gd name="connsiteY43" fmla="*/ 536150 h 974414"/>
                  <a:gd name="connsiteX44" fmla="*/ 104742 w 982797"/>
                  <a:gd name="connsiteY44" fmla="*/ 496106 h 974414"/>
                  <a:gd name="connsiteX45" fmla="*/ 102514 w 982797"/>
                  <a:gd name="connsiteY45" fmla="*/ 489432 h 974414"/>
                  <a:gd name="connsiteX46" fmla="*/ 4457 w 982797"/>
                  <a:gd name="connsiteY46" fmla="*/ 444938 h 974414"/>
                  <a:gd name="connsiteX47" fmla="*/ 0 w 982797"/>
                  <a:gd name="connsiteY47" fmla="*/ 440489 h 974414"/>
                  <a:gd name="connsiteX48" fmla="*/ 15600 w 982797"/>
                  <a:gd name="connsiteY48" fmla="*/ 353726 h 974414"/>
                  <a:gd name="connsiteX49" fmla="*/ 20057 w 982797"/>
                  <a:gd name="connsiteY49" fmla="*/ 351501 h 974414"/>
                  <a:gd name="connsiteX50" fmla="*/ 129257 w 982797"/>
                  <a:gd name="connsiteY50" fmla="*/ 342602 h 974414"/>
                  <a:gd name="connsiteX51" fmla="*/ 135942 w 982797"/>
                  <a:gd name="connsiteY51" fmla="*/ 340377 h 974414"/>
                  <a:gd name="connsiteX52" fmla="*/ 151542 w 982797"/>
                  <a:gd name="connsiteY52" fmla="*/ 302558 h 974414"/>
                  <a:gd name="connsiteX53" fmla="*/ 151542 w 982797"/>
                  <a:gd name="connsiteY53" fmla="*/ 295884 h 974414"/>
                  <a:gd name="connsiteX54" fmla="*/ 91371 w 982797"/>
                  <a:gd name="connsiteY54" fmla="*/ 209121 h 974414"/>
                  <a:gd name="connsiteX55" fmla="*/ 91371 w 982797"/>
                  <a:gd name="connsiteY55" fmla="*/ 200222 h 974414"/>
                  <a:gd name="connsiteX56" fmla="*/ 147085 w 982797"/>
                  <a:gd name="connsiteY56" fmla="*/ 133481 h 974414"/>
                  <a:gd name="connsiteX57" fmla="*/ 153771 w 982797"/>
                  <a:gd name="connsiteY57" fmla="*/ 133481 h 974414"/>
                  <a:gd name="connsiteX58" fmla="*/ 249599 w 982797"/>
                  <a:gd name="connsiteY58" fmla="*/ 180200 h 974414"/>
                  <a:gd name="connsiteX59" fmla="*/ 256285 w 982797"/>
                  <a:gd name="connsiteY59" fmla="*/ 180200 h 974414"/>
                  <a:gd name="connsiteX60" fmla="*/ 289713 w 982797"/>
                  <a:gd name="connsiteY60" fmla="*/ 157953 h 974414"/>
                  <a:gd name="connsiteX61" fmla="*/ 283027 w 982797"/>
                  <a:gd name="connsiteY61" fmla="*/ 44493 h 974414"/>
                  <a:gd name="connsiteX62" fmla="*/ 369942 w 982797"/>
                  <a:gd name="connsiteY62" fmla="*/ 11123 h 974414"/>
                  <a:gd name="connsiteX63" fmla="*/ 439027 w 982797"/>
                  <a:gd name="connsiteY63" fmla="*/ 106785 h 974414"/>
                  <a:gd name="connsiteX64" fmla="*/ 481370 w 982797"/>
                  <a:gd name="connsiteY64" fmla="*/ 102335 h 974414"/>
                  <a:gd name="connsiteX65" fmla="*/ 532627 w 982797"/>
                  <a:gd name="connsiteY65"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42343 w 982797"/>
                  <a:gd name="connsiteY38" fmla="*/ 691879 h 974414"/>
                  <a:gd name="connsiteX39" fmla="*/ 11143 w 982797"/>
                  <a:gd name="connsiteY39" fmla="*/ 609565 h 974414"/>
                  <a:gd name="connsiteX40" fmla="*/ 15600 w 982797"/>
                  <a:gd name="connsiteY40" fmla="*/ 602891 h 974414"/>
                  <a:gd name="connsiteX41" fmla="*/ 104742 w 982797"/>
                  <a:gd name="connsiteY41" fmla="*/ 542824 h 974414"/>
                  <a:gd name="connsiteX42" fmla="*/ 106971 w 982797"/>
                  <a:gd name="connsiteY42" fmla="*/ 536150 h 974414"/>
                  <a:gd name="connsiteX43" fmla="*/ 104742 w 982797"/>
                  <a:gd name="connsiteY43" fmla="*/ 496106 h 974414"/>
                  <a:gd name="connsiteX44" fmla="*/ 102514 w 982797"/>
                  <a:gd name="connsiteY44" fmla="*/ 489432 h 974414"/>
                  <a:gd name="connsiteX45" fmla="*/ 4457 w 982797"/>
                  <a:gd name="connsiteY45" fmla="*/ 444938 h 974414"/>
                  <a:gd name="connsiteX46" fmla="*/ 0 w 982797"/>
                  <a:gd name="connsiteY46" fmla="*/ 440489 h 974414"/>
                  <a:gd name="connsiteX47" fmla="*/ 15600 w 982797"/>
                  <a:gd name="connsiteY47" fmla="*/ 353726 h 974414"/>
                  <a:gd name="connsiteX48" fmla="*/ 20057 w 982797"/>
                  <a:gd name="connsiteY48" fmla="*/ 351501 h 974414"/>
                  <a:gd name="connsiteX49" fmla="*/ 129257 w 982797"/>
                  <a:gd name="connsiteY49" fmla="*/ 342602 h 974414"/>
                  <a:gd name="connsiteX50" fmla="*/ 135942 w 982797"/>
                  <a:gd name="connsiteY50" fmla="*/ 340377 h 974414"/>
                  <a:gd name="connsiteX51" fmla="*/ 151542 w 982797"/>
                  <a:gd name="connsiteY51" fmla="*/ 302558 h 974414"/>
                  <a:gd name="connsiteX52" fmla="*/ 151542 w 982797"/>
                  <a:gd name="connsiteY52" fmla="*/ 295884 h 974414"/>
                  <a:gd name="connsiteX53" fmla="*/ 91371 w 982797"/>
                  <a:gd name="connsiteY53" fmla="*/ 209121 h 974414"/>
                  <a:gd name="connsiteX54" fmla="*/ 91371 w 982797"/>
                  <a:gd name="connsiteY54" fmla="*/ 200222 h 974414"/>
                  <a:gd name="connsiteX55" fmla="*/ 147085 w 982797"/>
                  <a:gd name="connsiteY55" fmla="*/ 133481 h 974414"/>
                  <a:gd name="connsiteX56" fmla="*/ 153771 w 982797"/>
                  <a:gd name="connsiteY56" fmla="*/ 133481 h 974414"/>
                  <a:gd name="connsiteX57" fmla="*/ 249599 w 982797"/>
                  <a:gd name="connsiteY57" fmla="*/ 180200 h 974414"/>
                  <a:gd name="connsiteX58" fmla="*/ 256285 w 982797"/>
                  <a:gd name="connsiteY58" fmla="*/ 180200 h 974414"/>
                  <a:gd name="connsiteX59" fmla="*/ 289713 w 982797"/>
                  <a:gd name="connsiteY59" fmla="*/ 157953 h 974414"/>
                  <a:gd name="connsiteX60" fmla="*/ 283027 w 982797"/>
                  <a:gd name="connsiteY60" fmla="*/ 44493 h 974414"/>
                  <a:gd name="connsiteX61" fmla="*/ 369942 w 982797"/>
                  <a:gd name="connsiteY61" fmla="*/ 11123 h 974414"/>
                  <a:gd name="connsiteX62" fmla="*/ 439027 w 982797"/>
                  <a:gd name="connsiteY62" fmla="*/ 106785 h 974414"/>
                  <a:gd name="connsiteX63" fmla="*/ 481370 w 982797"/>
                  <a:gd name="connsiteY63" fmla="*/ 102335 h 974414"/>
                  <a:gd name="connsiteX64" fmla="*/ 532627 w 982797"/>
                  <a:gd name="connsiteY64"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1143 w 982797"/>
                  <a:gd name="connsiteY38" fmla="*/ 609565 h 974414"/>
                  <a:gd name="connsiteX39" fmla="*/ 15600 w 982797"/>
                  <a:gd name="connsiteY39" fmla="*/ 602891 h 974414"/>
                  <a:gd name="connsiteX40" fmla="*/ 104742 w 982797"/>
                  <a:gd name="connsiteY40" fmla="*/ 542824 h 974414"/>
                  <a:gd name="connsiteX41" fmla="*/ 106971 w 982797"/>
                  <a:gd name="connsiteY41" fmla="*/ 536150 h 974414"/>
                  <a:gd name="connsiteX42" fmla="*/ 104742 w 982797"/>
                  <a:gd name="connsiteY42" fmla="*/ 496106 h 974414"/>
                  <a:gd name="connsiteX43" fmla="*/ 102514 w 982797"/>
                  <a:gd name="connsiteY43" fmla="*/ 489432 h 974414"/>
                  <a:gd name="connsiteX44" fmla="*/ 4457 w 982797"/>
                  <a:gd name="connsiteY44" fmla="*/ 444938 h 974414"/>
                  <a:gd name="connsiteX45" fmla="*/ 0 w 982797"/>
                  <a:gd name="connsiteY45" fmla="*/ 440489 h 974414"/>
                  <a:gd name="connsiteX46" fmla="*/ 15600 w 982797"/>
                  <a:gd name="connsiteY46" fmla="*/ 353726 h 974414"/>
                  <a:gd name="connsiteX47" fmla="*/ 20057 w 982797"/>
                  <a:gd name="connsiteY47" fmla="*/ 351501 h 974414"/>
                  <a:gd name="connsiteX48" fmla="*/ 129257 w 982797"/>
                  <a:gd name="connsiteY48" fmla="*/ 342602 h 974414"/>
                  <a:gd name="connsiteX49" fmla="*/ 135942 w 982797"/>
                  <a:gd name="connsiteY49" fmla="*/ 340377 h 974414"/>
                  <a:gd name="connsiteX50" fmla="*/ 151542 w 982797"/>
                  <a:gd name="connsiteY50" fmla="*/ 302558 h 974414"/>
                  <a:gd name="connsiteX51" fmla="*/ 151542 w 982797"/>
                  <a:gd name="connsiteY51" fmla="*/ 295884 h 974414"/>
                  <a:gd name="connsiteX52" fmla="*/ 91371 w 982797"/>
                  <a:gd name="connsiteY52" fmla="*/ 209121 h 974414"/>
                  <a:gd name="connsiteX53" fmla="*/ 91371 w 982797"/>
                  <a:gd name="connsiteY53" fmla="*/ 200222 h 974414"/>
                  <a:gd name="connsiteX54" fmla="*/ 147085 w 982797"/>
                  <a:gd name="connsiteY54" fmla="*/ 133481 h 974414"/>
                  <a:gd name="connsiteX55" fmla="*/ 153771 w 982797"/>
                  <a:gd name="connsiteY55" fmla="*/ 133481 h 974414"/>
                  <a:gd name="connsiteX56" fmla="*/ 249599 w 982797"/>
                  <a:gd name="connsiteY56" fmla="*/ 180200 h 974414"/>
                  <a:gd name="connsiteX57" fmla="*/ 256285 w 982797"/>
                  <a:gd name="connsiteY57" fmla="*/ 180200 h 974414"/>
                  <a:gd name="connsiteX58" fmla="*/ 289713 w 982797"/>
                  <a:gd name="connsiteY58" fmla="*/ 157953 h 974414"/>
                  <a:gd name="connsiteX59" fmla="*/ 283027 w 982797"/>
                  <a:gd name="connsiteY59" fmla="*/ 44493 h 974414"/>
                  <a:gd name="connsiteX60" fmla="*/ 369942 w 982797"/>
                  <a:gd name="connsiteY60" fmla="*/ 11123 h 974414"/>
                  <a:gd name="connsiteX61" fmla="*/ 439027 w 982797"/>
                  <a:gd name="connsiteY61" fmla="*/ 106785 h 974414"/>
                  <a:gd name="connsiteX62" fmla="*/ 481370 w 982797"/>
                  <a:gd name="connsiteY62" fmla="*/ 102335 h 974414"/>
                  <a:gd name="connsiteX63" fmla="*/ 532627 w 982797"/>
                  <a:gd name="connsiteY63"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6971 w 982797"/>
                  <a:gd name="connsiteY40" fmla="*/ 536150 h 974414"/>
                  <a:gd name="connsiteX41" fmla="*/ 104742 w 982797"/>
                  <a:gd name="connsiteY41" fmla="*/ 496106 h 974414"/>
                  <a:gd name="connsiteX42" fmla="*/ 102514 w 982797"/>
                  <a:gd name="connsiteY42" fmla="*/ 489432 h 974414"/>
                  <a:gd name="connsiteX43" fmla="*/ 4457 w 982797"/>
                  <a:gd name="connsiteY43" fmla="*/ 444938 h 974414"/>
                  <a:gd name="connsiteX44" fmla="*/ 0 w 982797"/>
                  <a:gd name="connsiteY44" fmla="*/ 440489 h 974414"/>
                  <a:gd name="connsiteX45" fmla="*/ 15600 w 982797"/>
                  <a:gd name="connsiteY45" fmla="*/ 353726 h 974414"/>
                  <a:gd name="connsiteX46" fmla="*/ 20057 w 982797"/>
                  <a:gd name="connsiteY46" fmla="*/ 351501 h 974414"/>
                  <a:gd name="connsiteX47" fmla="*/ 129257 w 982797"/>
                  <a:gd name="connsiteY47" fmla="*/ 342602 h 974414"/>
                  <a:gd name="connsiteX48" fmla="*/ 135942 w 982797"/>
                  <a:gd name="connsiteY48" fmla="*/ 340377 h 974414"/>
                  <a:gd name="connsiteX49" fmla="*/ 151542 w 982797"/>
                  <a:gd name="connsiteY49" fmla="*/ 302558 h 974414"/>
                  <a:gd name="connsiteX50" fmla="*/ 151542 w 982797"/>
                  <a:gd name="connsiteY50" fmla="*/ 295884 h 974414"/>
                  <a:gd name="connsiteX51" fmla="*/ 91371 w 982797"/>
                  <a:gd name="connsiteY51" fmla="*/ 209121 h 974414"/>
                  <a:gd name="connsiteX52" fmla="*/ 91371 w 982797"/>
                  <a:gd name="connsiteY52" fmla="*/ 200222 h 974414"/>
                  <a:gd name="connsiteX53" fmla="*/ 147085 w 982797"/>
                  <a:gd name="connsiteY53" fmla="*/ 133481 h 974414"/>
                  <a:gd name="connsiteX54" fmla="*/ 153771 w 982797"/>
                  <a:gd name="connsiteY54" fmla="*/ 133481 h 974414"/>
                  <a:gd name="connsiteX55" fmla="*/ 249599 w 982797"/>
                  <a:gd name="connsiteY55" fmla="*/ 180200 h 974414"/>
                  <a:gd name="connsiteX56" fmla="*/ 256285 w 982797"/>
                  <a:gd name="connsiteY56" fmla="*/ 180200 h 974414"/>
                  <a:gd name="connsiteX57" fmla="*/ 289713 w 982797"/>
                  <a:gd name="connsiteY57" fmla="*/ 157953 h 974414"/>
                  <a:gd name="connsiteX58" fmla="*/ 283027 w 982797"/>
                  <a:gd name="connsiteY58" fmla="*/ 44493 h 974414"/>
                  <a:gd name="connsiteX59" fmla="*/ 369942 w 982797"/>
                  <a:gd name="connsiteY59" fmla="*/ 11123 h 974414"/>
                  <a:gd name="connsiteX60" fmla="*/ 439027 w 982797"/>
                  <a:gd name="connsiteY60" fmla="*/ 106785 h 974414"/>
                  <a:gd name="connsiteX61" fmla="*/ 481370 w 982797"/>
                  <a:gd name="connsiteY61" fmla="*/ 102335 h 974414"/>
                  <a:gd name="connsiteX62" fmla="*/ 532627 w 982797"/>
                  <a:gd name="connsiteY62"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102514 w 982797"/>
                  <a:gd name="connsiteY41" fmla="*/ 489432 h 974414"/>
                  <a:gd name="connsiteX42" fmla="*/ 4457 w 982797"/>
                  <a:gd name="connsiteY42" fmla="*/ 444938 h 974414"/>
                  <a:gd name="connsiteX43" fmla="*/ 0 w 982797"/>
                  <a:gd name="connsiteY43" fmla="*/ 440489 h 974414"/>
                  <a:gd name="connsiteX44" fmla="*/ 15600 w 982797"/>
                  <a:gd name="connsiteY44" fmla="*/ 353726 h 974414"/>
                  <a:gd name="connsiteX45" fmla="*/ 20057 w 982797"/>
                  <a:gd name="connsiteY45" fmla="*/ 351501 h 974414"/>
                  <a:gd name="connsiteX46" fmla="*/ 129257 w 982797"/>
                  <a:gd name="connsiteY46" fmla="*/ 342602 h 974414"/>
                  <a:gd name="connsiteX47" fmla="*/ 135942 w 982797"/>
                  <a:gd name="connsiteY47" fmla="*/ 340377 h 974414"/>
                  <a:gd name="connsiteX48" fmla="*/ 151542 w 982797"/>
                  <a:gd name="connsiteY48" fmla="*/ 302558 h 974414"/>
                  <a:gd name="connsiteX49" fmla="*/ 151542 w 982797"/>
                  <a:gd name="connsiteY49" fmla="*/ 295884 h 974414"/>
                  <a:gd name="connsiteX50" fmla="*/ 91371 w 982797"/>
                  <a:gd name="connsiteY50" fmla="*/ 209121 h 974414"/>
                  <a:gd name="connsiteX51" fmla="*/ 91371 w 982797"/>
                  <a:gd name="connsiteY51" fmla="*/ 200222 h 974414"/>
                  <a:gd name="connsiteX52" fmla="*/ 147085 w 982797"/>
                  <a:gd name="connsiteY52" fmla="*/ 133481 h 974414"/>
                  <a:gd name="connsiteX53" fmla="*/ 153771 w 982797"/>
                  <a:gd name="connsiteY53" fmla="*/ 133481 h 974414"/>
                  <a:gd name="connsiteX54" fmla="*/ 249599 w 982797"/>
                  <a:gd name="connsiteY54" fmla="*/ 180200 h 974414"/>
                  <a:gd name="connsiteX55" fmla="*/ 256285 w 982797"/>
                  <a:gd name="connsiteY55" fmla="*/ 180200 h 974414"/>
                  <a:gd name="connsiteX56" fmla="*/ 289713 w 982797"/>
                  <a:gd name="connsiteY56" fmla="*/ 157953 h 974414"/>
                  <a:gd name="connsiteX57" fmla="*/ 283027 w 982797"/>
                  <a:gd name="connsiteY57" fmla="*/ 44493 h 974414"/>
                  <a:gd name="connsiteX58" fmla="*/ 369942 w 982797"/>
                  <a:gd name="connsiteY58" fmla="*/ 11123 h 974414"/>
                  <a:gd name="connsiteX59" fmla="*/ 439027 w 982797"/>
                  <a:gd name="connsiteY59" fmla="*/ 106785 h 974414"/>
                  <a:gd name="connsiteX60" fmla="*/ 481370 w 982797"/>
                  <a:gd name="connsiteY60" fmla="*/ 102335 h 974414"/>
                  <a:gd name="connsiteX61" fmla="*/ 532627 w 982797"/>
                  <a:gd name="connsiteY61"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15600 w 982797"/>
                  <a:gd name="connsiteY43" fmla="*/ 353726 h 974414"/>
                  <a:gd name="connsiteX44" fmla="*/ 20057 w 982797"/>
                  <a:gd name="connsiteY44" fmla="*/ 351501 h 974414"/>
                  <a:gd name="connsiteX45" fmla="*/ 129257 w 982797"/>
                  <a:gd name="connsiteY45" fmla="*/ 342602 h 974414"/>
                  <a:gd name="connsiteX46" fmla="*/ 135942 w 982797"/>
                  <a:gd name="connsiteY46" fmla="*/ 340377 h 974414"/>
                  <a:gd name="connsiteX47" fmla="*/ 151542 w 982797"/>
                  <a:gd name="connsiteY47" fmla="*/ 302558 h 974414"/>
                  <a:gd name="connsiteX48" fmla="*/ 151542 w 982797"/>
                  <a:gd name="connsiteY48" fmla="*/ 295884 h 974414"/>
                  <a:gd name="connsiteX49" fmla="*/ 91371 w 982797"/>
                  <a:gd name="connsiteY49" fmla="*/ 209121 h 974414"/>
                  <a:gd name="connsiteX50" fmla="*/ 91371 w 982797"/>
                  <a:gd name="connsiteY50" fmla="*/ 200222 h 974414"/>
                  <a:gd name="connsiteX51" fmla="*/ 147085 w 982797"/>
                  <a:gd name="connsiteY51" fmla="*/ 133481 h 974414"/>
                  <a:gd name="connsiteX52" fmla="*/ 153771 w 982797"/>
                  <a:gd name="connsiteY52" fmla="*/ 133481 h 974414"/>
                  <a:gd name="connsiteX53" fmla="*/ 249599 w 982797"/>
                  <a:gd name="connsiteY53" fmla="*/ 180200 h 974414"/>
                  <a:gd name="connsiteX54" fmla="*/ 256285 w 982797"/>
                  <a:gd name="connsiteY54" fmla="*/ 180200 h 974414"/>
                  <a:gd name="connsiteX55" fmla="*/ 289713 w 982797"/>
                  <a:gd name="connsiteY55" fmla="*/ 157953 h 974414"/>
                  <a:gd name="connsiteX56" fmla="*/ 283027 w 982797"/>
                  <a:gd name="connsiteY56" fmla="*/ 44493 h 974414"/>
                  <a:gd name="connsiteX57" fmla="*/ 369942 w 982797"/>
                  <a:gd name="connsiteY57" fmla="*/ 11123 h 974414"/>
                  <a:gd name="connsiteX58" fmla="*/ 439027 w 982797"/>
                  <a:gd name="connsiteY58" fmla="*/ 106785 h 974414"/>
                  <a:gd name="connsiteX59" fmla="*/ 481370 w 982797"/>
                  <a:gd name="connsiteY59" fmla="*/ 102335 h 974414"/>
                  <a:gd name="connsiteX60" fmla="*/ 532627 w 982797"/>
                  <a:gd name="connsiteY60"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24800 w 978340"/>
                  <a:gd name="connsiteY43" fmla="*/ 342602 h 974414"/>
                  <a:gd name="connsiteX44" fmla="*/ 131485 w 978340"/>
                  <a:gd name="connsiteY44" fmla="*/ 340377 h 974414"/>
                  <a:gd name="connsiteX45" fmla="*/ 147085 w 978340"/>
                  <a:gd name="connsiteY45" fmla="*/ 302558 h 974414"/>
                  <a:gd name="connsiteX46" fmla="*/ 147085 w 978340"/>
                  <a:gd name="connsiteY46" fmla="*/ 295884 h 974414"/>
                  <a:gd name="connsiteX47" fmla="*/ 86914 w 978340"/>
                  <a:gd name="connsiteY47" fmla="*/ 209121 h 974414"/>
                  <a:gd name="connsiteX48" fmla="*/ 86914 w 978340"/>
                  <a:gd name="connsiteY48" fmla="*/ 200222 h 974414"/>
                  <a:gd name="connsiteX49" fmla="*/ 142628 w 978340"/>
                  <a:gd name="connsiteY49" fmla="*/ 133481 h 974414"/>
                  <a:gd name="connsiteX50" fmla="*/ 149314 w 978340"/>
                  <a:gd name="connsiteY50" fmla="*/ 133481 h 974414"/>
                  <a:gd name="connsiteX51" fmla="*/ 245142 w 978340"/>
                  <a:gd name="connsiteY51" fmla="*/ 180200 h 974414"/>
                  <a:gd name="connsiteX52" fmla="*/ 251828 w 978340"/>
                  <a:gd name="connsiteY52" fmla="*/ 180200 h 974414"/>
                  <a:gd name="connsiteX53" fmla="*/ 285256 w 978340"/>
                  <a:gd name="connsiteY53" fmla="*/ 157953 h 974414"/>
                  <a:gd name="connsiteX54" fmla="*/ 278570 w 978340"/>
                  <a:gd name="connsiteY54" fmla="*/ 44493 h 974414"/>
                  <a:gd name="connsiteX55" fmla="*/ 365485 w 978340"/>
                  <a:gd name="connsiteY55" fmla="*/ 11123 h 974414"/>
                  <a:gd name="connsiteX56" fmla="*/ 434570 w 978340"/>
                  <a:gd name="connsiteY56" fmla="*/ 106785 h 974414"/>
                  <a:gd name="connsiteX57" fmla="*/ 476913 w 978340"/>
                  <a:gd name="connsiteY57" fmla="*/ 102335 h 974414"/>
                  <a:gd name="connsiteX58" fmla="*/ 528170 w 978340"/>
                  <a:gd name="connsiteY58"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147085 w 978340"/>
                  <a:gd name="connsiteY45" fmla="*/ 295884 h 974414"/>
                  <a:gd name="connsiteX46" fmla="*/ 86914 w 978340"/>
                  <a:gd name="connsiteY46" fmla="*/ 209121 h 974414"/>
                  <a:gd name="connsiteX47" fmla="*/ 86914 w 978340"/>
                  <a:gd name="connsiteY47" fmla="*/ 200222 h 974414"/>
                  <a:gd name="connsiteX48" fmla="*/ 142628 w 978340"/>
                  <a:gd name="connsiteY48" fmla="*/ 133481 h 974414"/>
                  <a:gd name="connsiteX49" fmla="*/ 149314 w 978340"/>
                  <a:gd name="connsiteY49" fmla="*/ 133481 h 974414"/>
                  <a:gd name="connsiteX50" fmla="*/ 245142 w 978340"/>
                  <a:gd name="connsiteY50" fmla="*/ 180200 h 974414"/>
                  <a:gd name="connsiteX51" fmla="*/ 251828 w 978340"/>
                  <a:gd name="connsiteY51" fmla="*/ 180200 h 974414"/>
                  <a:gd name="connsiteX52" fmla="*/ 285256 w 978340"/>
                  <a:gd name="connsiteY52" fmla="*/ 157953 h 974414"/>
                  <a:gd name="connsiteX53" fmla="*/ 278570 w 978340"/>
                  <a:gd name="connsiteY53" fmla="*/ 44493 h 974414"/>
                  <a:gd name="connsiteX54" fmla="*/ 365485 w 978340"/>
                  <a:gd name="connsiteY54" fmla="*/ 11123 h 974414"/>
                  <a:gd name="connsiteX55" fmla="*/ 434570 w 978340"/>
                  <a:gd name="connsiteY55" fmla="*/ 106785 h 974414"/>
                  <a:gd name="connsiteX56" fmla="*/ 476913 w 978340"/>
                  <a:gd name="connsiteY56" fmla="*/ 102335 h 974414"/>
                  <a:gd name="connsiteX57" fmla="*/ 528170 w 978340"/>
                  <a:gd name="connsiteY57"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9121 h 974414"/>
                  <a:gd name="connsiteX46" fmla="*/ 86914 w 978340"/>
                  <a:gd name="connsiteY46" fmla="*/ 200222 h 974414"/>
                  <a:gd name="connsiteX47" fmla="*/ 142628 w 978340"/>
                  <a:gd name="connsiteY47" fmla="*/ 133481 h 974414"/>
                  <a:gd name="connsiteX48" fmla="*/ 149314 w 978340"/>
                  <a:gd name="connsiteY48" fmla="*/ 133481 h 974414"/>
                  <a:gd name="connsiteX49" fmla="*/ 245142 w 978340"/>
                  <a:gd name="connsiteY49" fmla="*/ 180200 h 974414"/>
                  <a:gd name="connsiteX50" fmla="*/ 251828 w 978340"/>
                  <a:gd name="connsiteY50" fmla="*/ 180200 h 974414"/>
                  <a:gd name="connsiteX51" fmla="*/ 285256 w 978340"/>
                  <a:gd name="connsiteY51" fmla="*/ 157953 h 974414"/>
                  <a:gd name="connsiteX52" fmla="*/ 278570 w 978340"/>
                  <a:gd name="connsiteY52" fmla="*/ 44493 h 974414"/>
                  <a:gd name="connsiteX53" fmla="*/ 365485 w 978340"/>
                  <a:gd name="connsiteY53" fmla="*/ 11123 h 974414"/>
                  <a:gd name="connsiteX54" fmla="*/ 434570 w 978340"/>
                  <a:gd name="connsiteY54" fmla="*/ 106785 h 974414"/>
                  <a:gd name="connsiteX55" fmla="*/ 476913 w 978340"/>
                  <a:gd name="connsiteY55" fmla="*/ 102335 h 974414"/>
                  <a:gd name="connsiteX56" fmla="*/ 528170 w 978340"/>
                  <a:gd name="connsiteY56"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149314 w 978340"/>
                  <a:gd name="connsiteY47" fmla="*/ 133481 h 974414"/>
                  <a:gd name="connsiteX48" fmla="*/ 245142 w 978340"/>
                  <a:gd name="connsiteY48" fmla="*/ 180200 h 974414"/>
                  <a:gd name="connsiteX49" fmla="*/ 251828 w 978340"/>
                  <a:gd name="connsiteY49" fmla="*/ 180200 h 974414"/>
                  <a:gd name="connsiteX50" fmla="*/ 285256 w 978340"/>
                  <a:gd name="connsiteY50" fmla="*/ 157953 h 974414"/>
                  <a:gd name="connsiteX51" fmla="*/ 278570 w 978340"/>
                  <a:gd name="connsiteY51" fmla="*/ 44493 h 974414"/>
                  <a:gd name="connsiteX52" fmla="*/ 365485 w 978340"/>
                  <a:gd name="connsiteY52" fmla="*/ 11123 h 974414"/>
                  <a:gd name="connsiteX53" fmla="*/ 434570 w 978340"/>
                  <a:gd name="connsiteY53" fmla="*/ 106785 h 974414"/>
                  <a:gd name="connsiteX54" fmla="*/ 476913 w 978340"/>
                  <a:gd name="connsiteY54" fmla="*/ 102335 h 974414"/>
                  <a:gd name="connsiteX55" fmla="*/ 528170 w 978340"/>
                  <a:gd name="connsiteY55"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45142 w 978340"/>
                  <a:gd name="connsiteY47" fmla="*/ 180200 h 974414"/>
                  <a:gd name="connsiteX48" fmla="*/ 251828 w 978340"/>
                  <a:gd name="connsiteY48" fmla="*/ 180200 h 974414"/>
                  <a:gd name="connsiteX49" fmla="*/ 285256 w 978340"/>
                  <a:gd name="connsiteY49" fmla="*/ 157953 h 974414"/>
                  <a:gd name="connsiteX50" fmla="*/ 278570 w 978340"/>
                  <a:gd name="connsiteY50" fmla="*/ 44493 h 974414"/>
                  <a:gd name="connsiteX51" fmla="*/ 365485 w 978340"/>
                  <a:gd name="connsiteY51" fmla="*/ 11123 h 974414"/>
                  <a:gd name="connsiteX52" fmla="*/ 434570 w 978340"/>
                  <a:gd name="connsiteY52" fmla="*/ 106785 h 974414"/>
                  <a:gd name="connsiteX53" fmla="*/ 476913 w 978340"/>
                  <a:gd name="connsiteY53" fmla="*/ 102335 h 974414"/>
                  <a:gd name="connsiteX54" fmla="*/ 528170 w 978340"/>
                  <a:gd name="connsiteY54"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51828 w 978340"/>
                  <a:gd name="connsiteY47" fmla="*/ 180200 h 974414"/>
                  <a:gd name="connsiteX48" fmla="*/ 285256 w 978340"/>
                  <a:gd name="connsiteY48" fmla="*/ 157953 h 974414"/>
                  <a:gd name="connsiteX49" fmla="*/ 278570 w 978340"/>
                  <a:gd name="connsiteY49" fmla="*/ 44493 h 974414"/>
                  <a:gd name="connsiteX50" fmla="*/ 365485 w 978340"/>
                  <a:gd name="connsiteY50" fmla="*/ 11123 h 974414"/>
                  <a:gd name="connsiteX51" fmla="*/ 434570 w 978340"/>
                  <a:gd name="connsiteY51" fmla="*/ 106785 h 974414"/>
                  <a:gd name="connsiteX52" fmla="*/ 476913 w 978340"/>
                  <a:gd name="connsiteY52" fmla="*/ 102335 h 974414"/>
                  <a:gd name="connsiteX53" fmla="*/ 528170 w 978340"/>
                  <a:gd name="connsiteY53" fmla="*/ 0 h 9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8340" h="974414">
                    <a:moveTo>
                      <a:pt x="488055" y="299009"/>
                    </a:moveTo>
                    <a:cubicBezTo>
                      <a:pt x="383573" y="299009"/>
                      <a:pt x="298873" y="383268"/>
                      <a:pt x="298873" y="487207"/>
                    </a:cubicBezTo>
                    <a:cubicBezTo>
                      <a:pt x="298873" y="591146"/>
                      <a:pt x="383573" y="675405"/>
                      <a:pt x="488055" y="675405"/>
                    </a:cubicBezTo>
                    <a:cubicBezTo>
                      <a:pt x="592537" y="675405"/>
                      <a:pt x="677237" y="591146"/>
                      <a:pt x="677237" y="487207"/>
                    </a:cubicBezTo>
                    <a:cubicBezTo>
                      <a:pt x="677237" y="383268"/>
                      <a:pt x="592537" y="299009"/>
                      <a:pt x="488055" y="299009"/>
                    </a:cubicBezTo>
                    <a:close/>
                    <a:moveTo>
                      <a:pt x="528170" y="0"/>
                    </a:moveTo>
                    <a:lnTo>
                      <a:pt x="621769" y="13348"/>
                    </a:lnTo>
                    <a:lnTo>
                      <a:pt x="637369" y="131256"/>
                    </a:lnTo>
                    <a:lnTo>
                      <a:pt x="673026" y="151279"/>
                    </a:lnTo>
                    <a:lnTo>
                      <a:pt x="775540" y="86763"/>
                    </a:lnTo>
                    <a:lnTo>
                      <a:pt x="842397" y="144605"/>
                    </a:lnTo>
                    <a:lnTo>
                      <a:pt x="795597" y="253614"/>
                    </a:lnTo>
                    <a:lnTo>
                      <a:pt x="817883" y="286985"/>
                    </a:lnTo>
                    <a:lnTo>
                      <a:pt x="933768" y="278086"/>
                    </a:lnTo>
                    <a:lnTo>
                      <a:pt x="967197" y="367074"/>
                    </a:lnTo>
                    <a:lnTo>
                      <a:pt x="873597" y="431590"/>
                    </a:lnTo>
                    <a:lnTo>
                      <a:pt x="873597" y="478308"/>
                    </a:lnTo>
                    <a:lnTo>
                      <a:pt x="978340" y="529476"/>
                    </a:lnTo>
                    <a:lnTo>
                      <a:pt x="962740" y="620689"/>
                    </a:lnTo>
                    <a:lnTo>
                      <a:pt x="846854" y="634037"/>
                    </a:lnTo>
                    <a:lnTo>
                      <a:pt x="826797" y="674081"/>
                    </a:lnTo>
                    <a:lnTo>
                      <a:pt x="891426" y="774192"/>
                    </a:lnTo>
                    <a:lnTo>
                      <a:pt x="831254" y="840933"/>
                    </a:lnTo>
                    <a:lnTo>
                      <a:pt x="724283" y="791990"/>
                    </a:lnTo>
                    <a:lnTo>
                      <a:pt x="686398" y="823135"/>
                    </a:lnTo>
                    <a:lnTo>
                      <a:pt x="697541" y="929921"/>
                    </a:lnTo>
                    <a:lnTo>
                      <a:pt x="603941" y="963291"/>
                    </a:lnTo>
                    <a:lnTo>
                      <a:pt x="546286" y="875561"/>
                    </a:lnTo>
                    <a:lnTo>
                      <a:pt x="490284" y="875584"/>
                    </a:lnTo>
                    <a:lnTo>
                      <a:pt x="445713" y="974414"/>
                    </a:lnTo>
                    <a:lnTo>
                      <a:pt x="352113" y="958842"/>
                    </a:lnTo>
                    <a:lnTo>
                      <a:pt x="343199" y="847607"/>
                    </a:lnTo>
                    <a:lnTo>
                      <a:pt x="291942" y="825360"/>
                    </a:lnTo>
                    <a:lnTo>
                      <a:pt x="200571" y="887652"/>
                    </a:lnTo>
                    <a:lnTo>
                      <a:pt x="131485" y="823135"/>
                    </a:lnTo>
                    <a:lnTo>
                      <a:pt x="178285" y="725249"/>
                    </a:lnTo>
                    <a:lnTo>
                      <a:pt x="149314" y="685205"/>
                    </a:lnTo>
                    <a:lnTo>
                      <a:pt x="44571" y="696328"/>
                    </a:lnTo>
                    <a:lnTo>
                      <a:pt x="11143" y="602891"/>
                    </a:lnTo>
                    <a:lnTo>
                      <a:pt x="100285" y="542824"/>
                    </a:lnTo>
                    <a:lnTo>
                      <a:pt x="100285" y="496106"/>
                    </a:lnTo>
                    <a:lnTo>
                      <a:pt x="0" y="444938"/>
                    </a:lnTo>
                    <a:lnTo>
                      <a:pt x="15600" y="351501"/>
                    </a:lnTo>
                    <a:lnTo>
                      <a:pt x="131485" y="340377"/>
                    </a:lnTo>
                    <a:lnTo>
                      <a:pt x="147085" y="302558"/>
                    </a:lnTo>
                    <a:lnTo>
                      <a:pt x="86914" y="200222"/>
                    </a:lnTo>
                    <a:lnTo>
                      <a:pt x="142628" y="133481"/>
                    </a:lnTo>
                    <a:lnTo>
                      <a:pt x="251828" y="180200"/>
                    </a:lnTo>
                    <a:lnTo>
                      <a:pt x="285256" y="157953"/>
                    </a:lnTo>
                    <a:lnTo>
                      <a:pt x="278570" y="44493"/>
                    </a:lnTo>
                    <a:lnTo>
                      <a:pt x="365485" y="11123"/>
                    </a:lnTo>
                    <a:lnTo>
                      <a:pt x="434570" y="106785"/>
                    </a:lnTo>
                    <a:lnTo>
                      <a:pt x="476913" y="102335"/>
                    </a:lnTo>
                    <a:lnTo>
                      <a:pt x="528170" y="0"/>
                    </a:lnTo>
                    <a:close/>
                  </a:path>
                </a:pathLst>
              </a:custGeom>
              <a:grpFill/>
              <a:ln w="0">
                <a:noFill/>
                <a:prstDash val="solid"/>
                <a:round/>
                <a:headEnd/>
                <a:tailEnd/>
              </a:ln>
              <a:effectLst/>
            </p:spPr>
            <p:txBody>
              <a:bodyPr lIns="91392" tIns="45696" rIns="91392" bIns="45696"/>
              <a:lstStyle/>
              <a:p>
                <a:pPr>
                  <a:defRPr/>
                </a:pPr>
                <a:endParaRPr lang="en-US" sz="1798">
                  <a:solidFill>
                    <a:prstClr val="black"/>
                  </a:solidFill>
                </a:endParaRPr>
              </a:p>
            </p:txBody>
          </p:sp>
          <p:sp>
            <p:nvSpPr>
              <p:cNvPr id="26" name="Freeform 67">
                <a:extLst>
                  <a:ext uri="{FF2B5EF4-FFF2-40B4-BE49-F238E27FC236}">
                    <a16:creationId xmlns:a16="http://schemas.microsoft.com/office/drawing/2014/main" id="{B94055C4-1F43-159E-6732-5D19B5CD4706}"/>
                  </a:ext>
                </a:extLst>
              </p:cNvPr>
              <p:cNvSpPr>
                <a:spLocks/>
              </p:cNvSpPr>
              <p:nvPr/>
            </p:nvSpPr>
            <p:spPr bwMode="auto">
              <a:xfrm>
                <a:off x="-2102658" y="30220548"/>
                <a:ext cx="3873500" cy="3857934"/>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4570 w 985025"/>
                  <a:gd name="connsiteY95" fmla="*/ 104560 h 978864"/>
                  <a:gd name="connsiteX96" fmla="*/ 439027 w 985025"/>
                  <a:gd name="connsiteY96" fmla="*/ 109010 h 978864"/>
                  <a:gd name="connsiteX97" fmla="*/ 481370 w 985025"/>
                  <a:gd name="connsiteY97" fmla="*/ 104560 h 978864"/>
                  <a:gd name="connsiteX98" fmla="*/ 488055 w 985025"/>
                  <a:gd name="connsiteY98" fmla="*/ 100111 h 978864"/>
                  <a:gd name="connsiteX99" fmla="*/ 532627 w 985025"/>
                  <a:gd name="connsiteY99" fmla="*/ 2225 h 978864"/>
                  <a:gd name="connsiteX100" fmla="*/ 537084 w 985025"/>
                  <a:gd name="connsiteY100"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9027 w 985025"/>
                  <a:gd name="connsiteY95" fmla="*/ 109010 h 978864"/>
                  <a:gd name="connsiteX96" fmla="*/ 481370 w 985025"/>
                  <a:gd name="connsiteY96" fmla="*/ 104560 h 978864"/>
                  <a:gd name="connsiteX97" fmla="*/ 488055 w 985025"/>
                  <a:gd name="connsiteY97" fmla="*/ 100111 h 978864"/>
                  <a:gd name="connsiteX98" fmla="*/ 532627 w 985025"/>
                  <a:gd name="connsiteY98" fmla="*/ 2225 h 978864"/>
                  <a:gd name="connsiteX99" fmla="*/ 537084 w 985025"/>
                  <a:gd name="connsiteY99"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369942 w 985025"/>
                  <a:gd name="connsiteY93" fmla="*/ 13348 h 978864"/>
                  <a:gd name="connsiteX94" fmla="*/ 439027 w 985025"/>
                  <a:gd name="connsiteY94" fmla="*/ 109010 h 978864"/>
                  <a:gd name="connsiteX95" fmla="*/ 481370 w 985025"/>
                  <a:gd name="connsiteY95" fmla="*/ 104560 h 978864"/>
                  <a:gd name="connsiteX96" fmla="*/ 488055 w 985025"/>
                  <a:gd name="connsiteY96" fmla="*/ 100111 h 978864"/>
                  <a:gd name="connsiteX97" fmla="*/ 532627 w 985025"/>
                  <a:gd name="connsiteY97" fmla="*/ 2225 h 978864"/>
                  <a:gd name="connsiteX98" fmla="*/ 537084 w 985025"/>
                  <a:gd name="connsiteY98"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488055 w 985025"/>
                  <a:gd name="connsiteY95" fmla="*/ 100111 h 978864"/>
                  <a:gd name="connsiteX96" fmla="*/ 532627 w 985025"/>
                  <a:gd name="connsiteY96" fmla="*/ 2225 h 978864"/>
                  <a:gd name="connsiteX97" fmla="*/ 537084 w 985025"/>
                  <a:gd name="connsiteY97"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532627 w 985025"/>
                  <a:gd name="connsiteY95" fmla="*/ 2225 h 978864"/>
                  <a:gd name="connsiteX96" fmla="*/ 537084 w 985025"/>
                  <a:gd name="connsiteY96" fmla="*/ 0 h 978864"/>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0684 w 985025"/>
                  <a:gd name="connsiteY7" fmla="*/ 20022 h 976639"/>
                  <a:gd name="connsiteX8" fmla="*/ 637369 w 985025"/>
                  <a:gd name="connsiteY8" fmla="*/ 124582 h 976639"/>
                  <a:gd name="connsiteX9" fmla="*/ 641826 w 985025"/>
                  <a:gd name="connsiteY9" fmla="*/ 131256 h 976639"/>
                  <a:gd name="connsiteX10" fmla="*/ 677483 w 985025"/>
                  <a:gd name="connsiteY10" fmla="*/ 151279 h 976639"/>
                  <a:gd name="connsiteX11" fmla="*/ 686398 w 985025"/>
                  <a:gd name="connsiteY11" fmla="*/ 146829 h 976639"/>
                  <a:gd name="connsiteX12" fmla="*/ 773312 w 985025"/>
                  <a:gd name="connsiteY12" fmla="*/ 86763 h 976639"/>
                  <a:gd name="connsiteX13" fmla="*/ 779997 w 985025"/>
                  <a:gd name="connsiteY13" fmla="*/ 86763 h 976639"/>
                  <a:gd name="connsiteX14" fmla="*/ 846854 w 985025"/>
                  <a:gd name="connsiteY14" fmla="*/ 144605 h 976639"/>
                  <a:gd name="connsiteX15" fmla="*/ 846854 w 985025"/>
                  <a:gd name="connsiteY15" fmla="*/ 151279 h 976639"/>
                  <a:gd name="connsiteX16" fmla="*/ 800054 w 985025"/>
                  <a:gd name="connsiteY16" fmla="*/ 246940 h 976639"/>
                  <a:gd name="connsiteX17" fmla="*/ 800054 w 985025"/>
                  <a:gd name="connsiteY17" fmla="*/ 253614 h 976639"/>
                  <a:gd name="connsiteX18" fmla="*/ 822340 w 985025"/>
                  <a:gd name="connsiteY18" fmla="*/ 286985 h 976639"/>
                  <a:gd name="connsiteX19" fmla="*/ 829026 w 985025"/>
                  <a:gd name="connsiteY19" fmla="*/ 289209 h 976639"/>
                  <a:gd name="connsiteX20" fmla="*/ 938225 w 985025"/>
                  <a:gd name="connsiteY20" fmla="*/ 278086 h 976639"/>
                  <a:gd name="connsiteX21" fmla="*/ 940454 w 985025"/>
                  <a:gd name="connsiteY21" fmla="*/ 284760 h 976639"/>
                  <a:gd name="connsiteX22" fmla="*/ 971654 w 985025"/>
                  <a:gd name="connsiteY22" fmla="*/ 367074 h 976639"/>
                  <a:gd name="connsiteX23" fmla="*/ 967197 w 985025"/>
                  <a:gd name="connsiteY23" fmla="*/ 373748 h 976639"/>
                  <a:gd name="connsiteX24" fmla="*/ 878054 w 985025"/>
                  <a:gd name="connsiteY24" fmla="*/ 431590 h 976639"/>
                  <a:gd name="connsiteX25" fmla="*/ 875825 w 985025"/>
                  <a:gd name="connsiteY25" fmla="*/ 436039 h 976639"/>
                  <a:gd name="connsiteX26" fmla="*/ 878054 w 985025"/>
                  <a:gd name="connsiteY26" fmla="*/ 478308 h 976639"/>
                  <a:gd name="connsiteX27" fmla="*/ 884740 w 985025"/>
                  <a:gd name="connsiteY27" fmla="*/ 484982 h 976639"/>
                  <a:gd name="connsiteX28" fmla="*/ 982797 w 985025"/>
                  <a:gd name="connsiteY28" fmla="*/ 529476 h 976639"/>
                  <a:gd name="connsiteX29" fmla="*/ 985025 w 985025"/>
                  <a:gd name="connsiteY29" fmla="*/ 533926 h 976639"/>
                  <a:gd name="connsiteX30" fmla="*/ 967197 w 985025"/>
                  <a:gd name="connsiteY30" fmla="*/ 620689 h 976639"/>
                  <a:gd name="connsiteX31" fmla="*/ 962739 w 985025"/>
                  <a:gd name="connsiteY31" fmla="*/ 625138 h 976639"/>
                  <a:gd name="connsiteX32" fmla="*/ 855768 w 985025"/>
                  <a:gd name="connsiteY32" fmla="*/ 631812 h 976639"/>
                  <a:gd name="connsiteX33" fmla="*/ 851311 w 985025"/>
                  <a:gd name="connsiteY33" fmla="*/ 634037 h 976639"/>
                  <a:gd name="connsiteX34" fmla="*/ 831254 w 985025"/>
                  <a:gd name="connsiteY34" fmla="*/ 674081 h 976639"/>
                  <a:gd name="connsiteX35" fmla="*/ 831254 w 985025"/>
                  <a:gd name="connsiteY35" fmla="*/ 678531 h 976639"/>
                  <a:gd name="connsiteX36" fmla="*/ 895883 w 985025"/>
                  <a:gd name="connsiteY36" fmla="*/ 767518 h 976639"/>
                  <a:gd name="connsiteX37" fmla="*/ 895883 w 985025"/>
                  <a:gd name="connsiteY37" fmla="*/ 774192 h 976639"/>
                  <a:gd name="connsiteX38" fmla="*/ 835711 w 985025"/>
                  <a:gd name="connsiteY38" fmla="*/ 840933 h 976639"/>
                  <a:gd name="connsiteX39" fmla="*/ 831254 w 985025"/>
                  <a:gd name="connsiteY39" fmla="*/ 840933 h 976639"/>
                  <a:gd name="connsiteX40" fmla="*/ 733197 w 985025"/>
                  <a:gd name="connsiteY40" fmla="*/ 791990 h 976639"/>
                  <a:gd name="connsiteX41" fmla="*/ 728740 w 985025"/>
                  <a:gd name="connsiteY41" fmla="*/ 791990 h 976639"/>
                  <a:gd name="connsiteX42" fmla="*/ 695312 w 985025"/>
                  <a:gd name="connsiteY42" fmla="*/ 814237 h 976639"/>
                  <a:gd name="connsiteX43" fmla="*/ 690855 w 985025"/>
                  <a:gd name="connsiteY43" fmla="*/ 823135 h 976639"/>
                  <a:gd name="connsiteX44" fmla="*/ 701998 w 985025"/>
                  <a:gd name="connsiteY44" fmla="*/ 929921 h 976639"/>
                  <a:gd name="connsiteX45" fmla="*/ 697540 w 985025"/>
                  <a:gd name="connsiteY45" fmla="*/ 934370 h 976639"/>
                  <a:gd name="connsiteX46" fmla="*/ 612855 w 985025"/>
                  <a:gd name="connsiteY46" fmla="*/ 963291 h 976639"/>
                  <a:gd name="connsiteX47" fmla="*/ 608398 w 985025"/>
                  <a:gd name="connsiteY47" fmla="*/ 963291 h 976639"/>
                  <a:gd name="connsiteX48" fmla="*/ 548227 w 985025"/>
                  <a:gd name="connsiteY48" fmla="*/ 874303 h 976639"/>
                  <a:gd name="connsiteX49" fmla="*/ 543770 w 985025"/>
                  <a:gd name="connsiteY49" fmla="*/ 869854 h 976639"/>
                  <a:gd name="connsiteX50" fmla="*/ 501427 w 985025"/>
                  <a:gd name="connsiteY50" fmla="*/ 874303 h 976639"/>
                  <a:gd name="connsiteX51" fmla="*/ 494741 w 985025"/>
                  <a:gd name="connsiteY51" fmla="*/ 876528 h 976639"/>
                  <a:gd name="connsiteX52" fmla="*/ 450170 w 985025"/>
                  <a:gd name="connsiteY52" fmla="*/ 974414 h 976639"/>
                  <a:gd name="connsiteX53" fmla="*/ 445713 w 985025"/>
                  <a:gd name="connsiteY53" fmla="*/ 976639 h 976639"/>
                  <a:gd name="connsiteX54" fmla="*/ 356570 w 985025"/>
                  <a:gd name="connsiteY54" fmla="*/ 958842 h 976639"/>
                  <a:gd name="connsiteX55" fmla="*/ 352113 w 985025"/>
                  <a:gd name="connsiteY55" fmla="*/ 956617 h 976639"/>
                  <a:gd name="connsiteX56" fmla="*/ 347656 w 985025"/>
                  <a:gd name="connsiteY56" fmla="*/ 847607 h 976639"/>
                  <a:gd name="connsiteX57" fmla="*/ 340970 w 985025"/>
                  <a:gd name="connsiteY57" fmla="*/ 843158 h 976639"/>
                  <a:gd name="connsiteX58" fmla="*/ 305313 w 985025"/>
                  <a:gd name="connsiteY58" fmla="*/ 825360 h 976639"/>
                  <a:gd name="connsiteX59" fmla="*/ 296399 w 985025"/>
                  <a:gd name="connsiteY59" fmla="*/ 825360 h 976639"/>
                  <a:gd name="connsiteX60" fmla="*/ 211713 w 985025"/>
                  <a:gd name="connsiteY60" fmla="*/ 887652 h 976639"/>
                  <a:gd name="connsiteX61" fmla="*/ 205028 w 985025"/>
                  <a:gd name="connsiteY61" fmla="*/ 887652 h 976639"/>
                  <a:gd name="connsiteX62" fmla="*/ 138171 w 985025"/>
                  <a:gd name="connsiteY62" fmla="*/ 829810 h 976639"/>
                  <a:gd name="connsiteX63" fmla="*/ 135942 w 985025"/>
                  <a:gd name="connsiteY63" fmla="*/ 823135 h 976639"/>
                  <a:gd name="connsiteX64" fmla="*/ 182742 w 985025"/>
                  <a:gd name="connsiteY64" fmla="*/ 725249 h 976639"/>
                  <a:gd name="connsiteX65" fmla="*/ 182742 w 985025"/>
                  <a:gd name="connsiteY65" fmla="*/ 720800 h 976639"/>
                  <a:gd name="connsiteX66" fmla="*/ 160457 w 985025"/>
                  <a:gd name="connsiteY66" fmla="*/ 687429 h 976639"/>
                  <a:gd name="connsiteX67" fmla="*/ 153771 w 985025"/>
                  <a:gd name="connsiteY67" fmla="*/ 685205 h 976639"/>
                  <a:gd name="connsiteX68" fmla="*/ 49028 w 985025"/>
                  <a:gd name="connsiteY68" fmla="*/ 696328 h 976639"/>
                  <a:gd name="connsiteX69" fmla="*/ 42343 w 985025"/>
                  <a:gd name="connsiteY69" fmla="*/ 691879 h 976639"/>
                  <a:gd name="connsiteX70" fmla="*/ 11143 w 985025"/>
                  <a:gd name="connsiteY70" fmla="*/ 609565 h 976639"/>
                  <a:gd name="connsiteX71" fmla="*/ 15600 w 985025"/>
                  <a:gd name="connsiteY71" fmla="*/ 602891 h 976639"/>
                  <a:gd name="connsiteX72" fmla="*/ 104742 w 985025"/>
                  <a:gd name="connsiteY72" fmla="*/ 542824 h 976639"/>
                  <a:gd name="connsiteX73" fmla="*/ 106971 w 985025"/>
                  <a:gd name="connsiteY73" fmla="*/ 536150 h 976639"/>
                  <a:gd name="connsiteX74" fmla="*/ 104742 w 985025"/>
                  <a:gd name="connsiteY74" fmla="*/ 496106 h 976639"/>
                  <a:gd name="connsiteX75" fmla="*/ 102514 w 985025"/>
                  <a:gd name="connsiteY75" fmla="*/ 489432 h 976639"/>
                  <a:gd name="connsiteX76" fmla="*/ 4457 w 985025"/>
                  <a:gd name="connsiteY76" fmla="*/ 444938 h 976639"/>
                  <a:gd name="connsiteX77" fmla="*/ 0 w 985025"/>
                  <a:gd name="connsiteY77" fmla="*/ 440489 h 976639"/>
                  <a:gd name="connsiteX78" fmla="*/ 15600 w 985025"/>
                  <a:gd name="connsiteY78" fmla="*/ 353726 h 976639"/>
                  <a:gd name="connsiteX79" fmla="*/ 20057 w 985025"/>
                  <a:gd name="connsiteY79" fmla="*/ 351501 h 976639"/>
                  <a:gd name="connsiteX80" fmla="*/ 129257 w 985025"/>
                  <a:gd name="connsiteY80" fmla="*/ 342602 h 976639"/>
                  <a:gd name="connsiteX81" fmla="*/ 135942 w 985025"/>
                  <a:gd name="connsiteY81" fmla="*/ 340377 h 976639"/>
                  <a:gd name="connsiteX82" fmla="*/ 151542 w 985025"/>
                  <a:gd name="connsiteY82" fmla="*/ 302558 h 976639"/>
                  <a:gd name="connsiteX83" fmla="*/ 151542 w 985025"/>
                  <a:gd name="connsiteY83" fmla="*/ 295884 h 976639"/>
                  <a:gd name="connsiteX84" fmla="*/ 91371 w 985025"/>
                  <a:gd name="connsiteY84" fmla="*/ 209121 h 976639"/>
                  <a:gd name="connsiteX85" fmla="*/ 91371 w 985025"/>
                  <a:gd name="connsiteY85" fmla="*/ 200222 h 976639"/>
                  <a:gd name="connsiteX86" fmla="*/ 147085 w 985025"/>
                  <a:gd name="connsiteY86" fmla="*/ 133481 h 976639"/>
                  <a:gd name="connsiteX87" fmla="*/ 153771 w 985025"/>
                  <a:gd name="connsiteY87" fmla="*/ 133481 h 976639"/>
                  <a:gd name="connsiteX88" fmla="*/ 249599 w 985025"/>
                  <a:gd name="connsiteY88" fmla="*/ 180200 h 976639"/>
                  <a:gd name="connsiteX89" fmla="*/ 256285 w 985025"/>
                  <a:gd name="connsiteY89" fmla="*/ 180200 h 976639"/>
                  <a:gd name="connsiteX90" fmla="*/ 289713 w 985025"/>
                  <a:gd name="connsiteY90" fmla="*/ 157953 h 976639"/>
                  <a:gd name="connsiteX91" fmla="*/ 283027 w 985025"/>
                  <a:gd name="connsiteY91" fmla="*/ 44493 h 976639"/>
                  <a:gd name="connsiteX92" fmla="*/ 369942 w 985025"/>
                  <a:gd name="connsiteY92" fmla="*/ 11123 h 976639"/>
                  <a:gd name="connsiteX93" fmla="*/ 439027 w 985025"/>
                  <a:gd name="connsiteY93" fmla="*/ 106785 h 976639"/>
                  <a:gd name="connsiteX94" fmla="*/ 481370 w 985025"/>
                  <a:gd name="connsiteY94" fmla="*/ 102335 h 976639"/>
                  <a:gd name="connsiteX95" fmla="*/ 532627 w 985025"/>
                  <a:gd name="connsiteY9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7369 w 985025"/>
                  <a:gd name="connsiteY7" fmla="*/ 124582 h 976639"/>
                  <a:gd name="connsiteX8" fmla="*/ 641826 w 985025"/>
                  <a:gd name="connsiteY8" fmla="*/ 131256 h 976639"/>
                  <a:gd name="connsiteX9" fmla="*/ 677483 w 985025"/>
                  <a:gd name="connsiteY9" fmla="*/ 151279 h 976639"/>
                  <a:gd name="connsiteX10" fmla="*/ 686398 w 985025"/>
                  <a:gd name="connsiteY10" fmla="*/ 146829 h 976639"/>
                  <a:gd name="connsiteX11" fmla="*/ 773312 w 985025"/>
                  <a:gd name="connsiteY11" fmla="*/ 86763 h 976639"/>
                  <a:gd name="connsiteX12" fmla="*/ 779997 w 985025"/>
                  <a:gd name="connsiteY12" fmla="*/ 86763 h 976639"/>
                  <a:gd name="connsiteX13" fmla="*/ 846854 w 985025"/>
                  <a:gd name="connsiteY13" fmla="*/ 144605 h 976639"/>
                  <a:gd name="connsiteX14" fmla="*/ 846854 w 985025"/>
                  <a:gd name="connsiteY14" fmla="*/ 151279 h 976639"/>
                  <a:gd name="connsiteX15" fmla="*/ 800054 w 985025"/>
                  <a:gd name="connsiteY15" fmla="*/ 246940 h 976639"/>
                  <a:gd name="connsiteX16" fmla="*/ 800054 w 985025"/>
                  <a:gd name="connsiteY16" fmla="*/ 253614 h 976639"/>
                  <a:gd name="connsiteX17" fmla="*/ 822340 w 985025"/>
                  <a:gd name="connsiteY17" fmla="*/ 286985 h 976639"/>
                  <a:gd name="connsiteX18" fmla="*/ 829026 w 985025"/>
                  <a:gd name="connsiteY18" fmla="*/ 289209 h 976639"/>
                  <a:gd name="connsiteX19" fmla="*/ 938225 w 985025"/>
                  <a:gd name="connsiteY19" fmla="*/ 278086 h 976639"/>
                  <a:gd name="connsiteX20" fmla="*/ 940454 w 985025"/>
                  <a:gd name="connsiteY20" fmla="*/ 284760 h 976639"/>
                  <a:gd name="connsiteX21" fmla="*/ 971654 w 985025"/>
                  <a:gd name="connsiteY21" fmla="*/ 367074 h 976639"/>
                  <a:gd name="connsiteX22" fmla="*/ 967197 w 985025"/>
                  <a:gd name="connsiteY22" fmla="*/ 373748 h 976639"/>
                  <a:gd name="connsiteX23" fmla="*/ 878054 w 985025"/>
                  <a:gd name="connsiteY23" fmla="*/ 431590 h 976639"/>
                  <a:gd name="connsiteX24" fmla="*/ 875825 w 985025"/>
                  <a:gd name="connsiteY24" fmla="*/ 436039 h 976639"/>
                  <a:gd name="connsiteX25" fmla="*/ 878054 w 985025"/>
                  <a:gd name="connsiteY25" fmla="*/ 478308 h 976639"/>
                  <a:gd name="connsiteX26" fmla="*/ 884740 w 985025"/>
                  <a:gd name="connsiteY26" fmla="*/ 484982 h 976639"/>
                  <a:gd name="connsiteX27" fmla="*/ 982797 w 985025"/>
                  <a:gd name="connsiteY27" fmla="*/ 529476 h 976639"/>
                  <a:gd name="connsiteX28" fmla="*/ 985025 w 985025"/>
                  <a:gd name="connsiteY28" fmla="*/ 533926 h 976639"/>
                  <a:gd name="connsiteX29" fmla="*/ 967197 w 985025"/>
                  <a:gd name="connsiteY29" fmla="*/ 620689 h 976639"/>
                  <a:gd name="connsiteX30" fmla="*/ 962739 w 985025"/>
                  <a:gd name="connsiteY30" fmla="*/ 625138 h 976639"/>
                  <a:gd name="connsiteX31" fmla="*/ 855768 w 985025"/>
                  <a:gd name="connsiteY31" fmla="*/ 631812 h 976639"/>
                  <a:gd name="connsiteX32" fmla="*/ 851311 w 985025"/>
                  <a:gd name="connsiteY32" fmla="*/ 634037 h 976639"/>
                  <a:gd name="connsiteX33" fmla="*/ 831254 w 985025"/>
                  <a:gd name="connsiteY33" fmla="*/ 674081 h 976639"/>
                  <a:gd name="connsiteX34" fmla="*/ 831254 w 985025"/>
                  <a:gd name="connsiteY34" fmla="*/ 678531 h 976639"/>
                  <a:gd name="connsiteX35" fmla="*/ 895883 w 985025"/>
                  <a:gd name="connsiteY35" fmla="*/ 767518 h 976639"/>
                  <a:gd name="connsiteX36" fmla="*/ 895883 w 985025"/>
                  <a:gd name="connsiteY36" fmla="*/ 774192 h 976639"/>
                  <a:gd name="connsiteX37" fmla="*/ 835711 w 985025"/>
                  <a:gd name="connsiteY37" fmla="*/ 840933 h 976639"/>
                  <a:gd name="connsiteX38" fmla="*/ 831254 w 985025"/>
                  <a:gd name="connsiteY38" fmla="*/ 840933 h 976639"/>
                  <a:gd name="connsiteX39" fmla="*/ 733197 w 985025"/>
                  <a:gd name="connsiteY39" fmla="*/ 791990 h 976639"/>
                  <a:gd name="connsiteX40" fmla="*/ 728740 w 985025"/>
                  <a:gd name="connsiteY40" fmla="*/ 791990 h 976639"/>
                  <a:gd name="connsiteX41" fmla="*/ 695312 w 985025"/>
                  <a:gd name="connsiteY41" fmla="*/ 814237 h 976639"/>
                  <a:gd name="connsiteX42" fmla="*/ 690855 w 985025"/>
                  <a:gd name="connsiteY42" fmla="*/ 823135 h 976639"/>
                  <a:gd name="connsiteX43" fmla="*/ 701998 w 985025"/>
                  <a:gd name="connsiteY43" fmla="*/ 929921 h 976639"/>
                  <a:gd name="connsiteX44" fmla="*/ 697540 w 985025"/>
                  <a:gd name="connsiteY44" fmla="*/ 934370 h 976639"/>
                  <a:gd name="connsiteX45" fmla="*/ 612855 w 985025"/>
                  <a:gd name="connsiteY45" fmla="*/ 963291 h 976639"/>
                  <a:gd name="connsiteX46" fmla="*/ 608398 w 985025"/>
                  <a:gd name="connsiteY46" fmla="*/ 963291 h 976639"/>
                  <a:gd name="connsiteX47" fmla="*/ 548227 w 985025"/>
                  <a:gd name="connsiteY47" fmla="*/ 874303 h 976639"/>
                  <a:gd name="connsiteX48" fmla="*/ 543770 w 985025"/>
                  <a:gd name="connsiteY48" fmla="*/ 869854 h 976639"/>
                  <a:gd name="connsiteX49" fmla="*/ 501427 w 985025"/>
                  <a:gd name="connsiteY49" fmla="*/ 874303 h 976639"/>
                  <a:gd name="connsiteX50" fmla="*/ 494741 w 985025"/>
                  <a:gd name="connsiteY50" fmla="*/ 876528 h 976639"/>
                  <a:gd name="connsiteX51" fmla="*/ 450170 w 985025"/>
                  <a:gd name="connsiteY51" fmla="*/ 974414 h 976639"/>
                  <a:gd name="connsiteX52" fmla="*/ 445713 w 985025"/>
                  <a:gd name="connsiteY52" fmla="*/ 976639 h 976639"/>
                  <a:gd name="connsiteX53" fmla="*/ 356570 w 985025"/>
                  <a:gd name="connsiteY53" fmla="*/ 958842 h 976639"/>
                  <a:gd name="connsiteX54" fmla="*/ 352113 w 985025"/>
                  <a:gd name="connsiteY54" fmla="*/ 956617 h 976639"/>
                  <a:gd name="connsiteX55" fmla="*/ 347656 w 985025"/>
                  <a:gd name="connsiteY55" fmla="*/ 847607 h 976639"/>
                  <a:gd name="connsiteX56" fmla="*/ 340970 w 985025"/>
                  <a:gd name="connsiteY56" fmla="*/ 843158 h 976639"/>
                  <a:gd name="connsiteX57" fmla="*/ 305313 w 985025"/>
                  <a:gd name="connsiteY57" fmla="*/ 825360 h 976639"/>
                  <a:gd name="connsiteX58" fmla="*/ 296399 w 985025"/>
                  <a:gd name="connsiteY58" fmla="*/ 825360 h 976639"/>
                  <a:gd name="connsiteX59" fmla="*/ 211713 w 985025"/>
                  <a:gd name="connsiteY59" fmla="*/ 887652 h 976639"/>
                  <a:gd name="connsiteX60" fmla="*/ 205028 w 985025"/>
                  <a:gd name="connsiteY60" fmla="*/ 887652 h 976639"/>
                  <a:gd name="connsiteX61" fmla="*/ 138171 w 985025"/>
                  <a:gd name="connsiteY61" fmla="*/ 829810 h 976639"/>
                  <a:gd name="connsiteX62" fmla="*/ 135942 w 985025"/>
                  <a:gd name="connsiteY62" fmla="*/ 823135 h 976639"/>
                  <a:gd name="connsiteX63" fmla="*/ 182742 w 985025"/>
                  <a:gd name="connsiteY63" fmla="*/ 725249 h 976639"/>
                  <a:gd name="connsiteX64" fmla="*/ 182742 w 985025"/>
                  <a:gd name="connsiteY64" fmla="*/ 720800 h 976639"/>
                  <a:gd name="connsiteX65" fmla="*/ 160457 w 985025"/>
                  <a:gd name="connsiteY65" fmla="*/ 687429 h 976639"/>
                  <a:gd name="connsiteX66" fmla="*/ 153771 w 985025"/>
                  <a:gd name="connsiteY66" fmla="*/ 685205 h 976639"/>
                  <a:gd name="connsiteX67" fmla="*/ 49028 w 985025"/>
                  <a:gd name="connsiteY67" fmla="*/ 696328 h 976639"/>
                  <a:gd name="connsiteX68" fmla="*/ 42343 w 985025"/>
                  <a:gd name="connsiteY68" fmla="*/ 691879 h 976639"/>
                  <a:gd name="connsiteX69" fmla="*/ 11143 w 985025"/>
                  <a:gd name="connsiteY69" fmla="*/ 609565 h 976639"/>
                  <a:gd name="connsiteX70" fmla="*/ 15600 w 985025"/>
                  <a:gd name="connsiteY70" fmla="*/ 602891 h 976639"/>
                  <a:gd name="connsiteX71" fmla="*/ 104742 w 985025"/>
                  <a:gd name="connsiteY71" fmla="*/ 542824 h 976639"/>
                  <a:gd name="connsiteX72" fmla="*/ 106971 w 985025"/>
                  <a:gd name="connsiteY72" fmla="*/ 536150 h 976639"/>
                  <a:gd name="connsiteX73" fmla="*/ 104742 w 985025"/>
                  <a:gd name="connsiteY73" fmla="*/ 496106 h 976639"/>
                  <a:gd name="connsiteX74" fmla="*/ 102514 w 985025"/>
                  <a:gd name="connsiteY74" fmla="*/ 489432 h 976639"/>
                  <a:gd name="connsiteX75" fmla="*/ 4457 w 985025"/>
                  <a:gd name="connsiteY75" fmla="*/ 444938 h 976639"/>
                  <a:gd name="connsiteX76" fmla="*/ 0 w 985025"/>
                  <a:gd name="connsiteY76" fmla="*/ 440489 h 976639"/>
                  <a:gd name="connsiteX77" fmla="*/ 15600 w 985025"/>
                  <a:gd name="connsiteY77" fmla="*/ 353726 h 976639"/>
                  <a:gd name="connsiteX78" fmla="*/ 20057 w 985025"/>
                  <a:gd name="connsiteY78" fmla="*/ 351501 h 976639"/>
                  <a:gd name="connsiteX79" fmla="*/ 129257 w 985025"/>
                  <a:gd name="connsiteY79" fmla="*/ 342602 h 976639"/>
                  <a:gd name="connsiteX80" fmla="*/ 135942 w 985025"/>
                  <a:gd name="connsiteY80" fmla="*/ 340377 h 976639"/>
                  <a:gd name="connsiteX81" fmla="*/ 151542 w 985025"/>
                  <a:gd name="connsiteY81" fmla="*/ 302558 h 976639"/>
                  <a:gd name="connsiteX82" fmla="*/ 151542 w 985025"/>
                  <a:gd name="connsiteY82" fmla="*/ 295884 h 976639"/>
                  <a:gd name="connsiteX83" fmla="*/ 91371 w 985025"/>
                  <a:gd name="connsiteY83" fmla="*/ 209121 h 976639"/>
                  <a:gd name="connsiteX84" fmla="*/ 91371 w 985025"/>
                  <a:gd name="connsiteY84" fmla="*/ 200222 h 976639"/>
                  <a:gd name="connsiteX85" fmla="*/ 147085 w 985025"/>
                  <a:gd name="connsiteY85" fmla="*/ 133481 h 976639"/>
                  <a:gd name="connsiteX86" fmla="*/ 153771 w 985025"/>
                  <a:gd name="connsiteY86" fmla="*/ 133481 h 976639"/>
                  <a:gd name="connsiteX87" fmla="*/ 249599 w 985025"/>
                  <a:gd name="connsiteY87" fmla="*/ 180200 h 976639"/>
                  <a:gd name="connsiteX88" fmla="*/ 256285 w 985025"/>
                  <a:gd name="connsiteY88" fmla="*/ 180200 h 976639"/>
                  <a:gd name="connsiteX89" fmla="*/ 289713 w 985025"/>
                  <a:gd name="connsiteY89" fmla="*/ 157953 h 976639"/>
                  <a:gd name="connsiteX90" fmla="*/ 283027 w 985025"/>
                  <a:gd name="connsiteY90" fmla="*/ 44493 h 976639"/>
                  <a:gd name="connsiteX91" fmla="*/ 369942 w 985025"/>
                  <a:gd name="connsiteY91" fmla="*/ 11123 h 976639"/>
                  <a:gd name="connsiteX92" fmla="*/ 439027 w 985025"/>
                  <a:gd name="connsiteY92" fmla="*/ 106785 h 976639"/>
                  <a:gd name="connsiteX93" fmla="*/ 481370 w 985025"/>
                  <a:gd name="connsiteY93" fmla="*/ 102335 h 976639"/>
                  <a:gd name="connsiteX94" fmla="*/ 532627 w 985025"/>
                  <a:gd name="connsiteY94"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686398 w 985025"/>
                  <a:gd name="connsiteY9" fmla="*/ 146829 h 976639"/>
                  <a:gd name="connsiteX10" fmla="*/ 773312 w 985025"/>
                  <a:gd name="connsiteY10" fmla="*/ 86763 h 976639"/>
                  <a:gd name="connsiteX11" fmla="*/ 779997 w 985025"/>
                  <a:gd name="connsiteY11" fmla="*/ 86763 h 976639"/>
                  <a:gd name="connsiteX12" fmla="*/ 846854 w 985025"/>
                  <a:gd name="connsiteY12" fmla="*/ 144605 h 976639"/>
                  <a:gd name="connsiteX13" fmla="*/ 846854 w 985025"/>
                  <a:gd name="connsiteY13" fmla="*/ 151279 h 976639"/>
                  <a:gd name="connsiteX14" fmla="*/ 800054 w 985025"/>
                  <a:gd name="connsiteY14" fmla="*/ 246940 h 976639"/>
                  <a:gd name="connsiteX15" fmla="*/ 800054 w 985025"/>
                  <a:gd name="connsiteY15" fmla="*/ 253614 h 976639"/>
                  <a:gd name="connsiteX16" fmla="*/ 822340 w 985025"/>
                  <a:gd name="connsiteY16" fmla="*/ 286985 h 976639"/>
                  <a:gd name="connsiteX17" fmla="*/ 829026 w 985025"/>
                  <a:gd name="connsiteY17" fmla="*/ 289209 h 976639"/>
                  <a:gd name="connsiteX18" fmla="*/ 938225 w 985025"/>
                  <a:gd name="connsiteY18" fmla="*/ 278086 h 976639"/>
                  <a:gd name="connsiteX19" fmla="*/ 940454 w 985025"/>
                  <a:gd name="connsiteY19" fmla="*/ 284760 h 976639"/>
                  <a:gd name="connsiteX20" fmla="*/ 971654 w 985025"/>
                  <a:gd name="connsiteY20" fmla="*/ 367074 h 976639"/>
                  <a:gd name="connsiteX21" fmla="*/ 967197 w 985025"/>
                  <a:gd name="connsiteY21" fmla="*/ 373748 h 976639"/>
                  <a:gd name="connsiteX22" fmla="*/ 878054 w 985025"/>
                  <a:gd name="connsiteY22" fmla="*/ 431590 h 976639"/>
                  <a:gd name="connsiteX23" fmla="*/ 875825 w 985025"/>
                  <a:gd name="connsiteY23" fmla="*/ 436039 h 976639"/>
                  <a:gd name="connsiteX24" fmla="*/ 878054 w 985025"/>
                  <a:gd name="connsiteY24" fmla="*/ 478308 h 976639"/>
                  <a:gd name="connsiteX25" fmla="*/ 884740 w 985025"/>
                  <a:gd name="connsiteY25" fmla="*/ 484982 h 976639"/>
                  <a:gd name="connsiteX26" fmla="*/ 982797 w 985025"/>
                  <a:gd name="connsiteY26" fmla="*/ 529476 h 976639"/>
                  <a:gd name="connsiteX27" fmla="*/ 985025 w 985025"/>
                  <a:gd name="connsiteY27" fmla="*/ 533926 h 976639"/>
                  <a:gd name="connsiteX28" fmla="*/ 967197 w 985025"/>
                  <a:gd name="connsiteY28" fmla="*/ 620689 h 976639"/>
                  <a:gd name="connsiteX29" fmla="*/ 962739 w 985025"/>
                  <a:gd name="connsiteY29" fmla="*/ 625138 h 976639"/>
                  <a:gd name="connsiteX30" fmla="*/ 855768 w 985025"/>
                  <a:gd name="connsiteY30" fmla="*/ 631812 h 976639"/>
                  <a:gd name="connsiteX31" fmla="*/ 851311 w 985025"/>
                  <a:gd name="connsiteY31" fmla="*/ 634037 h 976639"/>
                  <a:gd name="connsiteX32" fmla="*/ 831254 w 985025"/>
                  <a:gd name="connsiteY32" fmla="*/ 674081 h 976639"/>
                  <a:gd name="connsiteX33" fmla="*/ 831254 w 985025"/>
                  <a:gd name="connsiteY33" fmla="*/ 678531 h 976639"/>
                  <a:gd name="connsiteX34" fmla="*/ 895883 w 985025"/>
                  <a:gd name="connsiteY34" fmla="*/ 767518 h 976639"/>
                  <a:gd name="connsiteX35" fmla="*/ 895883 w 985025"/>
                  <a:gd name="connsiteY35" fmla="*/ 774192 h 976639"/>
                  <a:gd name="connsiteX36" fmla="*/ 835711 w 985025"/>
                  <a:gd name="connsiteY36" fmla="*/ 840933 h 976639"/>
                  <a:gd name="connsiteX37" fmla="*/ 831254 w 985025"/>
                  <a:gd name="connsiteY37" fmla="*/ 840933 h 976639"/>
                  <a:gd name="connsiteX38" fmla="*/ 733197 w 985025"/>
                  <a:gd name="connsiteY38" fmla="*/ 791990 h 976639"/>
                  <a:gd name="connsiteX39" fmla="*/ 728740 w 985025"/>
                  <a:gd name="connsiteY39" fmla="*/ 791990 h 976639"/>
                  <a:gd name="connsiteX40" fmla="*/ 695312 w 985025"/>
                  <a:gd name="connsiteY40" fmla="*/ 814237 h 976639"/>
                  <a:gd name="connsiteX41" fmla="*/ 690855 w 985025"/>
                  <a:gd name="connsiteY41" fmla="*/ 823135 h 976639"/>
                  <a:gd name="connsiteX42" fmla="*/ 701998 w 985025"/>
                  <a:gd name="connsiteY42" fmla="*/ 929921 h 976639"/>
                  <a:gd name="connsiteX43" fmla="*/ 697540 w 985025"/>
                  <a:gd name="connsiteY43" fmla="*/ 934370 h 976639"/>
                  <a:gd name="connsiteX44" fmla="*/ 612855 w 985025"/>
                  <a:gd name="connsiteY44" fmla="*/ 963291 h 976639"/>
                  <a:gd name="connsiteX45" fmla="*/ 608398 w 985025"/>
                  <a:gd name="connsiteY45" fmla="*/ 963291 h 976639"/>
                  <a:gd name="connsiteX46" fmla="*/ 548227 w 985025"/>
                  <a:gd name="connsiteY46" fmla="*/ 874303 h 976639"/>
                  <a:gd name="connsiteX47" fmla="*/ 543770 w 985025"/>
                  <a:gd name="connsiteY47" fmla="*/ 869854 h 976639"/>
                  <a:gd name="connsiteX48" fmla="*/ 501427 w 985025"/>
                  <a:gd name="connsiteY48" fmla="*/ 874303 h 976639"/>
                  <a:gd name="connsiteX49" fmla="*/ 494741 w 985025"/>
                  <a:gd name="connsiteY49" fmla="*/ 876528 h 976639"/>
                  <a:gd name="connsiteX50" fmla="*/ 450170 w 985025"/>
                  <a:gd name="connsiteY50" fmla="*/ 974414 h 976639"/>
                  <a:gd name="connsiteX51" fmla="*/ 445713 w 985025"/>
                  <a:gd name="connsiteY51" fmla="*/ 976639 h 976639"/>
                  <a:gd name="connsiteX52" fmla="*/ 356570 w 985025"/>
                  <a:gd name="connsiteY52" fmla="*/ 958842 h 976639"/>
                  <a:gd name="connsiteX53" fmla="*/ 352113 w 985025"/>
                  <a:gd name="connsiteY53" fmla="*/ 956617 h 976639"/>
                  <a:gd name="connsiteX54" fmla="*/ 347656 w 985025"/>
                  <a:gd name="connsiteY54" fmla="*/ 847607 h 976639"/>
                  <a:gd name="connsiteX55" fmla="*/ 340970 w 985025"/>
                  <a:gd name="connsiteY55" fmla="*/ 843158 h 976639"/>
                  <a:gd name="connsiteX56" fmla="*/ 305313 w 985025"/>
                  <a:gd name="connsiteY56" fmla="*/ 825360 h 976639"/>
                  <a:gd name="connsiteX57" fmla="*/ 296399 w 985025"/>
                  <a:gd name="connsiteY57" fmla="*/ 825360 h 976639"/>
                  <a:gd name="connsiteX58" fmla="*/ 211713 w 985025"/>
                  <a:gd name="connsiteY58" fmla="*/ 887652 h 976639"/>
                  <a:gd name="connsiteX59" fmla="*/ 205028 w 985025"/>
                  <a:gd name="connsiteY59" fmla="*/ 887652 h 976639"/>
                  <a:gd name="connsiteX60" fmla="*/ 138171 w 985025"/>
                  <a:gd name="connsiteY60" fmla="*/ 829810 h 976639"/>
                  <a:gd name="connsiteX61" fmla="*/ 135942 w 985025"/>
                  <a:gd name="connsiteY61" fmla="*/ 823135 h 976639"/>
                  <a:gd name="connsiteX62" fmla="*/ 182742 w 985025"/>
                  <a:gd name="connsiteY62" fmla="*/ 725249 h 976639"/>
                  <a:gd name="connsiteX63" fmla="*/ 182742 w 985025"/>
                  <a:gd name="connsiteY63" fmla="*/ 720800 h 976639"/>
                  <a:gd name="connsiteX64" fmla="*/ 160457 w 985025"/>
                  <a:gd name="connsiteY64" fmla="*/ 687429 h 976639"/>
                  <a:gd name="connsiteX65" fmla="*/ 153771 w 985025"/>
                  <a:gd name="connsiteY65" fmla="*/ 685205 h 976639"/>
                  <a:gd name="connsiteX66" fmla="*/ 49028 w 985025"/>
                  <a:gd name="connsiteY66" fmla="*/ 696328 h 976639"/>
                  <a:gd name="connsiteX67" fmla="*/ 42343 w 985025"/>
                  <a:gd name="connsiteY67" fmla="*/ 691879 h 976639"/>
                  <a:gd name="connsiteX68" fmla="*/ 11143 w 985025"/>
                  <a:gd name="connsiteY68" fmla="*/ 609565 h 976639"/>
                  <a:gd name="connsiteX69" fmla="*/ 15600 w 985025"/>
                  <a:gd name="connsiteY69" fmla="*/ 602891 h 976639"/>
                  <a:gd name="connsiteX70" fmla="*/ 104742 w 985025"/>
                  <a:gd name="connsiteY70" fmla="*/ 542824 h 976639"/>
                  <a:gd name="connsiteX71" fmla="*/ 106971 w 985025"/>
                  <a:gd name="connsiteY71" fmla="*/ 536150 h 976639"/>
                  <a:gd name="connsiteX72" fmla="*/ 104742 w 985025"/>
                  <a:gd name="connsiteY72" fmla="*/ 496106 h 976639"/>
                  <a:gd name="connsiteX73" fmla="*/ 102514 w 985025"/>
                  <a:gd name="connsiteY73" fmla="*/ 489432 h 976639"/>
                  <a:gd name="connsiteX74" fmla="*/ 4457 w 985025"/>
                  <a:gd name="connsiteY74" fmla="*/ 444938 h 976639"/>
                  <a:gd name="connsiteX75" fmla="*/ 0 w 985025"/>
                  <a:gd name="connsiteY75" fmla="*/ 440489 h 976639"/>
                  <a:gd name="connsiteX76" fmla="*/ 15600 w 985025"/>
                  <a:gd name="connsiteY76" fmla="*/ 353726 h 976639"/>
                  <a:gd name="connsiteX77" fmla="*/ 20057 w 985025"/>
                  <a:gd name="connsiteY77" fmla="*/ 351501 h 976639"/>
                  <a:gd name="connsiteX78" fmla="*/ 129257 w 985025"/>
                  <a:gd name="connsiteY78" fmla="*/ 342602 h 976639"/>
                  <a:gd name="connsiteX79" fmla="*/ 135942 w 985025"/>
                  <a:gd name="connsiteY79" fmla="*/ 340377 h 976639"/>
                  <a:gd name="connsiteX80" fmla="*/ 151542 w 985025"/>
                  <a:gd name="connsiteY80" fmla="*/ 302558 h 976639"/>
                  <a:gd name="connsiteX81" fmla="*/ 151542 w 985025"/>
                  <a:gd name="connsiteY81" fmla="*/ 295884 h 976639"/>
                  <a:gd name="connsiteX82" fmla="*/ 91371 w 985025"/>
                  <a:gd name="connsiteY82" fmla="*/ 209121 h 976639"/>
                  <a:gd name="connsiteX83" fmla="*/ 91371 w 985025"/>
                  <a:gd name="connsiteY83" fmla="*/ 200222 h 976639"/>
                  <a:gd name="connsiteX84" fmla="*/ 147085 w 985025"/>
                  <a:gd name="connsiteY84" fmla="*/ 133481 h 976639"/>
                  <a:gd name="connsiteX85" fmla="*/ 153771 w 985025"/>
                  <a:gd name="connsiteY85" fmla="*/ 133481 h 976639"/>
                  <a:gd name="connsiteX86" fmla="*/ 249599 w 985025"/>
                  <a:gd name="connsiteY86" fmla="*/ 180200 h 976639"/>
                  <a:gd name="connsiteX87" fmla="*/ 256285 w 985025"/>
                  <a:gd name="connsiteY87" fmla="*/ 180200 h 976639"/>
                  <a:gd name="connsiteX88" fmla="*/ 289713 w 985025"/>
                  <a:gd name="connsiteY88" fmla="*/ 157953 h 976639"/>
                  <a:gd name="connsiteX89" fmla="*/ 283027 w 985025"/>
                  <a:gd name="connsiteY89" fmla="*/ 44493 h 976639"/>
                  <a:gd name="connsiteX90" fmla="*/ 369942 w 985025"/>
                  <a:gd name="connsiteY90" fmla="*/ 11123 h 976639"/>
                  <a:gd name="connsiteX91" fmla="*/ 439027 w 985025"/>
                  <a:gd name="connsiteY91" fmla="*/ 106785 h 976639"/>
                  <a:gd name="connsiteX92" fmla="*/ 481370 w 985025"/>
                  <a:gd name="connsiteY92" fmla="*/ 102335 h 976639"/>
                  <a:gd name="connsiteX93" fmla="*/ 532627 w 985025"/>
                  <a:gd name="connsiteY93"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3312 w 985025"/>
                  <a:gd name="connsiteY9" fmla="*/ 86763 h 976639"/>
                  <a:gd name="connsiteX10" fmla="*/ 779997 w 985025"/>
                  <a:gd name="connsiteY10" fmla="*/ 86763 h 976639"/>
                  <a:gd name="connsiteX11" fmla="*/ 846854 w 985025"/>
                  <a:gd name="connsiteY11" fmla="*/ 144605 h 976639"/>
                  <a:gd name="connsiteX12" fmla="*/ 846854 w 985025"/>
                  <a:gd name="connsiteY12" fmla="*/ 151279 h 976639"/>
                  <a:gd name="connsiteX13" fmla="*/ 800054 w 985025"/>
                  <a:gd name="connsiteY13" fmla="*/ 246940 h 976639"/>
                  <a:gd name="connsiteX14" fmla="*/ 800054 w 985025"/>
                  <a:gd name="connsiteY14" fmla="*/ 253614 h 976639"/>
                  <a:gd name="connsiteX15" fmla="*/ 822340 w 985025"/>
                  <a:gd name="connsiteY15" fmla="*/ 286985 h 976639"/>
                  <a:gd name="connsiteX16" fmla="*/ 829026 w 985025"/>
                  <a:gd name="connsiteY16" fmla="*/ 289209 h 976639"/>
                  <a:gd name="connsiteX17" fmla="*/ 938225 w 985025"/>
                  <a:gd name="connsiteY17" fmla="*/ 278086 h 976639"/>
                  <a:gd name="connsiteX18" fmla="*/ 940454 w 985025"/>
                  <a:gd name="connsiteY18" fmla="*/ 284760 h 976639"/>
                  <a:gd name="connsiteX19" fmla="*/ 971654 w 985025"/>
                  <a:gd name="connsiteY19" fmla="*/ 367074 h 976639"/>
                  <a:gd name="connsiteX20" fmla="*/ 967197 w 985025"/>
                  <a:gd name="connsiteY20" fmla="*/ 373748 h 976639"/>
                  <a:gd name="connsiteX21" fmla="*/ 878054 w 985025"/>
                  <a:gd name="connsiteY21" fmla="*/ 431590 h 976639"/>
                  <a:gd name="connsiteX22" fmla="*/ 875825 w 985025"/>
                  <a:gd name="connsiteY22" fmla="*/ 436039 h 976639"/>
                  <a:gd name="connsiteX23" fmla="*/ 878054 w 985025"/>
                  <a:gd name="connsiteY23" fmla="*/ 478308 h 976639"/>
                  <a:gd name="connsiteX24" fmla="*/ 884740 w 985025"/>
                  <a:gd name="connsiteY24" fmla="*/ 484982 h 976639"/>
                  <a:gd name="connsiteX25" fmla="*/ 982797 w 985025"/>
                  <a:gd name="connsiteY25" fmla="*/ 529476 h 976639"/>
                  <a:gd name="connsiteX26" fmla="*/ 985025 w 985025"/>
                  <a:gd name="connsiteY26" fmla="*/ 533926 h 976639"/>
                  <a:gd name="connsiteX27" fmla="*/ 967197 w 985025"/>
                  <a:gd name="connsiteY27" fmla="*/ 620689 h 976639"/>
                  <a:gd name="connsiteX28" fmla="*/ 962739 w 985025"/>
                  <a:gd name="connsiteY28" fmla="*/ 625138 h 976639"/>
                  <a:gd name="connsiteX29" fmla="*/ 855768 w 985025"/>
                  <a:gd name="connsiteY29" fmla="*/ 631812 h 976639"/>
                  <a:gd name="connsiteX30" fmla="*/ 851311 w 985025"/>
                  <a:gd name="connsiteY30" fmla="*/ 634037 h 976639"/>
                  <a:gd name="connsiteX31" fmla="*/ 831254 w 985025"/>
                  <a:gd name="connsiteY31" fmla="*/ 674081 h 976639"/>
                  <a:gd name="connsiteX32" fmla="*/ 831254 w 985025"/>
                  <a:gd name="connsiteY32" fmla="*/ 678531 h 976639"/>
                  <a:gd name="connsiteX33" fmla="*/ 895883 w 985025"/>
                  <a:gd name="connsiteY33" fmla="*/ 767518 h 976639"/>
                  <a:gd name="connsiteX34" fmla="*/ 895883 w 985025"/>
                  <a:gd name="connsiteY34" fmla="*/ 774192 h 976639"/>
                  <a:gd name="connsiteX35" fmla="*/ 835711 w 985025"/>
                  <a:gd name="connsiteY35" fmla="*/ 840933 h 976639"/>
                  <a:gd name="connsiteX36" fmla="*/ 831254 w 985025"/>
                  <a:gd name="connsiteY36" fmla="*/ 840933 h 976639"/>
                  <a:gd name="connsiteX37" fmla="*/ 733197 w 985025"/>
                  <a:gd name="connsiteY37" fmla="*/ 791990 h 976639"/>
                  <a:gd name="connsiteX38" fmla="*/ 728740 w 985025"/>
                  <a:gd name="connsiteY38" fmla="*/ 791990 h 976639"/>
                  <a:gd name="connsiteX39" fmla="*/ 695312 w 985025"/>
                  <a:gd name="connsiteY39" fmla="*/ 814237 h 976639"/>
                  <a:gd name="connsiteX40" fmla="*/ 690855 w 985025"/>
                  <a:gd name="connsiteY40" fmla="*/ 823135 h 976639"/>
                  <a:gd name="connsiteX41" fmla="*/ 701998 w 985025"/>
                  <a:gd name="connsiteY41" fmla="*/ 929921 h 976639"/>
                  <a:gd name="connsiteX42" fmla="*/ 697540 w 985025"/>
                  <a:gd name="connsiteY42" fmla="*/ 934370 h 976639"/>
                  <a:gd name="connsiteX43" fmla="*/ 612855 w 985025"/>
                  <a:gd name="connsiteY43" fmla="*/ 963291 h 976639"/>
                  <a:gd name="connsiteX44" fmla="*/ 608398 w 985025"/>
                  <a:gd name="connsiteY44" fmla="*/ 963291 h 976639"/>
                  <a:gd name="connsiteX45" fmla="*/ 548227 w 985025"/>
                  <a:gd name="connsiteY45" fmla="*/ 874303 h 976639"/>
                  <a:gd name="connsiteX46" fmla="*/ 543770 w 985025"/>
                  <a:gd name="connsiteY46" fmla="*/ 869854 h 976639"/>
                  <a:gd name="connsiteX47" fmla="*/ 501427 w 985025"/>
                  <a:gd name="connsiteY47" fmla="*/ 874303 h 976639"/>
                  <a:gd name="connsiteX48" fmla="*/ 494741 w 985025"/>
                  <a:gd name="connsiteY48" fmla="*/ 876528 h 976639"/>
                  <a:gd name="connsiteX49" fmla="*/ 450170 w 985025"/>
                  <a:gd name="connsiteY49" fmla="*/ 974414 h 976639"/>
                  <a:gd name="connsiteX50" fmla="*/ 445713 w 985025"/>
                  <a:gd name="connsiteY50" fmla="*/ 976639 h 976639"/>
                  <a:gd name="connsiteX51" fmla="*/ 356570 w 985025"/>
                  <a:gd name="connsiteY51" fmla="*/ 958842 h 976639"/>
                  <a:gd name="connsiteX52" fmla="*/ 352113 w 985025"/>
                  <a:gd name="connsiteY52" fmla="*/ 956617 h 976639"/>
                  <a:gd name="connsiteX53" fmla="*/ 347656 w 985025"/>
                  <a:gd name="connsiteY53" fmla="*/ 847607 h 976639"/>
                  <a:gd name="connsiteX54" fmla="*/ 340970 w 985025"/>
                  <a:gd name="connsiteY54" fmla="*/ 843158 h 976639"/>
                  <a:gd name="connsiteX55" fmla="*/ 305313 w 985025"/>
                  <a:gd name="connsiteY55" fmla="*/ 825360 h 976639"/>
                  <a:gd name="connsiteX56" fmla="*/ 296399 w 985025"/>
                  <a:gd name="connsiteY56" fmla="*/ 825360 h 976639"/>
                  <a:gd name="connsiteX57" fmla="*/ 211713 w 985025"/>
                  <a:gd name="connsiteY57" fmla="*/ 887652 h 976639"/>
                  <a:gd name="connsiteX58" fmla="*/ 205028 w 985025"/>
                  <a:gd name="connsiteY58" fmla="*/ 887652 h 976639"/>
                  <a:gd name="connsiteX59" fmla="*/ 138171 w 985025"/>
                  <a:gd name="connsiteY59" fmla="*/ 829810 h 976639"/>
                  <a:gd name="connsiteX60" fmla="*/ 135942 w 985025"/>
                  <a:gd name="connsiteY60" fmla="*/ 823135 h 976639"/>
                  <a:gd name="connsiteX61" fmla="*/ 182742 w 985025"/>
                  <a:gd name="connsiteY61" fmla="*/ 725249 h 976639"/>
                  <a:gd name="connsiteX62" fmla="*/ 182742 w 985025"/>
                  <a:gd name="connsiteY62" fmla="*/ 720800 h 976639"/>
                  <a:gd name="connsiteX63" fmla="*/ 160457 w 985025"/>
                  <a:gd name="connsiteY63" fmla="*/ 687429 h 976639"/>
                  <a:gd name="connsiteX64" fmla="*/ 153771 w 985025"/>
                  <a:gd name="connsiteY64" fmla="*/ 685205 h 976639"/>
                  <a:gd name="connsiteX65" fmla="*/ 49028 w 985025"/>
                  <a:gd name="connsiteY65" fmla="*/ 696328 h 976639"/>
                  <a:gd name="connsiteX66" fmla="*/ 42343 w 985025"/>
                  <a:gd name="connsiteY66" fmla="*/ 691879 h 976639"/>
                  <a:gd name="connsiteX67" fmla="*/ 11143 w 985025"/>
                  <a:gd name="connsiteY67" fmla="*/ 609565 h 976639"/>
                  <a:gd name="connsiteX68" fmla="*/ 15600 w 985025"/>
                  <a:gd name="connsiteY68" fmla="*/ 602891 h 976639"/>
                  <a:gd name="connsiteX69" fmla="*/ 104742 w 985025"/>
                  <a:gd name="connsiteY69" fmla="*/ 542824 h 976639"/>
                  <a:gd name="connsiteX70" fmla="*/ 106971 w 985025"/>
                  <a:gd name="connsiteY70" fmla="*/ 536150 h 976639"/>
                  <a:gd name="connsiteX71" fmla="*/ 104742 w 985025"/>
                  <a:gd name="connsiteY71" fmla="*/ 496106 h 976639"/>
                  <a:gd name="connsiteX72" fmla="*/ 102514 w 985025"/>
                  <a:gd name="connsiteY72" fmla="*/ 489432 h 976639"/>
                  <a:gd name="connsiteX73" fmla="*/ 4457 w 985025"/>
                  <a:gd name="connsiteY73" fmla="*/ 444938 h 976639"/>
                  <a:gd name="connsiteX74" fmla="*/ 0 w 985025"/>
                  <a:gd name="connsiteY74" fmla="*/ 440489 h 976639"/>
                  <a:gd name="connsiteX75" fmla="*/ 15600 w 985025"/>
                  <a:gd name="connsiteY75" fmla="*/ 353726 h 976639"/>
                  <a:gd name="connsiteX76" fmla="*/ 20057 w 985025"/>
                  <a:gd name="connsiteY76" fmla="*/ 351501 h 976639"/>
                  <a:gd name="connsiteX77" fmla="*/ 129257 w 985025"/>
                  <a:gd name="connsiteY77" fmla="*/ 342602 h 976639"/>
                  <a:gd name="connsiteX78" fmla="*/ 135942 w 985025"/>
                  <a:gd name="connsiteY78" fmla="*/ 340377 h 976639"/>
                  <a:gd name="connsiteX79" fmla="*/ 151542 w 985025"/>
                  <a:gd name="connsiteY79" fmla="*/ 302558 h 976639"/>
                  <a:gd name="connsiteX80" fmla="*/ 151542 w 985025"/>
                  <a:gd name="connsiteY80" fmla="*/ 295884 h 976639"/>
                  <a:gd name="connsiteX81" fmla="*/ 91371 w 985025"/>
                  <a:gd name="connsiteY81" fmla="*/ 209121 h 976639"/>
                  <a:gd name="connsiteX82" fmla="*/ 91371 w 985025"/>
                  <a:gd name="connsiteY82" fmla="*/ 200222 h 976639"/>
                  <a:gd name="connsiteX83" fmla="*/ 147085 w 985025"/>
                  <a:gd name="connsiteY83" fmla="*/ 133481 h 976639"/>
                  <a:gd name="connsiteX84" fmla="*/ 153771 w 985025"/>
                  <a:gd name="connsiteY84" fmla="*/ 133481 h 976639"/>
                  <a:gd name="connsiteX85" fmla="*/ 249599 w 985025"/>
                  <a:gd name="connsiteY85" fmla="*/ 180200 h 976639"/>
                  <a:gd name="connsiteX86" fmla="*/ 256285 w 985025"/>
                  <a:gd name="connsiteY86" fmla="*/ 180200 h 976639"/>
                  <a:gd name="connsiteX87" fmla="*/ 289713 w 985025"/>
                  <a:gd name="connsiteY87" fmla="*/ 157953 h 976639"/>
                  <a:gd name="connsiteX88" fmla="*/ 283027 w 985025"/>
                  <a:gd name="connsiteY88" fmla="*/ 44493 h 976639"/>
                  <a:gd name="connsiteX89" fmla="*/ 369942 w 985025"/>
                  <a:gd name="connsiteY89" fmla="*/ 11123 h 976639"/>
                  <a:gd name="connsiteX90" fmla="*/ 439027 w 985025"/>
                  <a:gd name="connsiteY90" fmla="*/ 106785 h 976639"/>
                  <a:gd name="connsiteX91" fmla="*/ 481370 w 985025"/>
                  <a:gd name="connsiteY91" fmla="*/ 102335 h 976639"/>
                  <a:gd name="connsiteX92" fmla="*/ 532627 w 985025"/>
                  <a:gd name="connsiteY92"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46854 w 985025"/>
                  <a:gd name="connsiteY11" fmla="*/ 151279 h 976639"/>
                  <a:gd name="connsiteX12" fmla="*/ 800054 w 985025"/>
                  <a:gd name="connsiteY12" fmla="*/ 246940 h 976639"/>
                  <a:gd name="connsiteX13" fmla="*/ 800054 w 985025"/>
                  <a:gd name="connsiteY13" fmla="*/ 253614 h 976639"/>
                  <a:gd name="connsiteX14" fmla="*/ 822340 w 985025"/>
                  <a:gd name="connsiteY14" fmla="*/ 286985 h 976639"/>
                  <a:gd name="connsiteX15" fmla="*/ 829026 w 985025"/>
                  <a:gd name="connsiteY15" fmla="*/ 289209 h 976639"/>
                  <a:gd name="connsiteX16" fmla="*/ 938225 w 985025"/>
                  <a:gd name="connsiteY16" fmla="*/ 278086 h 976639"/>
                  <a:gd name="connsiteX17" fmla="*/ 940454 w 985025"/>
                  <a:gd name="connsiteY17" fmla="*/ 284760 h 976639"/>
                  <a:gd name="connsiteX18" fmla="*/ 971654 w 985025"/>
                  <a:gd name="connsiteY18" fmla="*/ 367074 h 976639"/>
                  <a:gd name="connsiteX19" fmla="*/ 967197 w 985025"/>
                  <a:gd name="connsiteY19" fmla="*/ 373748 h 976639"/>
                  <a:gd name="connsiteX20" fmla="*/ 878054 w 985025"/>
                  <a:gd name="connsiteY20" fmla="*/ 431590 h 976639"/>
                  <a:gd name="connsiteX21" fmla="*/ 875825 w 985025"/>
                  <a:gd name="connsiteY21" fmla="*/ 436039 h 976639"/>
                  <a:gd name="connsiteX22" fmla="*/ 878054 w 985025"/>
                  <a:gd name="connsiteY22" fmla="*/ 478308 h 976639"/>
                  <a:gd name="connsiteX23" fmla="*/ 884740 w 985025"/>
                  <a:gd name="connsiteY23" fmla="*/ 484982 h 976639"/>
                  <a:gd name="connsiteX24" fmla="*/ 982797 w 985025"/>
                  <a:gd name="connsiteY24" fmla="*/ 529476 h 976639"/>
                  <a:gd name="connsiteX25" fmla="*/ 985025 w 985025"/>
                  <a:gd name="connsiteY25" fmla="*/ 533926 h 976639"/>
                  <a:gd name="connsiteX26" fmla="*/ 967197 w 985025"/>
                  <a:gd name="connsiteY26" fmla="*/ 620689 h 976639"/>
                  <a:gd name="connsiteX27" fmla="*/ 962739 w 985025"/>
                  <a:gd name="connsiteY27" fmla="*/ 625138 h 976639"/>
                  <a:gd name="connsiteX28" fmla="*/ 855768 w 985025"/>
                  <a:gd name="connsiteY28" fmla="*/ 631812 h 976639"/>
                  <a:gd name="connsiteX29" fmla="*/ 851311 w 985025"/>
                  <a:gd name="connsiteY29" fmla="*/ 634037 h 976639"/>
                  <a:gd name="connsiteX30" fmla="*/ 831254 w 985025"/>
                  <a:gd name="connsiteY30" fmla="*/ 674081 h 976639"/>
                  <a:gd name="connsiteX31" fmla="*/ 831254 w 985025"/>
                  <a:gd name="connsiteY31" fmla="*/ 678531 h 976639"/>
                  <a:gd name="connsiteX32" fmla="*/ 895883 w 985025"/>
                  <a:gd name="connsiteY32" fmla="*/ 767518 h 976639"/>
                  <a:gd name="connsiteX33" fmla="*/ 895883 w 985025"/>
                  <a:gd name="connsiteY33" fmla="*/ 774192 h 976639"/>
                  <a:gd name="connsiteX34" fmla="*/ 835711 w 985025"/>
                  <a:gd name="connsiteY34" fmla="*/ 840933 h 976639"/>
                  <a:gd name="connsiteX35" fmla="*/ 831254 w 985025"/>
                  <a:gd name="connsiteY35" fmla="*/ 840933 h 976639"/>
                  <a:gd name="connsiteX36" fmla="*/ 733197 w 985025"/>
                  <a:gd name="connsiteY36" fmla="*/ 791990 h 976639"/>
                  <a:gd name="connsiteX37" fmla="*/ 728740 w 985025"/>
                  <a:gd name="connsiteY37" fmla="*/ 791990 h 976639"/>
                  <a:gd name="connsiteX38" fmla="*/ 695312 w 985025"/>
                  <a:gd name="connsiteY38" fmla="*/ 814237 h 976639"/>
                  <a:gd name="connsiteX39" fmla="*/ 690855 w 985025"/>
                  <a:gd name="connsiteY39" fmla="*/ 823135 h 976639"/>
                  <a:gd name="connsiteX40" fmla="*/ 701998 w 985025"/>
                  <a:gd name="connsiteY40" fmla="*/ 929921 h 976639"/>
                  <a:gd name="connsiteX41" fmla="*/ 697540 w 985025"/>
                  <a:gd name="connsiteY41" fmla="*/ 934370 h 976639"/>
                  <a:gd name="connsiteX42" fmla="*/ 612855 w 985025"/>
                  <a:gd name="connsiteY42" fmla="*/ 963291 h 976639"/>
                  <a:gd name="connsiteX43" fmla="*/ 608398 w 985025"/>
                  <a:gd name="connsiteY43" fmla="*/ 963291 h 976639"/>
                  <a:gd name="connsiteX44" fmla="*/ 548227 w 985025"/>
                  <a:gd name="connsiteY44" fmla="*/ 874303 h 976639"/>
                  <a:gd name="connsiteX45" fmla="*/ 543770 w 985025"/>
                  <a:gd name="connsiteY45" fmla="*/ 869854 h 976639"/>
                  <a:gd name="connsiteX46" fmla="*/ 501427 w 985025"/>
                  <a:gd name="connsiteY46" fmla="*/ 874303 h 976639"/>
                  <a:gd name="connsiteX47" fmla="*/ 494741 w 985025"/>
                  <a:gd name="connsiteY47" fmla="*/ 876528 h 976639"/>
                  <a:gd name="connsiteX48" fmla="*/ 450170 w 985025"/>
                  <a:gd name="connsiteY48" fmla="*/ 974414 h 976639"/>
                  <a:gd name="connsiteX49" fmla="*/ 445713 w 985025"/>
                  <a:gd name="connsiteY49" fmla="*/ 976639 h 976639"/>
                  <a:gd name="connsiteX50" fmla="*/ 356570 w 985025"/>
                  <a:gd name="connsiteY50" fmla="*/ 958842 h 976639"/>
                  <a:gd name="connsiteX51" fmla="*/ 352113 w 985025"/>
                  <a:gd name="connsiteY51" fmla="*/ 956617 h 976639"/>
                  <a:gd name="connsiteX52" fmla="*/ 347656 w 985025"/>
                  <a:gd name="connsiteY52" fmla="*/ 847607 h 976639"/>
                  <a:gd name="connsiteX53" fmla="*/ 340970 w 985025"/>
                  <a:gd name="connsiteY53" fmla="*/ 843158 h 976639"/>
                  <a:gd name="connsiteX54" fmla="*/ 305313 w 985025"/>
                  <a:gd name="connsiteY54" fmla="*/ 825360 h 976639"/>
                  <a:gd name="connsiteX55" fmla="*/ 296399 w 985025"/>
                  <a:gd name="connsiteY55" fmla="*/ 825360 h 976639"/>
                  <a:gd name="connsiteX56" fmla="*/ 211713 w 985025"/>
                  <a:gd name="connsiteY56" fmla="*/ 887652 h 976639"/>
                  <a:gd name="connsiteX57" fmla="*/ 205028 w 985025"/>
                  <a:gd name="connsiteY57" fmla="*/ 887652 h 976639"/>
                  <a:gd name="connsiteX58" fmla="*/ 138171 w 985025"/>
                  <a:gd name="connsiteY58" fmla="*/ 829810 h 976639"/>
                  <a:gd name="connsiteX59" fmla="*/ 135942 w 985025"/>
                  <a:gd name="connsiteY59" fmla="*/ 823135 h 976639"/>
                  <a:gd name="connsiteX60" fmla="*/ 182742 w 985025"/>
                  <a:gd name="connsiteY60" fmla="*/ 725249 h 976639"/>
                  <a:gd name="connsiteX61" fmla="*/ 182742 w 985025"/>
                  <a:gd name="connsiteY61" fmla="*/ 720800 h 976639"/>
                  <a:gd name="connsiteX62" fmla="*/ 160457 w 985025"/>
                  <a:gd name="connsiteY62" fmla="*/ 687429 h 976639"/>
                  <a:gd name="connsiteX63" fmla="*/ 153771 w 985025"/>
                  <a:gd name="connsiteY63" fmla="*/ 685205 h 976639"/>
                  <a:gd name="connsiteX64" fmla="*/ 49028 w 985025"/>
                  <a:gd name="connsiteY64" fmla="*/ 696328 h 976639"/>
                  <a:gd name="connsiteX65" fmla="*/ 42343 w 985025"/>
                  <a:gd name="connsiteY65" fmla="*/ 691879 h 976639"/>
                  <a:gd name="connsiteX66" fmla="*/ 11143 w 985025"/>
                  <a:gd name="connsiteY66" fmla="*/ 609565 h 976639"/>
                  <a:gd name="connsiteX67" fmla="*/ 15600 w 985025"/>
                  <a:gd name="connsiteY67" fmla="*/ 602891 h 976639"/>
                  <a:gd name="connsiteX68" fmla="*/ 104742 w 985025"/>
                  <a:gd name="connsiteY68" fmla="*/ 542824 h 976639"/>
                  <a:gd name="connsiteX69" fmla="*/ 106971 w 985025"/>
                  <a:gd name="connsiteY69" fmla="*/ 536150 h 976639"/>
                  <a:gd name="connsiteX70" fmla="*/ 104742 w 985025"/>
                  <a:gd name="connsiteY70" fmla="*/ 496106 h 976639"/>
                  <a:gd name="connsiteX71" fmla="*/ 102514 w 985025"/>
                  <a:gd name="connsiteY71" fmla="*/ 489432 h 976639"/>
                  <a:gd name="connsiteX72" fmla="*/ 4457 w 985025"/>
                  <a:gd name="connsiteY72" fmla="*/ 444938 h 976639"/>
                  <a:gd name="connsiteX73" fmla="*/ 0 w 985025"/>
                  <a:gd name="connsiteY73" fmla="*/ 440489 h 976639"/>
                  <a:gd name="connsiteX74" fmla="*/ 15600 w 985025"/>
                  <a:gd name="connsiteY74" fmla="*/ 353726 h 976639"/>
                  <a:gd name="connsiteX75" fmla="*/ 20057 w 985025"/>
                  <a:gd name="connsiteY75" fmla="*/ 351501 h 976639"/>
                  <a:gd name="connsiteX76" fmla="*/ 129257 w 985025"/>
                  <a:gd name="connsiteY76" fmla="*/ 342602 h 976639"/>
                  <a:gd name="connsiteX77" fmla="*/ 135942 w 985025"/>
                  <a:gd name="connsiteY77" fmla="*/ 340377 h 976639"/>
                  <a:gd name="connsiteX78" fmla="*/ 151542 w 985025"/>
                  <a:gd name="connsiteY78" fmla="*/ 302558 h 976639"/>
                  <a:gd name="connsiteX79" fmla="*/ 151542 w 985025"/>
                  <a:gd name="connsiteY79" fmla="*/ 295884 h 976639"/>
                  <a:gd name="connsiteX80" fmla="*/ 91371 w 985025"/>
                  <a:gd name="connsiteY80" fmla="*/ 209121 h 976639"/>
                  <a:gd name="connsiteX81" fmla="*/ 91371 w 985025"/>
                  <a:gd name="connsiteY81" fmla="*/ 200222 h 976639"/>
                  <a:gd name="connsiteX82" fmla="*/ 147085 w 985025"/>
                  <a:gd name="connsiteY82" fmla="*/ 133481 h 976639"/>
                  <a:gd name="connsiteX83" fmla="*/ 153771 w 985025"/>
                  <a:gd name="connsiteY83" fmla="*/ 133481 h 976639"/>
                  <a:gd name="connsiteX84" fmla="*/ 249599 w 985025"/>
                  <a:gd name="connsiteY84" fmla="*/ 180200 h 976639"/>
                  <a:gd name="connsiteX85" fmla="*/ 256285 w 985025"/>
                  <a:gd name="connsiteY85" fmla="*/ 180200 h 976639"/>
                  <a:gd name="connsiteX86" fmla="*/ 289713 w 985025"/>
                  <a:gd name="connsiteY86" fmla="*/ 157953 h 976639"/>
                  <a:gd name="connsiteX87" fmla="*/ 283027 w 985025"/>
                  <a:gd name="connsiteY87" fmla="*/ 44493 h 976639"/>
                  <a:gd name="connsiteX88" fmla="*/ 369942 w 985025"/>
                  <a:gd name="connsiteY88" fmla="*/ 11123 h 976639"/>
                  <a:gd name="connsiteX89" fmla="*/ 439027 w 985025"/>
                  <a:gd name="connsiteY89" fmla="*/ 106785 h 976639"/>
                  <a:gd name="connsiteX90" fmla="*/ 481370 w 985025"/>
                  <a:gd name="connsiteY90" fmla="*/ 102335 h 976639"/>
                  <a:gd name="connsiteX91" fmla="*/ 532627 w 985025"/>
                  <a:gd name="connsiteY91"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46940 h 976639"/>
                  <a:gd name="connsiteX12" fmla="*/ 800054 w 985025"/>
                  <a:gd name="connsiteY12" fmla="*/ 253614 h 976639"/>
                  <a:gd name="connsiteX13" fmla="*/ 822340 w 985025"/>
                  <a:gd name="connsiteY13" fmla="*/ 286985 h 976639"/>
                  <a:gd name="connsiteX14" fmla="*/ 829026 w 985025"/>
                  <a:gd name="connsiteY14" fmla="*/ 289209 h 976639"/>
                  <a:gd name="connsiteX15" fmla="*/ 938225 w 985025"/>
                  <a:gd name="connsiteY15" fmla="*/ 278086 h 976639"/>
                  <a:gd name="connsiteX16" fmla="*/ 940454 w 985025"/>
                  <a:gd name="connsiteY16" fmla="*/ 284760 h 976639"/>
                  <a:gd name="connsiteX17" fmla="*/ 971654 w 985025"/>
                  <a:gd name="connsiteY17" fmla="*/ 367074 h 976639"/>
                  <a:gd name="connsiteX18" fmla="*/ 967197 w 985025"/>
                  <a:gd name="connsiteY18" fmla="*/ 373748 h 976639"/>
                  <a:gd name="connsiteX19" fmla="*/ 878054 w 985025"/>
                  <a:gd name="connsiteY19" fmla="*/ 431590 h 976639"/>
                  <a:gd name="connsiteX20" fmla="*/ 875825 w 985025"/>
                  <a:gd name="connsiteY20" fmla="*/ 436039 h 976639"/>
                  <a:gd name="connsiteX21" fmla="*/ 878054 w 985025"/>
                  <a:gd name="connsiteY21" fmla="*/ 478308 h 976639"/>
                  <a:gd name="connsiteX22" fmla="*/ 884740 w 985025"/>
                  <a:gd name="connsiteY22" fmla="*/ 484982 h 976639"/>
                  <a:gd name="connsiteX23" fmla="*/ 982797 w 985025"/>
                  <a:gd name="connsiteY23" fmla="*/ 529476 h 976639"/>
                  <a:gd name="connsiteX24" fmla="*/ 985025 w 985025"/>
                  <a:gd name="connsiteY24" fmla="*/ 533926 h 976639"/>
                  <a:gd name="connsiteX25" fmla="*/ 967197 w 985025"/>
                  <a:gd name="connsiteY25" fmla="*/ 620689 h 976639"/>
                  <a:gd name="connsiteX26" fmla="*/ 962739 w 985025"/>
                  <a:gd name="connsiteY26" fmla="*/ 625138 h 976639"/>
                  <a:gd name="connsiteX27" fmla="*/ 855768 w 985025"/>
                  <a:gd name="connsiteY27" fmla="*/ 631812 h 976639"/>
                  <a:gd name="connsiteX28" fmla="*/ 851311 w 985025"/>
                  <a:gd name="connsiteY28" fmla="*/ 634037 h 976639"/>
                  <a:gd name="connsiteX29" fmla="*/ 831254 w 985025"/>
                  <a:gd name="connsiteY29" fmla="*/ 674081 h 976639"/>
                  <a:gd name="connsiteX30" fmla="*/ 831254 w 985025"/>
                  <a:gd name="connsiteY30" fmla="*/ 678531 h 976639"/>
                  <a:gd name="connsiteX31" fmla="*/ 895883 w 985025"/>
                  <a:gd name="connsiteY31" fmla="*/ 767518 h 976639"/>
                  <a:gd name="connsiteX32" fmla="*/ 895883 w 985025"/>
                  <a:gd name="connsiteY32" fmla="*/ 774192 h 976639"/>
                  <a:gd name="connsiteX33" fmla="*/ 835711 w 985025"/>
                  <a:gd name="connsiteY33" fmla="*/ 840933 h 976639"/>
                  <a:gd name="connsiteX34" fmla="*/ 831254 w 985025"/>
                  <a:gd name="connsiteY34" fmla="*/ 840933 h 976639"/>
                  <a:gd name="connsiteX35" fmla="*/ 733197 w 985025"/>
                  <a:gd name="connsiteY35" fmla="*/ 791990 h 976639"/>
                  <a:gd name="connsiteX36" fmla="*/ 728740 w 985025"/>
                  <a:gd name="connsiteY36" fmla="*/ 791990 h 976639"/>
                  <a:gd name="connsiteX37" fmla="*/ 695312 w 985025"/>
                  <a:gd name="connsiteY37" fmla="*/ 814237 h 976639"/>
                  <a:gd name="connsiteX38" fmla="*/ 690855 w 985025"/>
                  <a:gd name="connsiteY38" fmla="*/ 823135 h 976639"/>
                  <a:gd name="connsiteX39" fmla="*/ 701998 w 985025"/>
                  <a:gd name="connsiteY39" fmla="*/ 929921 h 976639"/>
                  <a:gd name="connsiteX40" fmla="*/ 697540 w 985025"/>
                  <a:gd name="connsiteY40" fmla="*/ 934370 h 976639"/>
                  <a:gd name="connsiteX41" fmla="*/ 612855 w 985025"/>
                  <a:gd name="connsiteY41" fmla="*/ 963291 h 976639"/>
                  <a:gd name="connsiteX42" fmla="*/ 608398 w 985025"/>
                  <a:gd name="connsiteY42" fmla="*/ 963291 h 976639"/>
                  <a:gd name="connsiteX43" fmla="*/ 548227 w 985025"/>
                  <a:gd name="connsiteY43" fmla="*/ 874303 h 976639"/>
                  <a:gd name="connsiteX44" fmla="*/ 543770 w 985025"/>
                  <a:gd name="connsiteY44" fmla="*/ 869854 h 976639"/>
                  <a:gd name="connsiteX45" fmla="*/ 501427 w 985025"/>
                  <a:gd name="connsiteY45" fmla="*/ 874303 h 976639"/>
                  <a:gd name="connsiteX46" fmla="*/ 494741 w 985025"/>
                  <a:gd name="connsiteY46" fmla="*/ 876528 h 976639"/>
                  <a:gd name="connsiteX47" fmla="*/ 450170 w 985025"/>
                  <a:gd name="connsiteY47" fmla="*/ 974414 h 976639"/>
                  <a:gd name="connsiteX48" fmla="*/ 445713 w 985025"/>
                  <a:gd name="connsiteY48" fmla="*/ 976639 h 976639"/>
                  <a:gd name="connsiteX49" fmla="*/ 356570 w 985025"/>
                  <a:gd name="connsiteY49" fmla="*/ 958842 h 976639"/>
                  <a:gd name="connsiteX50" fmla="*/ 352113 w 985025"/>
                  <a:gd name="connsiteY50" fmla="*/ 956617 h 976639"/>
                  <a:gd name="connsiteX51" fmla="*/ 347656 w 985025"/>
                  <a:gd name="connsiteY51" fmla="*/ 847607 h 976639"/>
                  <a:gd name="connsiteX52" fmla="*/ 340970 w 985025"/>
                  <a:gd name="connsiteY52" fmla="*/ 843158 h 976639"/>
                  <a:gd name="connsiteX53" fmla="*/ 305313 w 985025"/>
                  <a:gd name="connsiteY53" fmla="*/ 825360 h 976639"/>
                  <a:gd name="connsiteX54" fmla="*/ 296399 w 985025"/>
                  <a:gd name="connsiteY54" fmla="*/ 825360 h 976639"/>
                  <a:gd name="connsiteX55" fmla="*/ 211713 w 985025"/>
                  <a:gd name="connsiteY55" fmla="*/ 887652 h 976639"/>
                  <a:gd name="connsiteX56" fmla="*/ 205028 w 985025"/>
                  <a:gd name="connsiteY56" fmla="*/ 887652 h 976639"/>
                  <a:gd name="connsiteX57" fmla="*/ 138171 w 985025"/>
                  <a:gd name="connsiteY57" fmla="*/ 829810 h 976639"/>
                  <a:gd name="connsiteX58" fmla="*/ 135942 w 985025"/>
                  <a:gd name="connsiteY58" fmla="*/ 823135 h 976639"/>
                  <a:gd name="connsiteX59" fmla="*/ 182742 w 985025"/>
                  <a:gd name="connsiteY59" fmla="*/ 725249 h 976639"/>
                  <a:gd name="connsiteX60" fmla="*/ 182742 w 985025"/>
                  <a:gd name="connsiteY60" fmla="*/ 720800 h 976639"/>
                  <a:gd name="connsiteX61" fmla="*/ 160457 w 985025"/>
                  <a:gd name="connsiteY61" fmla="*/ 687429 h 976639"/>
                  <a:gd name="connsiteX62" fmla="*/ 153771 w 985025"/>
                  <a:gd name="connsiteY62" fmla="*/ 685205 h 976639"/>
                  <a:gd name="connsiteX63" fmla="*/ 49028 w 985025"/>
                  <a:gd name="connsiteY63" fmla="*/ 696328 h 976639"/>
                  <a:gd name="connsiteX64" fmla="*/ 42343 w 985025"/>
                  <a:gd name="connsiteY64" fmla="*/ 691879 h 976639"/>
                  <a:gd name="connsiteX65" fmla="*/ 11143 w 985025"/>
                  <a:gd name="connsiteY65" fmla="*/ 609565 h 976639"/>
                  <a:gd name="connsiteX66" fmla="*/ 15600 w 985025"/>
                  <a:gd name="connsiteY66" fmla="*/ 602891 h 976639"/>
                  <a:gd name="connsiteX67" fmla="*/ 104742 w 985025"/>
                  <a:gd name="connsiteY67" fmla="*/ 542824 h 976639"/>
                  <a:gd name="connsiteX68" fmla="*/ 106971 w 985025"/>
                  <a:gd name="connsiteY68" fmla="*/ 536150 h 976639"/>
                  <a:gd name="connsiteX69" fmla="*/ 104742 w 985025"/>
                  <a:gd name="connsiteY69" fmla="*/ 496106 h 976639"/>
                  <a:gd name="connsiteX70" fmla="*/ 102514 w 985025"/>
                  <a:gd name="connsiteY70" fmla="*/ 489432 h 976639"/>
                  <a:gd name="connsiteX71" fmla="*/ 4457 w 985025"/>
                  <a:gd name="connsiteY71" fmla="*/ 444938 h 976639"/>
                  <a:gd name="connsiteX72" fmla="*/ 0 w 985025"/>
                  <a:gd name="connsiteY72" fmla="*/ 440489 h 976639"/>
                  <a:gd name="connsiteX73" fmla="*/ 15600 w 985025"/>
                  <a:gd name="connsiteY73" fmla="*/ 353726 h 976639"/>
                  <a:gd name="connsiteX74" fmla="*/ 20057 w 985025"/>
                  <a:gd name="connsiteY74" fmla="*/ 351501 h 976639"/>
                  <a:gd name="connsiteX75" fmla="*/ 129257 w 985025"/>
                  <a:gd name="connsiteY75" fmla="*/ 342602 h 976639"/>
                  <a:gd name="connsiteX76" fmla="*/ 135942 w 985025"/>
                  <a:gd name="connsiteY76" fmla="*/ 340377 h 976639"/>
                  <a:gd name="connsiteX77" fmla="*/ 151542 w 985025"/>
                  <a:gd name="connsiteY77" fmla="*/ 302558 h 976639"/>
                  <a:gd name="connsiteX78" fmla="*/ 151542 w 985025"/>
                  <a:gd name="connsiteY78" fmla="*/ 295884 h 976639"/>
                  <a:gd name="connsiteX79" fmla="*/ 91371 w 985025"/>
                  <a:gd name="connsiteY79" fmla="*/ 209121 h 976639"/>
                  <a:gd name="connsiteX80" fmla="*/ 91371 w 985025"/>
                  <a:gd name="connsiteY80" fmla="*/ 200222 h 976639"/>
                  <a:gd name="connsiteX81" fmla="*/ 147085 w 985025"/>
                  <a:gd name="connsiteY81" fmla="*/ 133481 h 976639"/>
                  <a:gd name="connsiteX82" fmla="*/ 153771 w 985025"/>
                  <a:gd name="connsiteY82" fmla="*/ 133481 h 976639"/>
                  <a:gd name="connsiteX83" fmla="*/ 249599 w 985025"/>
                  <a:gd name="connsiteY83" fmla="*/ 180200 h 976639"/>
                  <a:gd name="connsiteX84" fmla="*/ 256285 w 985025"/>
                  <a:gd name="connsiteY84" fmla="*/ 180200 h 976639"/>
                  <a:gd name="connsiteX85" fmla="*/ 289713 w 985025"/>
                  <a:gd name="connsiteY85" fmla="*/ 157953 h 976639"/>
                  <a:gd name="connsiteX86" fmla="*/ 283027 w 985025"/>
                  <a:gd name="connsiteY86" fmla="*/ 44493 h 976639"/>
                  <a:gd name="connsiteX87" fmla="*/ 369942 w 985025"/>
                  <a:gd name="connsiteY87" fmla="*/ 11123 h 976639"/>
                  <a:gd name="connsiteX88" fmla="*/ 439027 w 985025"/>
                  <a:gd name="connsiteY88" fmla="*/ 106785 h 976639"/>
                  <a:gd name="connsiteX89" fmla="*/ 481370 w 985025"/>
                  <a:gd name="connsiteY89" fmla="*/ 102335 h 976639"/>
                  <a:gd name="connsiteX90" fmla="*/ 532627 w 985025"/>
                  <a:gd name="connsiteY90"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829026 w 985025"/>
                  <a:gd name="connsiteY13" fmla="*/ 289209 h 976639"/>
                  <a:gd name="connsiteX14" fmla="*/ 938225 w 985025"/>
                  <a:gd name="connsiteY14" fmla="*/ 278086 h 976639"/>
                  <a:gd name="connsiteX15" fmla="*/ 940454 w 985025"/>
                  <a:gd name="connsiteY15" fmla="*/ 284760 h 976639"/>
                  <a:gd name="connsiteX16" fmla="*/ 971654 w 985025"/>
                  <a:gd name="connsiteY16" fmla="*/ 367074 h 976639"/>
                  <a:gd name="connsiteX17" fmla="*/ 967197 w 985025"/>
                  <a:gd name="connsiteY17" fmla="*/ 373748 h 976639"/>
                  <a:gd name="connsiteX18" fmla="*/ 878054 w 985025"/>
                  <a:gd name="connsiteY18" fmla="*/ 431590 h 976639"/>
                  <a:gd name="connsiteX19" fmla="*/ 875825 w 985025"/>
                  <a:gd name="connsiteY19" fmla="*/ 436039 h 976639"/>
                  <a:gd name="connsiteX20" fmla="*/ 878054 w 985025"/>
                  <a:gd name="connsiteY20" fmla="*/ 478308 h 976639"/>
                  <a:gd name="connsiteX21" fmla="*/ 884740 w 985025"/>
                  <a:gd name="connsiteY21" fmla="*/ 484982 h 976639"/>
                  <a:gd name="connsiteX22" fmla="*/ 982797 w 985025"/>
                  <a:gd name="connsiteY22" fmla="*/ 529476 h 976639"/>
                  <a:gd name="connsiteX23" fmla="*/ 985025 w 985025"/>
                  <a:gd name="connsiteY23" fmla="*/ 533926 h 976639"/>
                  <a:gd name="connsiteX24" fmla="*/ 967197 w 985025"/>
                  <a:gd name="connsiteY24" fmla="*/ 620689 h 976639"/>
                  <a:gd name="connsiteX25" fmla="*/ 962739 w 985025"/>
                  <a:gd name="connsiteY25" fmla="*/ 625138 h 976639"/>
                  <a:gd name="connsiteX26" fmla="*/ 855768 w 985025"/>
                  <a:gd name="connsiteY26" fmla="*/ 631812 h 976639"/>
                  <a:gd name="connsiteX27" fmla="*/ 851311 w 985025"/>
                  <a:gd name="connsiteY27" fmla="*/ 634037 h 976639"/>
                  <a:gd name="connsiteX28" fmla="*/ 831254 w 985025"/>
                  <a:gd name="connsiteY28" fmla="*/ 674081 h 976639"/>
                  <a:gd name="connsiteX29" fmla="*/ 831254 w 985025"/>
                  <a:gd name="connsiteY29" fmla="*/ 678531 h 976639"/>
                  <a:gd name="connsiteX30" fmla="*/ 895883 w 985025"/>
                  <a:gd name="connsiteY30" fmla="*/ 767518 h 976639"/>
                  <a:gd name="connsiteX31" fmla="*/ 895883 w 985025"/>
                  <a:gd name="connsiteY31" fmla="*/ 774192 h 976639"/>
                  <a:gd name="connsiteX32" fmla="*/ 835711 w 985025"/>
                  <a:gd name="connsiteY32" fmla="*/ 840933 h 976639"/>
                  <a:gd name="connsiteX33" fmla="*/ 831254 w 985025"/>
                  <a:gd name="connsiteY33" fmla="*/ 840933 h 976639"/>
                  <a:gd name="connsiteX34" fmla="*/ 733197 w 985025"/>
                  <a:gd name="connsiteY34" fmla="*/ 791990 h 976639"/>
                  <a:gd name="connsiteX35" fmla="*/ 728740 w 985025"/>
                  <a:gd name="connsiteY35" fmla="*/ 791990 h 976639"/>
                  <a:gd name="connsiteX36" fmla="*/ 695312 w 985025"/>
                  <a:gd name="connsiteY36" fmla="*/ 814237 h 976639"/>
                  <a:gd name="connsiteX37" fmla="*/ 690855 w 985025"/>
                  <a:gd name="connsiteY37" fmla="*/ 823135 h 976639"/>
                  <a:gd name="connsiteX38" fmla="*/ 701998 w 985025"/>
                  <a:gd name="connsiteY38" fmla="*/ 929921 h 976639"/>
                  <a:gd name="connsiteX39" fmla="*/ 697540 w 985025"/>
                  <a:gd name="connsiteY39" fmla="*/ 934370 h 976639"/>
                  <a:gd name="connsiteX40" fmla="*/ 612855 w 985025"/>
                  <a:gd name="connsiteY40" fmla="*/ 963291 h 976639"/>
                  <a:gd name="connsiteX41" fmla="*/ 608398 w 985025"/>
                  <a:gd name="connsiteY41" fmla="*/ 963291 h 976639"/>
                  <a:gd name="connsiteX42" fmla="*/ 548227 w 985025"/>
                  <a:gd name="connsiteY42" fmla="*/ 874303 h 976639"/>
                  <a:gd name="connsiteX43" fmla="*/ 543770 w 985025"/>
                  <a:gd name="connsiteY43" fmla="*/ 869854 h 976639"/>
                  <a:gd name="connsiteX44" fmla="*/ 501427 w 985025"/>
                  <a:gd name="connsiteY44" fmla="*/ 874303 h 976639"/>
                  <a:gd name="connsiteX45" fmla="*/ 494741 w 985025"/>
                  <a:gd name="connsiteY45" fmla="*/ 876528 h 976639"/>
                  <a:gd name="connsiteX46" fmla="*/ 450170 w 985025"/>
                  <a:gd name="connsiteY46" fmla="*/ 974414 h 976639"/>
                  <a:gd name="connsiteX47" fmla="*/ 445713 w 985025"/>
                  <a:gd name="connsiteY47" fmla="*/ 976639 h 976639"/>
                  <a:gd name="connsiteX48" fmla="*/ 356570 w 985025"/>
                  <a:gd name="connsiteY48" fmla="*/ 958842 h 976639"/>
                  <a:gd name="connsiteX49" fmla="*/ 352113 w 985025"/>
                  <a:gd name="connsiteY49" fmla="*/ 956617 h 976639"/>
                  <a:gd name="connsiteX50" fmla="*/ 347656 w 985025"/>
                  <a:gd name="connsiteY50" fmla="*/ 847607 h 976639"/>
                  <a:gd name="connsiteX51" fmla="*/ 340970 w 985025"/>
                  <a:gd name="connsiteY51" fmla="*/ 843158 h 976639"/>
                  <a:gd name="connsiteX52" fmla="*/ 305313 w 985025"/>
                  <a:gd name="connsiteY52" fmla="*/ 825360 h 976639"/>
                  <a:gd name="connsiteX53" fmla="*/ 296399 w 985025"/>
                  <a:gd name="connsiteY53" fmla="*/ 825360 h 976639"/>
                  <a:gd name="connsiteX54" fmla="*/ 211713 w 985025"/>
                  <a:gd name="connsiteY54" fmla="*/ 887652 h 976639"/>
                  <a:gd name="connsiteX55" fmla="*/ 205028 w 985025"/>
                  <a:gd name="connsiteY55" fmla="*/ 887652 h 976639"/>
                  <a:gd name="connsiteX56" fmla="*/ 138171 w 985025"/>
                  <a:gd name="connsiteY56" fmla="*/ 829810 h 976639"/>
                  <a:gd name="connsiteX57" fmla="*/ 135942 w 985025"/>
                  <a:gd name="connsiteY57" fmla="*/ 823135 h 976639"/>
                  <a:gd name="connsiteX58" fmla="*/ 182742 w 985025"/>
                  <a:gd name="connsiteY58" fmla="*/ 725249 h 976639"/>
                  <a:gd name="connsiteX59" fmla="*/ 182742 w 985025"/>
                  <a:gd name="connsiteY59" fmla="*/ 720800 h 976639"/>
                  <a:gd name="connsiteX60" fmla="*/ 160457 w 985025"/>
                  <a:gd name="connsiteY60" fmla="*/ 687429 h 976639"/>
                  <a:gd name="connsiteX61" fmla="*/ 153771 w 985025"/>
                  <a:gd name="connsiteY61" fmla="*/ 685205 h 976639"/>
                  <a:gd name="connsiteX62" fmla="*/ 49028 w 985025"/>
                  <a:gd name="connsiteY62" fmla="*/ 696328 h 976639"/>
                  <a:gd name="connsiteX63" fmla="*/ 42343 w 985025"/>
                  <a:gd name="connsiteY63" fmla="*/ 691879 h 976639"/>
                  <a:gd name="connsiteX64" fmla="*/ 11143 w 985025"/>
                  <a:gd name="connsiteY64" fmla="*/ 609565 h 976639"/>
                  <a:gd name="connsiteX65" fmla="*/ 15600 w 985025"/>
                  <a:gd name="connsiteY65" fmla="*/ 602891 h 976639"/>
                  <a:gd name="connsiteX66" fmla="*/ 104742 w 985025"/>
                  <a:gd name="connsiteY66" fmla="*/ 542824 h 976639"/>
                  <a:gd name="connsiteX67" fmla="*/ 106971 w 985025"/>
                  <a:gd name="connsiteY67" fmla="*/ 536150 h 976639"/>
                  <a:gd name="connsiteX68" fmla="*/ 104742 w 985025"/>
                  <a:gd name="connsiteY68" fmla="*/ 496106 h 976639"/>
                  <a:gd name="connsiteX69" fmla="*/ 102514 w 985025"/>
                  <a:gd name="connsiteY69" fmla="*/ 489432 h 976639"/>
                  <a:gd name="connsiteX70" fmla="*/ 4457 w 985025"/>
                  <a:gd name="connsiteY70" fmla="*/ 444938 h 976639"/>
                  <a:gd name="connsiteX71" fmla="*/ 0 w 985025"/>
                  <a:gd name="connsiteY71" fmla="*/ 440489 h 976639"/>
                  <a:gd name="connsiteX72" fmla="*/ 15600 w 985025"/>
                  <a:gd name="connsiteY72" fmla="*/ 353726 h 976639"/>
                  <a:gd name="connsiteX73" fmla="*/ 20057 w 985025"/>
                  <a:gd name="connsiteY73" fmla="*/ 351501 h 976639"/>
                  <a:gd name="connsiteX74" fmla="*/ 129257 w 985025"/>
                  <a:gd name="connsiteY74" fmla="*/ 342602 h 976639"/>
                  <a:gd name="connsiteX75" fmla="*/ 135942 w 985025"/>
                  <a:gd name="connsiteY75" fmla="*/ 340377 h 976639"/>
                  <a:gd name="connsiteX76" fmla="*/ 151542 w 985025"/>
                  <a:gd name="connsiteY76" fmla="*/ 302558 h 976639"/>
                  <a:gd name="connsiteX77" fmla="*/ 151542 w 985025"/>
                  <a:gd name="connsiteY77" fmla="*/ 295884 h 976639"/>
                  <a:gd name="connsiteX78" fmla="*/ 91371 w 985025"/>
                  <a:gd name="connsiteY78" fmla="*/ 209121 h 976639"/>
                  <a:gd name="connsiteX79" fmla="*/ 91371 w 985025"/>
                  <a:gd name="connsiteY79" fmla="*/ 200222 h 976639"/>
                  <a:gd name="connsiteX80" fmla="*/ 147085 w 985025"/>
                  <a:gd name="connsiteY80" fmla="*/ 133481 h 976639"/>
                  <a:gd name="connsiteX81" fmla="*/ 153771 w 985025"/>
                  <a:gd name="connsiteY81" fmla="*/ 133481 h 976639"/>
                  <a:gd name="connsiteX82" fmla="*/ 249599 w 985025"/>
                  <a:gd name="connsiteY82" fmla="*/ 180200 h 976639"/>
                  <a:gd name="connsiteX83" fmla="*/ 256285 w 985025"/>
                  <a:gd name="connsiteY83" fmla="*/ 180200 h 976639"/>
                  <a:gd name="connsiteX84" fmla="*/ 289713 w 985025"/>
                  <a:gd name="connsiteY84" fmla="*/ 157953 h 976639"/>
                  <a:gd name="connsiteX85" fmla="*/ 283027 w 985025"/>
                  <a:gd name="connsiteY85" fmla="*/ 44493 h 976639"/>
                  <a:gd name="connsiteX86" fmla="*/ 369942 w 985025"/>
                  <a:gd name="connsiteY86" fmla="*/ 11123 h 976639"/>
                  <a:gd name="connsiteX87" fmla="*/ 439027 w 985025"/>
                  <a:gd name="connsiteY87" fmla="*/ 106785 h 976639"/>
                  <a:gd name="connsiteX88" fmla="*/ 481370 w 985025"/>
                  <a:gd name="connsiteY88" fmla="*/ 102335 h 976639"/>
                  <a:gd name="connsiteX89" fmla="*/ 532627 w 985025"/>
                  <a:gd name="connsiteY89"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40454 w 985025"/>
                  <a:gd name="connsiteY14" fmla="*/ 284760 h 976639"/>
                  <a:gd name="connsiteX15" fmla="*/ 971654 w 985025"/>
                  <a:gd name="connsiteY15" fmla="*/ 367074 h 976639"/>
                  <a:gd name="connsiteX16" fmla="*/ 967197 w 985025"/>
                  <a:gd name="connsiteY16" fmla="*/ 373748 h 976639"/>
                  <a:gd name="connsiteX17" fmla="*/ 878054 w 985025"/>
                  <a:gd name="connsiteY17" fmla="*/ 431590 h 976639"/>
                  <a:gd name="connsiteX18" fmla="*/ 875825 w 985025"/>
                  <a:gd name="connsiteY18" fmla="*/ 436039 h 976639"/>
                  <a:gd name="connsiteX19" fmla="*/ 878054 w 985025"/>
                  <a:gd name="connsiteY19" fmla="*/ 478308 h 976639"/>
                  <a:gd name="connsiteX20" fmla="*/ 884740 w 985025"/>
                  <a:gd name="connsiteY20" fmla="*/ 484982 h 976639"/>
                  <a:gd name="connsiteX21" fmla="*/ 982797 w 985025"/>
                  <a:gd name="connsiteY21" fmla="*/ 529476 h 976639"/>
                  <a:gd name="connsiteX22" fmla="*/ 985025 w 985025"/>
                  <a:gd name="connsiteY22" fmla="*/ 533926 h 976639"/>
                  <a:gd name="connsiteX23" fmla="*/ 967197 w 985025"/>
                  <a:gd name="connsiteY23" fmla="*/ 620689 h 976639"/>
                  <a:gd name="connsiteX24" fmla="*/ 962739 w 985025"/>
                  <a:gd name="connsiteY24" fmla="*/ 625138 h 976639"/>
                  <a:gd name="connsiteX25" fmla="*/ 855768 w 985025"/>
                  <a:gd name="connsiteY25" fmla="*/ 631812 h 976639"/>
                  <a:gd name="connsiteX26" fmla="*/ 851311 w 985025"/>
                  <a:gd name="connsiteY26" fmla="*/ 634037 h 976639"/>
                  <a:gd name="connsiteX27" fmla="*/ 831254 w 985025"/>
                  <a:gd name="connsiteY27" fmla="*/ 674081 h 976639"/>
                  <a:gd name="connsiteX28" fmla="*/ 831254 w 985025"/>
                  <a:gd name="connsiteY28" fmla="*/ 678531 h 976639"/>
                  <a:gd name="connsiteX29" fmla="*/ 895883 w 985025"/>
                  <a:gd name="connsiteY29" fmla="*/ 767518 h 976639"/>
                  <a:gd name="connsiteX30" fmla="*/ 895883 w 985025"/>
                  <a:gd name="connsiteY30" fmla="*/ 774192 h 976639"/>
                  <a:gd name="connsiteX31" fmla="*/ 835711 w 985025"/>
                  <a:gd name="connsiteY31" fmla="*/ 840933 h 976639"/>
                  <a:gd name="connsiteX32" fmla="*/ 831254 w 985025"/>
                  <a:gd name="connsiteY32" fmla="*/ 840933 h 976639"/>
                  <a:gd name="connsiteX33" fmla="*/ 733197 w 985025"/>
                  <a:gd name="connsiteY33" fmla="*/ 791990 h 976639"/>
                  <a:gd name="connsiteX34" fmla="*/ 728740 w 985025"/>
                  <a:gd name="connsiteY34" fmla="*/ 791990 h 976639"/>
                  <a:gd name="connsiteX35" fmla="*/ 695312 w 985025"/>
                  <a:gd name="connsiteY35" fmla="*/ 814237 h 976639"/>
                  <a:gd name="connsiteX36" fmla="*/ 690855 w 985025"/>
                  <a:gd name="connsiteY36" fmla="*/ 823135 h 976639"/>
                  <a:gd name="connsiteX37" fmla="*/ 701998 w 985025"/>
                  <a:gd name="connsiteY37" fmla="*/ 929921 h 976639"/>
                  <a:gd name="connsiteX38" fmla="*/ 697540 w 985025"/>
                  <a:gd name="connsiteY38" fmla="*/ 934370 h 976639"/>
                  <a:gd name="connsiteX39" fmla="*/ 612855 w 985025"/>
                  <a:gd name="connsiteY39" fmla="*/ 963291 h 976639"/>
                  <a:gd name="connsiteX40" fmla="*/ 608398 w 985025"/>
                  <a:gd name="connsiteY40" fmla="*/ 963291 h 976639"/>
                  <a:gd name="connsiteX41" fmla="*/ 548227 w 985025"/>
                  <a:gd name="connsiteY41" fmla="*/ 874303 h 976639"/>
                  <a:gd name="connsiteX42" fmla="*/ 543770 w 985025"/>
                  <a:gd name="connsiteY42" fmla="*/ 869854 h 976639"/>
                  <a:gd name="connsiteX43" fmla="*/ 501427 w 985025"/>
                  <a:gd name="connsiteY43" fmla="*/ 874303 h 976639"/>
                  <a:gd name="connsiteX44" fmla="*/ 494741 w 985025"/>
                  <a:gd name="connsiteY44" fmla="*/ 876528 h 976639"/>
                  <a:gd name="connsiteX45" fmla="*/ 450170 w 985025"/>
                  <a:gd name="connsiteY45" fmla="*/ 974414 h 976639"/>
                  <a:gd name="connsiteX46" fmla="*/ 445713 w 985025"/>
                  <a:gd name="connsiteY46" fmla="*/ 976639 h 976639"/>
                  <a:gd name="connsiteX47" fmla="*/ 356570 w 985025"/>
                  <a:gd name="connsiteY47" fmla="*/ 958842 h 976639"/>
                  <a:gd name="connsiteX48" fmla="*/ 352113 w 985025"/>
                  <a:gd name="connsiteY48" fmla="*/ 956617 h 976639"/>
                  <a:gd name="connsiteX49" fmla="*/ 347656 w 985025"/>
                  <a:gd name="connsiteY49" fmla="*/ 847607 h 976639"/>
                  <a:gd name="connsiteX50" fmla="*/ 340970 w 985025"/>
                  <a:gd name="connsiteY50" fmla="*/ 843158 h 976639"/>
                  <a:gd name="connsiteX51" fmla="*/ 305313 w 985025"/>
                  <a:gd name="connsiteY51" fmla="*/ 825360 h 976639"/>
                  <a:gd name="connsiteX52" fmla="*/ 296399 w 985025"/>
                  <a:gd name="connsiteY52" fmla="*/ 825360 h 976639"/>
                  <a:gd name="connsiteX53" fmla="*/ 211713 w 985025"/>
                  <a:gd name="connsiteY53" fmla="*/ 887652 h 976639"/>
                  <a:gd name="connsiteX54" fmla="*/ 205028 w 985025"/>
                  <a:gd name="connsiteY54" fmla="*/ 887652 h 976639"/>
                  <a:gd name="connsiteX55" fmla="*/ 138171 w 985025"/>
                  <a:gd name="connsiteY55" fmla="*/ 829810 h 976639"/>
                  <a:gd name="connsiteX56" fmla="*/ 135942 w 985025"/>
                  <a:gd name="connsiteY56" fmla="*/ 823135 h 976639"/>
                  <a:gd name="connsiteX57" fmla="*/ 182742 w 985025"/>
                  <a:gd name="connsiteY57" fmla="*/ 725249 h 976639"/>
                  <a:gd name="connsiteX58" fmla="*/ 182742 w 985025"/>
                  <a:gd name="connsiteY58" fmla="*/ 720800 h 976639"/>
                  <a:gd name="connsiteX59" fmla="*/ 160457 w 985025"/>
                  <a:gd name="connsiteY59" fmla="*/ 687429 h 976639"/>
                  <a:gd name="connsiteX60" fmla="*/ 153771 w 985025"/>
                  <a:gd name="connsiteY60" fmla="*/ 685205 h 976639"/>
                  <a:gd name="connsiteX61" fmla="*/ 49028 w 985025"/>
                  <a:gd name="connsiteY61" fmla="*/ 696328 h 976639"/>
                  <a:gd name="connsiteX62" fmla="*/ 42343 w 985025"/>
                  <a:gd name="connsiteY62" fmla="*/ 691879 h 976639"/>
                  <a:gd name="connsiteX63" fmla="*/ 11143 w 985025"/>
                  <a:gd name="connsiteY63" fmla="*/ 609565 h 976639"/>
                  <a:gd name="connsiteX64" fmla="*/ 15600 w 985025"/>
                  <a:gd name="connsiteY64" fmla="*/ 602891 h 976639"/>
                  <a:gd name="connsiteX65" fmla="*/ 104742 w 985025"/>
                  <a:gd name="connsiteY65" fmla="*/ 542824 h 976639"/>
                  <a:gd name="connsiteX66" fmla="*/ 106971 w 985025"/>
                  <a:gd name="connsiteY66" fmla="*/ 536150 h 976639"/>
                  <a:gd name="connsiteX67" fmla="*/ 104742 w 985025"/>
                  <a:gd name="connsiteY67" fmla="*/ 496106 h 976639"/>
                  <a:gd name="connsiteX68" fmla="*/ 102514 w 985025"/>
                  <a:gd name="connsiteY68" fmla="*/ 489432 h 976639"/>
                  <a:gd name="connsiteX69" fmla="*/ 4457 w 985025"/>
                  <a:gd name="connsiteY69" fmla="*/ 444938 h 976639"/>
                  <a:gd name="connsiteX70" fmla="*/ 0 w 985025"/>
                  <a:gd name="connsiteY70" fmla="*/ 440489 h 976639"/>
                  <a:gd name="connsiteX71" fmla="*/ 15600 w 985025"/>
                  <a:gd name="connsiteY71" fmla="*/ 353726 h 976639"/>
                  <a:gd name="connsiteX72" fmla="*/ 20057 w 985025"/>
                  <a:gd name="connsiteY72" fmla="*/ 351501 h 976639"/>
                  <a:gd name="connsiteX73" fmla="*/ 129257 w 985025"/>
                  <a:gd name="connsiteY73" fmla="*/ 342602 h 976639"/>
                  <a:gd name="connsiteX74" fmla="*/ 135942 w 985025"/>
                  <a:gd name="connsiteY74" fmla="*/ 340377 h 976639"/>
                  <a:gd name="connsiteX75" fmla="*/ 151542 w 985025"/>
                  <a:gd name="connsiteY75" fmla="*/ 302558 h 976639"/>
                  <a:gd name="connsiteX76" fmla="*/ 151542 w 985025"/>
                  <a:gd name="connsiteY76" fmla="*/ 295884 h 976639"/>
                  <a:gd name="connsiteX77" fmla="*/ 91371 w 985025"/>
                  <a:gd name="connsiteY77" fmla="*/ 209121 h 976639"/>
                  <a:gd name="connsiteX78" fmla="*/ 91371 w 985025"/>
                  <a:gd name="connsiteY78" fmla="*/ 200222 h 976639"/>
                  <a:gd name="connsiteX79" fmla="*/ 147085 w 985025"/>
                  <a:gd name="connsiteY79" fmla="*/ 133481 h 976639"/>
                  <a:gd name="connsiteX80" fmla="*/ 153771 w 985025"/>
                  <a:gd name="connsiteY80" fmla="*/ 133481 h 976639"/>
                  <a:gd name="connsiteX81" fmla="*/ 249599 w 985025"/>
                  <a:gd name="connsiteY81" fmla="*/ 180200 h 976639"/>
                  <a:gd name="connsiteX82" fmla="*/ 256285 w 985025"/>
                  <a:gd name="connsiteY82" fmla="*/ 180200 h 976639"/>
                  <a:gd name="connsiteX83" fmla="*/ 289713 w 985025"/>
                  <a:gd name="connsiteY83" fmla="*/ 157953 h 976639"/>
                  <a:gd name="connsiteX84" fmla="*/ 283027 w 985025"/>
                  <a:gd name="connsiteY84" fmla="*/ 44493 h 976639"/>
                  <a:gd name="connsiteX85" fmla="*/ 369942 w 985025"/>
                  <a:gd name="connsiteY85" fmla="*/ 11123 h 976639"/>
                  <a:gd name="connsiteX86" fmla="*/ 439027 w 985025"/>
                  <a:gd name="connsiteY86" fmla="*/ 106785 h 976639"/>
                  <a:gd name="connsiteX87" fmla="*/ 481370 w 985025"/>
                  <a:gd name="connsiteY87" fmla="*/ 102335 h 976639"/>
                  <a:gd name="connsiteX88" fmla="*/ 532627 w 985025"/>
                  <a:gd name="connsiteY88"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967197 w 985025"/>
                  <a:gd name="connsiteY15" fmla="*/ 373748 h 976639"/>
                  <a:gd name="connsiteX16" fmla="*/ 878054 w 985025"/>
                  <a:gd name="connsiteY16" fmla="*/ 431590 h 976639"/>
                  <a:gd name="connsiteX17" fmla="*/ 875825 w 985025"/>
                  <a:gd name="connsiteY17" fmla="*/ 436039 h 976639"/>
                  <a:gd name="connsiteX18" fmla="*/ 878054 w 985025"/>
                  <a:gd name="connsiteY18" fmla="*/ 478308 h 976639"/>
                  <a:gd name="connsiteX19" fmla="*/ 884740 w 985025"/>
                  <a:gd name="connsiteY19" fmla="*/ 484982 h 976639"/>
                  <a:gd name="connsiteX20" fmla="*/ 982797 w 985025"/>
                  <a:gd name="connsiteY20" fmla="*/ 529476 h 976639"/>
                  <a:gd name="connsiteX21" fmla="*/ 985025 w 985025"/>
                  <a:gd name="connsiteY21" fmla="*/ 533926 h 976639"/>
                  <a:gd name="connsiteX22" fmla="*/ 967197 w 985025"/>
                  <a:gd name="connsiteY22" fmla="*/ 620689 h 976639"/>
                  <a:gd name="connsiteX23" fmla="*/ 962739 w 985025"/>
                  <a:gd name="connsiteY23" fmla="*/ 625138 h 976639"/>
                  <a:gd name="connsiteX24" fmla="*/ 855768 w 985025"/>
                  <a:gd name="connsiteY24" fmla="*/ 631812 h 976639"/>
                  <a:gd name="connsiteX25" fmla="*/ 851311 w 985025"/>
                  <a:gd name="connsiteY25" fmla="*/ 634037 h 976639"/>
                  <a:gd name="connsiteX26" fmla="*/ 831254 w 985025"/>
                  <a:gd name="connsiteY26" fmla="*/ 674081 h 976639"/>
                  <a:gd name="connsiteX27" fmla="*/ 831254 w 985025"/>
                  <a:gd name="connsiteY27" fmla="*/ 678531 h 976639"/>
                  <a:gd name="connsiteX28" fmla="*/ 895883 w 985025"/>
                  <a:gd name="connsiteY28" fmla="*/ 767518 h 976639"/>
                  <a:gd name="connsiteX29" fmla="*/ 895883 w 985025"/>
                  <a:gd name="connsiteY29" fmla="*/ 774192 h 976639"/>
                  <a:gd name="connsiteX30" fmla="*/ 835711 w 985025"/>
                  <a:gd name="connsiteY30" fmla="*/ 840933 h 976639"/>
                  <a:gd name="connsiteX31" fmla="*/ 831254 w 985025"/>
                  <a:gd name="connsiteY31" fmla="*/ 840933 h 976639"/>
                  <a:gd name="connsiteX32" fmla="*/ 733197 w 985025"/>
                  <a:gd name="connsiteY32" fmla="*/ 791990 h 976639"/>
                  <a:gd name="connsiteX33" fmla="*/ 728740 w 985025"/>
                  <a:gd name="connsiteY33" fmla="*/ 791990 h 976639"/>
                  <a:gd name="connsiteX34" fmla="*/ 695312 w 985025"/>
                  <a:gd name="connsiteY34" fmla="*/ 814237 h 976639"/>
                  <a:gd name="connsiteX35" fmla="*/ 690855 w 985025"/>
                  <a:gd name="connsiteY35" fmla="*/ 823135 h 976639"/>
                  <a:gd name="connsiteX36" fmla="*/ 701998 w 985025"/>
                  <a:gd name="connsiteY36" fmla="*/ 929921 h 976639"/>
                  <a:gd name="connsiteX37" fmla="*/ 697540 w 985025"/>
                  <a:gd name="connsiteY37" fmla="*/ 934370 h 976639"/>
                  <a:gd name="connsiteX38" fmla="*/ 612855 w 985025"/>
                  <a:gd name="connsiteY38" fmla="*/ 963291 h 976639"/>
                  <a:gd name="connsiteX39" fmla="*/ 608398 w 985025"/>
                  <a:gd name="connsiteY39" fmla="*/ 963291 h 976639"/>
                  <a:gd name="connsiteX40" fmla="*/ 548227 w 985025"/>
                  <a:gd name="connsiteY40" fmla="*/ 874303 h 976639"/>
                  <a:gd name="connsiteX41" fmla="*/ 543770 w 985025"/>
                  <a:gd name="connsiteY41" fmla="*/ 869854 h 976639"/>
                  <a:gd name="connsiteX42" fmla="*/ 501427 w 985025"/>
                  <a:gd name="connsiteY42" fmla="*/ 874303 h 976639"/>
                  <a:gd name="connsiteX43" fmla="*/ 494741 w 985025"/>
                  <a:gd name="connsiteY43" fmla="*/ 876528 h 976639"/>
                  <a:gd name="connsiteX44" fmla="*/ 450170 w 985025"/>
                  <a:gd name="connsiteY44" fmla="*/ 974414 h 976639"/>
                  <a:gd name="connsiteX45" fmla="*/ 445713 w 985025"/>
                  <a:gd name="connsiteY45" fmla="*/ 976639 h 976639"/>
                  <a:gd name="connsiteX46" fmla="*/ 356570 w 985025"/>
                  <a:gd name="connsiteY46" fmla="*/ 958842 h 976639"/>
                  <a:gd name="connsiteX47" fmla="*/ 352113 w 985025"/>
                  <a:gd name="connsiteY47" fmla="*/ 956617 h 976639"/>
                  <a:gd name="connsiteX48" fmla="*/ 347656 w 985025"/>
                  <a:gd name="connsiteY48" fmla="*/ 847607 h 976639"/>
                  <a:gd name="connsiteX49" fmla="*/ 340970 w 985025"/>
                  <a:gd name="connsiteY49" fmla="*/ 843158 h 976639"/>
                  <a:gd name="connsiteX50" fmla="*/ 305313 w 985025"/>
                  <a:gd name="connsiteY50" fmla="*/ 825360 h 976639"/>
                  <a:gd name="connsiteX51" fmla="*/ 296399 w 985025"/>
                  <a:gd name="connsiteY51" fmla="*/ 825360 h 976639"/>
                  <a:gd name="connsiteX52" fmla="*/ 211713 w 985025"/>
                  <a:gd name="connsiteY52" fmla="*/ 887652 h 976639"/>
                  <a:gd name="connsiteX53" fmla="*/ 205028 w 985025"/>
                  <a:gd name="connsiteY53" fmla="*/ 887652 h 976639"/>
                  <a:gd name="connsiteX54" fmla="*/ 138171 w 985025"/>
                  <a:gd name="connsiteY54" fmla="*/ 829810 h 976639"/>
                  <a:gd name="connsiteX55" fmla="*/ 135942 w 985025"/>
                  <a:gd name="connsiteY55" fmla="*/ 823135 h 976639"/>
                  <a:gd name="connsiteX56" fmla="*/ 182742 w 985025"/>
                  <a:gd name="connsiteY56" fmla="*/ 725249 h 976639"/>
                  <a:gd name="connsiteX57" fmla="*/ 182742 w 985025"/>
                  <a:gd name="connsiteY57" fmla="*/ 720800 h 976639"/>
                  <a:gd name="connsiteX58" fmla="*/ 160457 w 985025"/>
                  <a:gd name="connsiteY58" fmla="*/ 687429 h 976639"/>
                  <a:gd name="connsiteX59" fmla="*/ 153771 w 985025"/>
                  <a:gd name="connsiteY59" fmla="*/ 685205 h 976639"/>
                  <a:gd name="connsiteX60" fmla="*/ 49028 w 985025"/>
                  <a:gd name="connsiteY60" fmla="*/ 696328 h 976639"/>
                  <a:gd name="connsiteX61" fmla="*/ 42343 w 985025"/>
                  <a:gd name="connsiteY61" fmla="*/ 691879 h 976639"/>
                  <a:gd name="connsiteX62" fmla="*/ 11143 w 985025"/>
                  <a:gd name="connsiteY62" fmla="*/ 609565 h 976639"/>
                  <a:gd name="connsiteX63" fmla="*/ 15600 w 985025"/>
                  <a:gd name="connsiteY63" fmla="*/ 602891 h 976639"/>
                  <a:gd name="connsiteX64" fmla="*/ 104742 w 985025"/>
                  <a:gd name="connsiteY64" fmla="*/ 542824 h 976639"/>
                  <a:gd name="connsiteX65" fmla="*/ 106971 w 985025"/>
                  <a:gd name="connsiteY65" fmla="*/ 536150 h 976639"/>
                  <a:gd name="connsiteX66" fmla="*/ 104742 w 985025"/>
                  <a:gd name="connsiteY66" fmla="*/ 496106 h 976639"/>
                  <a:gd name="connsiteX67" fmla="*/ 102514 w 985025"/>
                  <a:gd name="connsiteY67" fmla="*/ 489432 h 976639"/>
                  <a:gd name="connsiteX68" fmla="*/ 4457 w 985025"/>
                  <a:gd name="connsiteY68" fmla="*/ 444938 h 976639"/>
                  <a:gd name="connsiteX69" fmla="*/ 0 w 985025"/>
                  <a:gd name="connsiteY69" fmla="*/ 440489 h 976639"/>
                  <a:gd name="connsiteX70" fmla="*/ 15600 w 985025"/>
                  <a:gd name="connsiteY70" fmla="*/ 353726 h 976639"/>
                  <a:gd name="connsiteX71" fmla="*/ 20057 w 985025"/>
                  <a:gd name="connsiteY71" fmla="*/ 351501 h 976639"/>
                  <a:gd name="connsiteX72" fmla="*/ 129257 w 985025"/>
                  <a:gd name="connsiteY72" fmla="*/ 342602 h 976639"/>
                  <a:gd name="connsiteX73" fmla="*/ 135942 w 985025"/>
                  <a:gd name="connsiteY73" fmla="*/ 340377 h 976639"/>
                  <a:gd name="connsiteX74" fmla="*/ 151542 w 985025"/>
                  <a:gd name="connsiteY74" fmla="*/ 302558 h 976639"/>
                  <a:gd name="connsiteX75" fmla="*/ 151542 w 985025"/>
                  <a:gd name="connsiteY75" fmla="*/ 295884 h 976639"/>
                  <a:gd name="connsiteX76" fmla="*/ 91371 w 985025"/>
                  <a:gd name="connsiteY76" fmla="*/ 209121 h 976639"/>
                  <a:gd name="connsiteX77" fmla="*/ 91371 w 985025"/>
                  <a:gd name="connsiteY77" fmla="*/ 200222 h 976639"/>
                  <a:gd name="connsiteX78" fmla="*/ 147085 w 985025"/>
                  <a:gd name="connsiteY78" fmla="*/ 133481 h 976639"/>
                  <a:gd name="connsiteX79" fmla="*/ 153771 w 985025"/>
                  <a:gd name="connsiteY79" fmla="*/ 133481 h 976639"/>
                  <a:gd name="connsiteX80" fmla="*/ 249599 w 985025"/>
                  <a:gd name="connsiteY80" fmla="*/ 180200 h 976639"/>
                  <a:gd name="connsiteX81" fmla="*/ 256285 w 985025"/>
                  <a:gd name="connsiteY81" fmla="*/ 180200 h 976639"/>
                  <a:gd name="connsiteX82" fmla="*/ 289713 w 985025"/>
                  <a:gd name="connsiteY82" fmla="*/ 157953 h 976639"/>
                  <a:gd name="connsiteX83" fmla="*/ 283027 w 985025"/>
                  <a:gd name="connsiteY83" fmla="*/ 44493 h 976639"/>
                  <a:gd name="connsiteX84" fmla="*/ 369942 w 985025"/>
                  <a:gd name="connsiteY84" fmla="*/ 11123 h 976639"/>
                  <a:gd name="connsiteX85" fmla="*/ 439027 w 985025"/>
                  <a:gd name="connsiteY85" fmla="*/ 106785 h 976639"/>
                  <a:gd name="connsiteX86" fmla="*/ 481370 w 985025"/>
                  <a:gd name="connsiteY86" fmla="*/ 102335 h 976639"/>
                  <a:gd name="connsiteX87" fmla="*/ 532627 w 985025"/>
                  <a:gd name="connsiteY87"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5825 w 985025"/>
                  <a:gd name="connsiteY16" fmla="*/ 436039 h 976639"/>
                  <a:gd name="connsiteX17" fmla="*/ 878054 w 985025"/>
                  <a:gd name="connsiteY17" fmla="*/ 478308 h 976639"/>
                  <a:gd name="connsiteX18" fmla="*/ 884740 w 985025"/>
                  <a:gd name="connsiteY18" fmla="*/ 484982 h 976639"/>
                  <a:gd name="connsiteX19" fmla="*/ 982797 w 985025"/>
                  <a:gd name="connsiteY19" fmla="*/ 529476 h 976639"/>
                  <a:gd name="connsiteX20" fmla="*/ 985025 w 985025"/>
                  <a:gd name="connsiteY20" fmla="*/ 533926 h 976639"/>
                  <a:gd name="connsiteX21" fmla="*/ 967197 w 985025"/>
                  <a:gd name="connsiteY21" fmla="*/ 620689 h 976639"/>
                  <a:gd name="connsiteX22" fmla="*/ 962739 w 985025"/>
                  <a:gd name="connsiteY22" fmla="*/ 625138 h 976639"/>
                  <a:gd name="connsiteX23" fmla="*/ 855768 w 985025"/>
                  <a:gd name="connsiteY23" fmla="*/ 631812 h 976639"/>
                  <a:gd name="connsiteX24" fmla="*/ 851311 w 985025"/>
                  <a:gd name="connsiteY24" fmla="*/ 634037 h 976639"/>
                  <a:gd name="connsiteX25" fmla="*/ 831254 w 985025"/>
                  <a:gd name="connsiteY25" fmla="*/ 674081 h 976639"/>
                  <a:gd name="connsiteX26" fmla="*/ 831254 w 985025"/>
                  <a:gd name="connsiteY26" fmla="*/ 678531 h 976639"/>
                  <a:gd name="connsiteX27" fmla="*/ 895883 w 985025"/>
                  <a:gd name="connsiteY27" fmla="*/ 767518 h 976639"/>
                  <a:gd name="connsiteX28" fmla="*/ 895883 w 985025"/>
                  <a:gd name="connsiteY28" fmla="*/ 774192 h 976639"/>
                  <a:gd name="connsiteX29" fmla="*/ 835711 w 985025"/>
                  <a:gd name="connsiteY29" fmla="*/ 840933 h 976639"/>
                  <a:gd name="connsiteX30" fmla="*/ 831254 w 985025"/>
                  <a:gd name="connsiteY30" fmla="*/ 840933 h 976639"/>
                  <a:gd name="connsiteX31" fmla="*/ 733197 w 985025"/>
                  <a:gd name="connsiteY31" fmla="*/ 791990 h 976639"/>
                  <a:gd name="connsiteX32" fmla="*/ 728740 w 985025"/>
                  <a:gd name="connsiteY32" fmla="*/ 791990 h 976639"/>
                  <a:gd name="connsiteX33" fmla="*/ 695312 w 985025"/>
                  <a:gd name="connsiteY33" fmla="*/ 814237 h 976639"/>
                  <a:gd name="connsiteX34" fmla="*/ 690855 w 985025"/>
                  <a:gd name="connsiteY34" fmla="*/ 823135 h 976639"/>
                  <a:gd name="connsiteX35" fmla="*/ 701998 w 985025"/>
                  <a:gd name="connsiteY35" fmla="*/ 929921 h 976639"/>
                  <a:gd name="connsiteX36" fmla="*/ 697540 w 985025"/>
                  <a:gd name="connsiteY36" fmla="*/ 934370 h 976639"/>
                  <a:gd name="connsiteX37" fmla="*/ 612855 w 985025"/>
                  <a:gd name="connsiteY37" fmla="*/ 963291 h 976639"/>
                  <a:gd name="connsiteX38" fmla="*/ 608398 w 985025"/>
                  <a:gd name="connsiteY38" fmla="*/ 963291 h 976639"/>
                  <a:gd name="connsiteX39" fmla="*/ 548227 w 985025"/>
                  <a:gd name="connsiteY39" fmla="*/ 874303 h 976639"/>
                  <a:gd name="connsiteX40" fmla="*/ 543770 w 985025"/>
                  <a:gd name="connsiteY40" fmla="*/ 869854 h 976639"/>
                  <a:gd name="connsiteX41" fmla="*/ 501427 w 985025"/>
                  <a:gd name="connsiteY41" fmla="*/ 874303 h 976639"/>
                  <a:gd name="connsiteX42" fmla="*/ 494741 w 985025"/>
                  <a:gd name="connsiteY42" fmla="*/ 876528 h 976639"/>
                  <a:gd name="connsiteX43" fmla="*/ 450170 w 985025"/>
                  <a:gd name="connsiteY43" fmla="*/ 974414 h 976639"/>
                  <a:gd name="connsiteX44" fmla="*/ 445713 w 985025"/>
                  <a:gd name="connsiteY44" fmla="*/ 976639 h 976639"/>
                  <a:gd name="connsiteX45" fmla="*/ 356570 w 985025"/>
                  <a:gd name="connsiteY45" fmla="*/ 958842 h 976639"/>
                  <a:gd name="connsiteX46" fmla="*/ 352113 w 985025"/>
                  <a:gd name="connsiteY46" fmla="*/ 956617 h 976639"/>
                  <a:gd name="connsiteX47" fmla="*/ 347656 w 985025"/>
                  <a:gd name="connsiteY47" fmla="*/ 847607 h 976639"/>
                  <a:gd name="connsiteX48" fmla="*/ 340970 w 985025"/>
                  <a:gd name="connsiteY48" fmla="*/ 843158 h 976639"/>
                  <a:gd name="connsiteX49" fmla="*/ 305313 w 985025"/>
                  <a:gd name="connsiteY49" fmla="*/ 825360 h 976639"/>
                  <a:gd name="connsiteX50" fmla="*/ 296399 w 985025"/>
                  <a:gd name="connsiteY50" fmla="*/ 825360 h 976639"/>
                  <a:gd name="connsiteX51" fmla="*/ 211713 w 985025"/>
                  <a:gd name="connsiteY51" fmla="*/ 887652 h 976639"/>
                  <a:gd name="connsiteX52" fmla="*/ 205028 w 985025"/>
                  <a:gd name="connsiteY52" fmla="*/ 887652 h 976639"/>
                  <a:gd name="connsiteX53" fmla="*/ 138171 w 985025"/>
                  <a:gd name="connsiteY53" fmla="*/ 829810 h 976639"/>
                  <a:gd name="connsiteX54" fmla="*/ 135942 w 985025"/>
                  <a:gd name="connsiteY54" fmla="*/ 823135 h 976639"/>
                  <a:gd name="connsiteX55" fmla="*/ 182742 w 985025"/>
                  <a:gd name="connsiteY55" fmla="*/ 725249 h 976639"/>
                  <a:gd name="connsiteX56" fmla="*/ 182742 w 985025"/>
                  <a:gd name="connsiteY56" fmla="*/ 720800 h 976639"/>
                  <a:gd name="connsiteX57" fmla="*/ 160457 w 985025"/>
                  <a:gd name="connsiteY57" fmla="*/ 687429 h 976639"/>
                  <a:gd name="connsiteX58" fmla="*/ 153771 w 985025"/>
                  <a:gd name="connsiteY58" fmla="*/ 685205 h 976639"/>
                  <a:gd name="connsiteX59" fmla="*/ 49028 w 985025"/>
                  <a:gd name="connsiteY59" fmla="*/ 696328 h 976639"/>
                  <a:gd name="connsiteX60" fmla="*/ 42343 w 985025"/>
                  <a:gd name="connsiteY60" fmla="*/ 691879 h 976639"/>
                  <a:gd name="connsiteX61" fmla="*/ 11143 w 985025"/>
                  <a:gd name="connsiteY61" fmla="*/ 609565 h 976639"/>
                  <a:gd name="connsiteX62" fmla="*/ 15600 w 985025"/>
                  <a:gd name="connsiteY62" fmla="*/ 602891 h 976639"/>
                  <a:gd name="connsiteX63" fmla="*/ 104742 w 985025"/>
                  <a:gd name="connsiteY63" fmla="*/ 542824 h 976639"/>
                  <a:gd name="connsiteX64" fmla="*/ 106971 w 985025"/>
                  <a:gd name="connsiteY64" fmla="*/ 536150 h 976639"/>
                  <a:gd name="connsiteX65" fmla="*/ 104742 w 985025"/>
                  <a:gd name="connsiteY65" fmla="*/ 496106 h 976639"/>
                  <a:gd name="connsiteX66" fmla="*/ 102514 w 985025"/>
                  <a:gd name="connsiteY66" fmla="*/ 489432 h 976639"/>
                  <a:gd name="connsiteX67" fmla="*/ 4457 w 985025"/>
                  <a:gd name="connsiteY67" fmla="*/ 444938 h 976639"/>
                  <a:gd name="connsiteX68" fmla="*/ 0 w 985025"/>
                  <a:gd name="connsiteY68" fmla="*/ 440489 h 976639"/>
                  <a:gd name="connsiteX69" fmla="*/ 15600 w 985025"/>
                  <a:gd name="connsiteY69" fmla="*/ 353726 h 976639"/>
                  <a:gd name="connsiteX70" fmla="*/ 20057 w 985025"/>
                  <a:gd name="connsiteY70" fmla="*/ 351501 h 976639"/>
                  <a:gd name="connsiteX71" fmla="*/ 129257 w 985025"/>
                  <a:gd name="connsiteY71" fmla="*/ 342602 h 976639"/>
                  <a:gd name="connsiteX72" fmla="*/ 135942 w 985025"/>
                  <a:gd name="connsiteY72" fmla="*/ 340377 h 976639"/>
                  <a:gd name="connsiteX73" fmla="*/ 151542 w 985025"/>
                  <a:gd name="connsiteY73" fmla="*/ 302558 h 976639"/>
                  <a:gd name="connsiteX74" fmla="*/ 151542 w 985025"/>
                  <a:gd name="connsiteY74" fmla="*/ 295884 h 976639"/>
                  <a:gd name="connsiteX75" fmla="*/ 91371 w 985025"/>
                  <a:gd name="connsiteY75" fmla="*/ 209121 h 976639"/>
                  <a:gd name="connsiteX76" fmla="*/ 91371 w 985025"/>
                  <a:gd name="connsiteY76" fmla="*/ 200222 h 976639"/>
                  <a:gd name="connsiteX77" fmla="*/ 147085 w 985025"/>
                  <a:gd name="connsiteY77" fmla="*/ 133481 h 976639"/>
                  <a:gd name="connsiteX78" fmla="*/ 153771 w 985025"/>
                  <a:gd name="connsiteY78" fmla="*/ 133481 h 976639"/>
                  <a:gd name="connsiteX79" fmla="*/ 249599 w 985025"/>
                  <a:gd name="connsiteY79" fmla="*/ 180200 h 976639"/>
                  <a:gd name="connsiteX80" fmla="*/ 256285 w 985025"/>
                  <a:gd name="connsiteY80" fmla="*/ 180200 h 976639"/>
                  <a:gd name="connsiteX81" fmla="*/ 289713 w 985025"/>
                  <a:gd name="connsiteY81" fmla="*/ 157953 h 976639"/>
                  <a:gd name="connsiteX82" fmla="*/ 283027 w 985025"/>
                  <a:gd name="connsiteY82" fmla="*/ 44493 h 976639"/>
                  <a:gd name="connsiteX83" fmla="*/ 369942 w 985025"/>
                  <a:gd name="connsiteY83" fmla="*/ 11123 h 976639"/>
                  <a:gd name="connsiteX84" fmla="*/ 439027 w 985025"/>
                  <a:gd name="connsiteY84" fmla="*/ 106785 h 976639"/>
                  <a:gd name="connsiteX85" fmla="*/ 481370 w 985025"/>
                  <a:gd name="connsiteY85" fmla="*/ 102335 h 976639"/>
                  <a:gd name="connsiteX86" fmla="*/ 532627 w 985025"/>
                  <a:gd name="connsiteY86"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884740 w 985025"/>
                  <a:gd name="connsiteY17" fmla="*/ 484982 h 976639"/>
                  <a:gd name="connsiteX18" fmla="*/ 982797 w 985025"/>
                  <a:gd name="connsiteY18" fmla="*/ 529476 h 976639"/>
                  <a:gd name="connsiteX19" fmla="*/ 985025 w 985025"/>
                  <a:gd name="connsiteY19" fmla="*/ 533926 h 976639"/>
                  <a:gd name="connsiteX20" fmla="*/ 967197 w 985025"/>
                  <a:gd name="connsiteY20" fmla="*/ 620689 h 976639"/>
                  <a:gd name="connsiteX21" fmla="*/ 962739 w 985025"/>
                  <a:gd name="connsiteY21" fmla="*/ 625138 h 976639"/>
                  <a:gd name="connsiteX22" fmla="*/ 855768 w 985025"/>
                  <a:gd name="connsiteY22" fmla="*/ 631812 h 976639"/>
                  <a:gd name="connsiteX23" fmla="*/ 851311 w 985025"/>
                  <a:gd name="connsiteY23" fmla="*/ 634037 h 976639"/>
                  <a:gd name="connsiteX24" fmla="*/ 831254 w 985025"/>
                  <a:gd name="connsiteY24" fmla="*/ 674081 h 976639"/>
                  <a:gd name="connsiteX25" fmla="*/ 831254 w 985025"/>
                  <a:gd name="connsiteY25" fmla="*/ 678531 h 976639"/>
                  <a:gd name="connsiteX26" fmla="*/ 895883 w 985025"/>
                  <a:gd name="connsiteY26" fmla="*/ 767518 h 976639"/>
                  <a:gd name="connsiteX27" fmla="*/ 895883 w 985025"/>
                  <a:gd name="connsiteY27" fmla="*/ 774192 h 976639"/>
                  <a:gd name="connsiteX28" fmla="*/ 835711 w 985025"/>
                  <a:gd name="connsiteY28" fmla="*/ 840933 h 976639"/>
                  <a:gd name="connsiteX29" fmla="*/ 831254 w 985025"/>
                  <a:gd name="connsiteY29" fmla="*/ 840933 h 976639"/>
                  <a:gd name="connsiteX30" fmla="*/ 733197 w 985025"/>
                  <a:gd name="connsiteY30" fmla="*/ 791990 h 976639"/>
                  <a:gd name="connsiteX31" fmla="*/ 728740 w 985025"/>
                  <a:gd name="connsiteY31" fmla="*/ 791990 h 976639"/>
                  <a:gd name="connsiteX32" fmla="*/ 695312 w 985025"/>
                  <a:gd name="connsiteY32" fmla="*/ 814237 h 976639"/>
                  <a:gd name="connsiteX33" fmla="*/ 690855 w 985025"/>
                  <a:gd name="connsiteY33" fmla="*/ 823135 h 976639"/>
                  <a:gd name="connsiteX34" fmla="*/ 701998 w 985025"/>
                  <a:gd name="connsiteY34" fmla="*/ 929921 h 976639"/>
                  <a:gd name="connsiteX35" fmla="*/ 697540 w 985025"/>
                  <a:gd name="connsiteY35" fmla="*/ 934370 h 976639"/>
                  <a:gd name="connsiteX36" fmla="*/ 612855 w 985025"/>
                  <a:gd name="connsiteY36" fmla="*/ 963291 h 976639"/>
                  <a:gd name="connsiteX37" fmla="*/ 608398 w 985025"/>
                  <a:gd name="connsiteY37" fmla="*/ 963291 h 976639"/>
                  <a:gd name="connsiteX38" fmla="*/ 548227 w 985025"/>
                  <a:gd name="connsiteY38" fmla="*/ 874303 h 976639"/>
                  <a:gd name="connsiteX39" fmla="*/ 543770 w 985025"/>
                  <a:gd name="connsiteY39" fmla="*/ 869854 h 976639"/>
                  <a:gd name="connsiteX40" fmla="*/ 501427 w 985025"/>
                  <a:gd name="connsiteY40" fmla="*/ 874303 h 976639"/>
                  <a:gd name="connsiteX41" fmla="*/ 494741 w 985025"/>
                  <a:gd name="connsiteY41" fmla="*/ 876528 h 976639"/>
                  <a:gd name="connsiteX42" fmla="*/ 450170 w 985025"/>
                  <a:gd name="connsiteY42" fmla="*/ 974414 h 976639"/>
                  <a:gd name="connsiteX43" fmla="*/ 445713 w 985025"/>
                  <a:gd name="connsiteY43" fmla="*/ 976639 h 976639"/>
                  <a:gd name="connsiteX44" fmla="*/ 356570 w 985025"/>
                  <a:gd name="connsiteY44" fmla="*/ 958842 h 976639"/>
                  <a:gd name="connsiteX45" fmla="*/ 352113 w 985025"/>
                  <a:gd name="connsiteY45" fmla="*/ 956617 h 976639"/>
                  <a:gd name="connsiteX46" fmla="*/ 347656 w 985025"/>
                  <a:gd name="connsiteY46" fmla="*/ 847607 h 976639"/>
                  <a:gd name="connsiteX47" fmla="*/ 340970 w 985025"/>
                  <a:gd name="connsiteY47" fmla="*/ 843158 h 976639"/>
                  <a:gd name="connsiteX48" fmla="*/ 305313 w 985025"/>
                  <a:gd name="connsiteY48" fmla="*/ 825360 h 976639"/>
                  <a:gd name="connsiteX49" fmla="*/ 296399 w 985025"/>
                  <a:gd name="connsiteY49" fmla="*/ 825360 h 976639"/>
                  <a:gd name="connsiteX50" fmla="*/ 211713 w 985025"/>
                  <a:gd name="connsiteY50" fmla="*/ 887652 h 976639"/>
                  <a:gd name="connsiteX51" fmla="*/ 205028 w 985025"/>
                  <a:gd name="connsiteY51" fmla="*/ 887652 h 976639"/>
                  <a:gd name="connsiteX52" fmla="*/ 138171 w 985025"/>
                  <a:gd name="connsiteY52" fmla="*/ 829810 h 976639"/>
                  <a:gd name="connsiteX53" fmla="*/ 135942 w 985025"/>
                  <a:gd name="connsiteY53" fmla="*/ 823135 h 976639"/>
                  <a:gd name="connsiteX54" fmla="*/ 182742 w 985025"/>
                  <a:gd name="connsiteY54" fmla="*/ 725249 h 976639"/>
                  <a:gd name="connsiteX55" fmla="*/ 182742 w 985025"/>
                  <a:gd name="connsiteY55" fmla="*/ 720800 h 976639"/>
                  <a:gd name="connsiteX56" fmla="*/ 160457 w 985025"/>
                  <a:gd name="connsiteY56" fmla="*/ 687429 h 976639"/>
                  <a:gd name="connsiteX57" fmla="*/ 153771 w 985025"/>
                  <a:gd name="connsiteY57" fmla="*/ 685205 h 976639"/>
                  <a:gd name="connsiteX58" fmla="*/ 49028 w 985025"/>
                  <a:gd name="connsiteY58" fmla="*/ 696328 h 976639"/>
                  <a:gd name="connsiteX59" fmla="*/ 42343 w 985025"/>
                  <a:gd name="connsiteY59" fmla="*/ 691879 h 976639"/>
                  <a:gd name="connsiteX60" fmla="*/ 11143 w 985025"/>
                  <a:gd name="connsiteY60" fmla="*/ 609565 h 976639"/>
                  <a:gd name="connsiteX61" fmla="*/ 15600 w 985025"/>
                  <a:gd name="connsiteY61" fmla="*/ 602891 h 976639"/>
                  <a:gd name="connsiteX62" fmla="*/ 104742 w 985025"/>
                  <a:gd name="connsiteY62" fmla="*/ 542824 h 976639"/>
                  <a:gd name="connsiteX63" fmla="*/ 106971 w 985025"/>
                  <a:gd name="connsiteY63" fmla="*/ 536150 h 976639"/>
                  <a:gd name="connsiteX64" fmla="*/ 104742 w 985025"/>
                  <a:gd name="connsiteY64" fmla="*/ 496106 h 976639"/>
                  <a:gd name="connsiteX65" fmla="*/ 102514 w 985025"/>
                  <a:gd name="connsiteY65" fmla="*/ 489432 h 976639"/>
                  <a:gd name="connsiteX66" fmla="*/ 4457 w 985025"/>
                  <a:gd name="connsiteY66" fmla="*/ 444938 h 976639"/>
                  <a:gd name="connsiteX67" fmla="*/ 0 w 985025"/>
                  <a:gd name="connsiteY67" fmla="*/ 440489 h 976639"/>
                  <a:gd name="connsiteX68" fmla="*/ 15600 w 985025"/>
                  <a:gd name="connsiteY68" fmla="*/ 353726 h 976639"/>
                  <a:gd name="connsiteX69" fmla="*/ 20057 w 985025"/>
                  <a:gd name="connsiteY69" fmla="*/ 351501 h 976639"/>
                  <a:gd name="connsiteX70" fmla="*/ 129257 w 985025"/>
                  <a:gd name="connsiteY70" fmla="*/ 342602 h 976639"/>
                  <a:gd name="connsiteX71" fmla="*/ 135942 w 985025"/>
                  <a:gd name="connsiteY71" fmla="*/ 340377 h 976639"/>
                  <a:gd name="connsiteX72" fmla="*/ 151542 w 985025"/>
                  <a:gd name="connsiteY72" fmla="*/ 302558 h 976639"/>
                  <a:gd name="connsiteX73" fmla="*/ 151542 w 985025"/>
                  <a:gd name="connsiteY73" fmla="*/ 295884 h 976639"/>
                  <a:gd name="connsiteX74" fmla="*/ 91371 w 985025"/>
                  <a:gd name="connsiteY74" fmla="*/ 209121 h 976639"/>
                  <a:gd name="connsiteX75" fmla="*/ 91371 w 985025"/>
                  <a:gd name="connsiteY75" fmla="*/ 200222 h 976639"/>
                  <a:gd name="connsiteX76" fmla="*/ 147085 w 985025"/>
                  <a:gd name="connsiteY76" fmla="*/ 133481 h 976639"/>
                  <a:gd name="connsiteX77" fmla="*/ 153771 w 985025"/>
                  <a:gd name="connsiteY77" fmla="*/ 133481 h 976639"/>
                  <a:gd name="connsiteX78" fmla="*/ 249599 w 985025"/>
                  <a:gd name="connsiteY78" fmla="*/ 180200 h 976639"/>
                  <a:gd name="connsiteX79" fmla="*/ 256285 w 985025"/>
                  <a:gd name="connsiteY79" fmla="*/ 180200 h 976639"/>
                  <a:gd name="connsiteX80" fmla="*/ 289713 w 985025"/>
                  <a:gd name="connsiteY80" fmla="*/ 157953 h 976639"/>
                  <a:gd name="connsiteX81" fmla="*/ 283027 w 985025"/>
                  <a:gd name="connsiteY81" fmla="*/ 44493 h 976639"/>
                  <a:gd name="connsiteX82" fmla="*/ 369942 w 985025"/>
                  <a:gd name="connsiteY82" fmla="*/ 11123 h 976639"/>
                  <a:gd name="connsiteX83" fmla="*/ 439027 w 985025"/>
                  <a:gd name="connsiteY83" fmla="*/ 106785 h 976639"/>
                  <a:gd name="connsiteX84" fmla="*/ 481370 w 985025"/>
                  <a:gd name="connsiteY84" fmla="*/ 102335 h 976639"/>
                  <a:gd name="connsiteX85" fmla="*/ 532627 w 985025"/>
                  <a:gd name="connsiteY8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982797 w 985025"/>
                  <a:gd name="connsiteY17" fmla="*/ 529476 h 976639"/>
                  <a:gd name="connsiteX18" fmla="*/ 985025 w 985025"/>
                  <a:gd name="connsiteY18" fmla="*/ 533926 h 976639"/>
                  <a:gd name="connsiteX19" fmla="*/ 967197 w 985025"/>
                  <a:gd name="connsiteY19" fmla="*/ 620689 h 976639"/>
                  <a:gd name="connsiteX20" fmla="*/ 962739 w 985025"/>
                  <a:gd name="connsiteY20" fmla="*/ 625138 h 976639"/>
                  <a:gd name="connsiteX21" fmla="*/ 855768 w 985025"/>
                  <a:gd name="connsiteY21" fmla="*/ 631812 h 976639"/>
                  <a:gd name="connsiteX22" fmla="*/ 851311 w 985025"/>
                  <a:gd name="connsiteY22" fmla="*/ 634037 h 976639"/>
                  <a:gd name="connsiteX23" fmla="*/ 831254 w 985025"/>
                  <a:gd name="connsiteY23" fmla="*/ 674081 h 976639"/>
                  <a:gd name="connsiteX24" fmla="*/ 831254 w 985025"/>
                  <a:gd name="connsiteY24" fmla="*/ 678531 h 976639"/>
                  <a:gd name="connsiteX25" fmla="*/ 895883 w 985025"/>
                  <a:gd name="connsiteY25" fmla="*/ 767518 h 976639"/>
                  <a:gd name="connsiteX26" fmla="*/ 895883 w 985025"/>
                  <a:gd name="connsiteY26" fmla="*/ 774192 h 976639"/>
                  <a:gd name="connsiteX27" fmla="*/ 835711 w 985025"/>
                  <a:gd name="connsiteY27" fmla="*/ 840933 h 976639"/>
                  <a:gd name="connsiteX28" fmla="*/ 831254 w 985025"/>
                  <a:gd name="connsiteY28" fmla="*/ 840933 h 976639"/>
                  <a:gd name="connsiteX29" fmla="*/ 733197 w 985025"/>
                  <a:gd name="connsiteY29" fmla="*/ 791990 h 976639"/>
                  <a:gd name="connsiteX30" fmla="*/ 728740 w 985025"/>
                  <a:gd name="connsiteY30" fmla="*/ 791990 h 976639"/>
                  <a:gd name="connsiteX31" fmla="*/ 695312 w 985025"/>
                  <a:gd name="connsiteY31" fmla="*/ 814237 h 976639"/>
                  <a:gd name="connsiteX32" fmla="*/ 690855 w 985025"/>
                  <a:gd name="connsiteY32" fmla="*/ 823135 h 976639"/>
                  <a:gd name="connsiteX33" fmla="*/ 701998 w 985025"/>
                  <a:gd name="connsiteY33" fmla="*/ 929921 h 976639"/>
                  <a:gd name="connsiteX34" fmla="*/ 697540 w 985025"/>
                  <a:gd name="connsiteY34" fmla="*/ 934370 h 976639"/>
                  <a:gd name="connsiteX35" fmla="*/ 612855 w 985025"/>
                  <a:gd name="connsiteY35" fmla="*/ 963291 h 976639"/>
                  <a:gd name="connsiteX36" fmla="*/ 608398 w 985025"/>
                  <a:gd name="connsiteY36" fmla="*/ 963291 h 976639"/>
                  <a:gd name="connsiteX37" fmla="*/ 548227 w 985025"/>
                  <a:gd name="connsiteY37" fmla="*/ 874303 h 976639"/>
                  <a:gd name="connsiteX38" fmla="*/ 543770 w 985025"/>
                  <a:gd name="connsiteY38" fmla="*/ 869854 h 976639"/>
                  <a:gd name="connsiteX39" fmla="*/ 501427 w 985025"/>
                  <a:gd name="connsiteY39" fmla="*/ 874303 h 976639"/>
                  <a:gd name="connsiteX40" fmla="*/ 494741 w 985025"/>
                  <a:gd name="connsiteY40" fmla="*/ 876528 h 976639"/>
                  <a:gd name="connsiteX41" fmla="*/ 450170 w 985025"/>
                  <a:gd name="connsiteY41" fmla="*/ 974414 h 976639"/>
                  <a:gd name="connsiteX42" fmla="*/ 445713 w 985025"/>
                  <a:gd name="connsiteY42" fmla="*/ 976639 h 976639"/>
                  <a:gd name="connsiteX43" fmla="*/ 356570 w 985025"/>
                  <a:gd name="connsiteY43" fmla="*/ 958842 h 976639"/>
                  <a:gd name="connsiteX44" fmla="*/ 352113 w 985025"/>
                  <a:gd name="connsiteY44" fmla="*/ 956617 h 976639"/>
                  <a:gd name="connsiteX45" fmla="*/ 347656 w 985025"/>
                  <a:gd name="connsiteY45" fmla="*/ 847607 h 976639"/>
                  <a:gd name="connsiteX46" fmla="*/ 340970 w 985025"/>
                  <a:gd name="connsiteY46" fmla="*/ 843158 h 976639"/>
                  <a:gd name="connsiteX47" fmla="*/ 305313 w 985025"/>
                  <a:gd name="connsiteY47" fmla="*/ 825360 h 976639"/>
                  <a:gd name="connsiteX48" fmla="*/ 296399 w 985025"/>
                  <a:gd name="connsiteY48" fmla="*/ 825360 h 976639"/>
                  <a:gd name="connsiteX49" fmla="*/ 211713 w 985025"/>
                  <a:gd name="connsiteY49" fmla="*/ 887652 h 976639"/>
                  <a:gd name="connsiteX50" fmla="*/ 205028 w 985025"/>
                  <a:gd name="connsiteY50" fmla="*/ 887652 h 976639"/>
                  <a:gd name="connsiteX51" fmla="*/ 138171 w 985025"/>
                  <a:gd name="connsiteY51" fmla="*/ 829810 h 976639"/>
                  <a:gd name="connsiteX52" fmla="*/ 135942 w 985025"/>
                  <a:gd name="connsiteY52" fmla="*/ 823135 h 976639"/>
                  <a:gd name="connsiteX53" fmla="*/ 182742 w 985025"/>
                  <a:gd name="connsiteY53" fmla="*/ 725249 h 976639"/>
                  <a:gd name="connsiteX54" fmla="*/ 182742 w 985025"/>
                  <a:gd name="connsiteY54" fmla="*/ 720800 h 976639"/>
                  <a:gd name="connsiteX55" fmla="*/ 160457 w 985025"/>
                  <a:gd name="connsiteY55" fmla="*/ 687429 h 976639"/>
                  <a:gd name="connsiteX56" fmla="*/ 153771 w 985025"/>
                  <a:gd name="connsiteY56" fmla="*/ 685205 h 976639"/>
                  <a:gd name="connsiteX57" fmla="*/ 49028 w 985025"/>
                  <a:gd name="connsiteY57" fmla="*/ 696328 h 976639"/>
                  <a:gd name="connsiteX58" fmla="*/ 42343 w 985025"/>
                  <a:gd name="connsiteY58" fmla="*/ 691879 h 976639"/>
                  <a:gd name="connsiteX59" fmla="*/ 11143 w 985025"/>
                  <a:gd name="connsiteY59" fmla="*/ 609565 h 976639"/>
                  <a:gd name="connsiteX60" fmla="*/ 15600 w 985025"/>
                  <a:gd name="connsiteY60" fmla="*/ 602891 h 976639"/>
                  <a:gd name="connsiteX61" fmla="*/ 104742 w 985025"/>
                  <a:gd name="connsiteY61" fmla="*/ 542824 h 976639"/>
                  <a:gd name="connsiteX62" fmla="*/ 106971 w 985025"/>
                  <a:gd name="connsiteY62" fmla="*/ 536150 h 976639"/>
                  <a:gd name="connsiteX63" fmla="*/ 104742 w 985025"/>
                  <a:gd name="connsiteY63" fmla="*/ 496106 h 976639"/>
                  <a:gd name="connsiteX64" fmla="*/ 102514 w 985025"/>
                  <a:gd name="connsiteY64" fmla="*/ 489432 h 976639"/>
                  <a:gd name="connsiteX65" fmla="*/ 4457 w 985025"/>
                  <a:gd name="connsiteY65" fmla="*/ 444938 h 976639"/>
                  <a:gd name="connsiteX66" fmla="*/ 0 w 985025"/>
                  <a:gd name="connsiteY66" fmla="*/ 440489 h 976639"/>
                  <a:gd name="connsiteX67" fmla="*/ 15600 w 985025"/>
                  <a:gd name="connsiteY67" fmla="*/ 353726 h 976639"/>
                  <a:gd name="connsiteX68" fmla="*/ 20057 w 985025"/>
                  <a:gd name="connsiteY68" fmla="*/ 351501 h 976639"/>
                  <a:gd name="connsiteX69" fmla="*/ 129257 w 985025"/>
                  <a:gd name="connsiteY69" fmla="*/ 342602 h 976639"/>
                  <a:gd name="connsiteX70" fmla="*/ 135942 w 985025"/>
                  <a:gd name="connsiteY70" fmla="*/ 340377 h 976639"/>
                  <a:gd name="connsiteX71" fmla="*/ 151542 w 985025"/>
                  <a:gd name="connsiteY71" fmla="*/ 302558 h 976639"/>
                  <a:gd name="connsiteX72" fmla="*/ 151542 w 985025"/>
                  <a:gd name="connsiteY72" fmla="*/ 295884 h 976639"/>
                  <a:gd name="connsiteX73" fmla="*/ 91371 w 985025"/>
                  <a:gd name="connsiteY73" fmla="*/ 209121 h 976639"/>
                  <a:gd name="connsiteX74" fmla="*/ 91371 w 985025"/>
                  <a:gd name="connsiteY74" fmla="*/ 200222 h 976639"/>
                  <a:gd name="connsiteX75" fmla="*/ 147085 w 985025"/>
                  <a:gd name="connsiteY75" fmla="*/ 133481 h 976639"/>
                  <a:gd name="connsiteX76" fmla="*/ 153771 w 985025"/>
                  <a:gd name="connsiteY76" fmla="*/ 133481 h 976639"/>
                  <a:gd name="connsiteX77" fmla="*/ 249599 w 985025"/>
                  <a:gd name="connsiteY77" fmla="*/ 180200 h 976639"/>
                  <a:gd name="connsiteX78" fmla="*/ 256285 w 985025"/>
                  <a:gd name="connsiteY78" fmla="*/ 180200 h 976639"/>
                  <a:gd name="connsiteX79" fmla="*/ 289713 w 985025"/>
                  <a:gd name="connsiteY79" fmla="*/ 157953 h 976639"/>
                  <a:gd name="connsiteX80" fmla="*/ 283027 w 985025"/>
                  <a:gd name="connsiteY80" fmla="*/ 44493 h 976639"/>
                  <a:gd name="connsiteX81" fmla="*/ 369942 w 985025"/>
                  <a:gd name="connsiteY81" fmla="*/ 11123 h 976639"/>
                  <a:gd name="connsiteX82" fmla="*/ 439027 w 985025"/>
                  <a:gd name="connsiteY82" fmla="*/ 106785 h 976639"/>
                  <a:gd name="connsiteX83" fmla="*/ 481370 w 985025"/>
                  <a:gd name="connsiteY83" fmla="*/ 102335 h 976639"/>
                  <a:gd name="connsiteX84" fmla="*/ 532627 w 985025"/>
                  <a:gd name="connsiteY8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962739 w 982797"/>
                  <a:gd name="connsiteY19" fmla="*/ 625138 h 976639"/>
                  <a:gd name="connsiteX20" fmla="*/ 855768 w 982797"/>
                  <a:gd name="connsiteY20" fmla="*/ 631812 h 976639"/>
                  <a:gd name="connsiteX21" fmla="*/ 851311 w 982797"/>
                  <a:gd name="connsiteY21" fmla="*/ 634037 h 976639"/>
                  <a:gd name="connsiteX22" fmla="*/ 831254 w 982797"/>
                  <a:gd name="connsiteY22" fmla="*/ 674081 h 976639"/>
                  <a:gd name="connsiteX23" fmla="*/ 831254 w 982797"/>
                  <a:gd name="connsiteY23" fmla="*/ 678531 h 976639"/>
                  <a:gd name="connsiteX24" fmla="*/ 895883 w 982797"/>
                  <a:gd name="connsiteY24" fmla="*/ 767518 h 976639"/>
                  <a:gd name="connsiteX25" fmla="*/ 895883 w 982797"/>
                  <a:gd name="connsiteY25" fmla="*/ 774192 h 976639"/>
                  <a:gd name="connsiteX26" fmla="*/ 835711 w 982797"/>
                  <a:gd name="connsiteY26" fmla="*/ 840933 h 976639"/>
                  <a:gd name="connsiteX27" fmla="*/ 831254 w 982797"/>
                  <a:gd name="connsiteY27" fmla="*/ 840933 h 976639"/>
                  <a:gd name="connsiteX28" fmla="*/ 733197 w 982797"/>
                  <a:gd name="connsiteY28" fmla="*/ 791990 h 976639"/>
                  <a:gd name="connsiteX29" fmla="*/ 728740 w 982797"/>
                  <a:gd name="connsiteY29" fmla="*/ 791990 h 976639"/>
                  <a:gd name="connsiteX30" fmla="*/ 695312 w 982797"/>
                  <a:gd name="connsiteY30" fmla="*/ 814237 h 976639"/>
                  <a:gd name="connsiteX31" fmla="*/ 690855 w 982797"/>
                  <a:gd name="connsiteY31" fmla="*/ 823135 h 976639"/>
                  <a:gd name="connsiteX32" fmla="*/ 701998 w 982797"/>
                  <a:gd name="connsiteY32" fmla="*/ 929921 h 976639"/>
                  <a:gd name="connsiteX33" fmla="*/ 697540 w 982797"/>
                  <a:gd name="connsiteY33" fmla="*/ 934370 h 976639"/>
                  <a:gd name="connsiteX34" fmla="*/ 612855 w 982797"/>
                  <a:gd name="connsiteY34" fmla="*/ 963291 h 976639"/>
                  <a:gd name="connsiteX35" fmla="*/ 608398 w 982797"/>
                  <a:gd name="connsiteY35" fmla="*/ 963291 h 976639"/>
                  <a:gd name="connsiteX36" fmla="*/ 548227 w 982797"/>
                  <a:gd name="connsiteY36" fmla="*/ 874303 h 976639"/>
                  <a:gd name="connsiteX37" fmla="*/ 543770 w 982797"/>
                  <a:gd name="connsiteY37" fmla="*/ 869854 h 976639"/>
                  <a:gd name="connsiteX38" fmla="*/ 501427 w 982797"/>
                  <a:gd name="connsiteY38" fmla="*/ 874303 h 976639"/>
                  <a:gd name="connsiteX39" fmla="*/ 494741 w 982797"/>
                  <a:gd name="connsiteY39" fmla="*/ 876528 h 976639"/>
                  <a:gd name="connsiteX40" fmla="*/ 450170 w 982797"/>
                  <a:gd name="connsiteY40" fmla="*/ 974414 h 976639"/>
                  <a:gd name="connsiteX41" fmla="*/ 445713 w 982797"/>
                  <a:gd name="connsiteY41" fmla="*/ 976639 h 976639"/>
                  <a:gd name="connsiteX42" fmla="*/ 356570 w 982797"/>
                  <a:gd name="connsiteY42" fmla="*/ 958842 h 976639"/>
                  <a:gd name="connsiteX43" fmla="*/ 352113 w 982797"/>
                  <a:gd name="connsiteY43" fmla="*/ 956617 h 976639"/>
                  <a:gd name="connsiteX44" fmla="*/ 347656 w 982797"/>
                  <a:gd name="connsiteY44" fmla="*/ 847607 h 976639"/>
                  <a:gd name="connsiteX45" fmla="*/ 340970 w 982797"/>
                  <a:gd name="connsiteY45" fmla="*/ 843158 h 976639"/>
                  <a:gd name="connsiteX46" fmla="*/ 305313 w 982797"/>
                  <a:gd name="connsiteY46" fmla="*/ 825360 h 976639"/>
                  <a:gd name="connsiteX47" fmla="*/ 296399 w 982797"/>
                  <a:gd name="connsiteY47" fmla="*/ 825360 h 976639"/>
                  <a:gd name="connsiteX48" fmla="*/ 211713 w 982797"/>
                  <a:gd name="connsiteY48" fmla="*/ 887652 h 976639"/>
                  <a:gd name="connsiteX49" fmla="*/ 205028 w 982797"/>
                  <a:gd name="connsiteY49" fmla="*/ 887652 h 976639"/>
                  <a:gd name="connsiteX50" fmla="*/ 138171 w 982797"/>
                  <a:gd name="connsiteY50" fmla="*/ 829810 h 976639"/>
                  <a:gd name="connsiteX51" fmla="*/ 135942 w 982797"/>
                  <a:gd name="connsiteY51" fmla="*/ 823135 h 976639"/>
                  <a:gd name="connsiteX52" fmla="*/ 182742 w 982797"/>
                  <a:gd name="connsiteY52" fmla="*/ 725249 h 976639"/>
                  <a:gd name="connsiteX53" fmla="*/ 182742 w 982797"/>
                  <a:gd name="connsiteY53" fmla="*/ 720800 h 976639"/>
                  <a:gd name="connsiteX54" fmla="*/ 160457 w 982797"/>
                  <a:gd name="connsiteY54" fmla="*/ 687429 h 976639"/>
                  <a:gd name="connsiteX55" fmla="*/ 153771 w 982797"/>
                  <a:gd name="connsiteY55" fmla="*/ 685205 h 976639"/>
                  <a:gd name="connsiteX56" fmla="*/ 49028 w 982797"/>
                  <a:gd name="connsiteY56" fmla="*/ 696328 h 976639"/>
                  <a:gd name="connsiteX57" fmla="*/ 42343 w 982797"/>
                  <a:gd name="connsiteY57" fmla="*/ 691879 h 976639"/>
                  <a:gd name="connsiteX58" fmla="*/ 11143 w 982797"/>
                  <a:gd name="connsiteY58" fmla="*/ 609565 h 976639"/>
                  <a:gd name="connsiteX59" fmla="*/ 15600 w 982797"/>
                  <a:gd name="connsiteY59" fmla="*/ 602891 h 976639"/>
                  <a:gd name="connsiteX60" fmla="*/ 104742 w 982797"/>
                  <a:gd name="connsiteY60" fmla="*/ 542824 h 976639"/>
                  <a:gd name="connsiteX61" fmla="*/ 106971 w 982797"/>
                  <a:gd name="connsiteY61" fmla="*/ 536150 h 976639"/>
                  <a:gd name="connsiteX62" fmla="*/ 104742 w 982797"/>
                  <a:gd name="connsiteY62" fmla="*/ 496106 h 976639"/>
                  <a:gd name="connsiteX63" fmla="*/ 102514 w 982797"/>
                  <a:gd name="connsiteY63" fmla="*/ 489432 h 976639"/>
                  <a:gd name="connsiteX64" fmla="*/ 4457 w 982797"/>
                  <a:gd name="connsiteY64" fmla="*/ 444938 h 976639"/>
                  <a:gd name="connsiteX65" fmla="*/ 0 w 982797"/>
                  <a:gd name="connsiteY65" fmla="*/ 440489 h 976639"/>
                  <a:gd name="connsiteX66" fmla="*/ 15600 w 982797"/>
                  <a:gd name="connsiteY66" fmla="*/ 353726 h 976639"/>
                  <a:gd name="connsiteX67" fmla="*/ 20057 w 982797"/>
                  <a:gd name="connsiteY67" fmla="*/ 351501 h 976639"/>
                  <a:gd name="connsiteX68" fmla="*/ 129257 w 982797"/>
                  <a:gd name="connsiteY68" fmla="*/ 342602 h 976639"/>
                  <a:gd name="connsiteX69" fmla="*/ 135942 w 982797"/>
                  <a:gd name="connsiteY69" fmla="*/ 340377 h 976639"/>
                  <a:gd name="connsiteX70" fmla="*/ 151542 w 982797"/>
                  <a:gd name="connsiteY70" fmla="*/ 302558 h 976639"/>
                  <a:gd name="connsiteX71" fmla="*/ 151542 w 982797"/>
                  <a:gd name="connsiteY71" fmla="*/ 295884 h 976639"/>
                  <a:gd name="connsiteX72" fmla="*/ 91371 w 982797"/>
                  <a:gd name="connsiteY72" fmla="*/ 209121 h 976639"/>
                  <a:gd name="connsiteX73" fmla="*/ 91371 w 982797"/>
                  <a:gd name="connsiteY73" fmla="*/ 200222 h 976639"/>
                  <a:gd name="connsiteX74" fmla="*/ 147085 w 982797"/>
                  <a:gd name="connsiteY74" fmla="*/ 133481 h 976639"/>
                  <a:gd name="connsiteX75" fmla="*/ 153771 w 982797"/>
                  <a:gd name="connsiteY75" fmla="*/ 133481 h 976639"/>
                  <a:gd name="connsiteX76" fmla="*/ 249599 w 982797"/>
                  <a:gd name="connsiteY76" fmla="*/ 180200 h 976639"/>
                  <a:gd name="connsiteX77" fmla="*/ 256285 w 982797"/>
                  <a:gd name="connsiteY77" fmla="*/ 180200 h 976639"/>
                  <a:gd name="connsiteX78" fmla="*/ 289713 w 982797"/>
                  <a:gd name="connsiteY78" fmla="*/ 157953 h 976639"/>
                  <a:gd name="connsiteX79" fmla="*/ 283027 w 982797"/>
                  <a:gd name="connsiteY79" fmla="*/ 44493 h 976639"/>
                  <a:gd name="connsiteX80" fmla="*/ 369942 w 982797"/>
                  <a:gd name="connsiteY80" fmla="*/ 11123 h 976639"/>
                  <a:gd name="connsiteX81" fmla="*/ 439027 w 982797"/>
                  <a:gd name="connsiteY81" fmla="*/ 106785 h 976639"/>
                  <a:gd name="connsiteX82" fmla="*/ 481370 w 982797"/>
                  <a:gd name="connsiteY82" fmla="*/ 102335 h 976639"/>
                  <a:gd name="connsiteX83" fmla="*/ 532627 w 982797"/>
                  <a:gd name="connsiteY8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5768 w 982797"/>
                  <a:gd name="connsiteY19" fmla="*/ 631812 h 976639"/>
                  <a:gd name="connsiteX20" fmla="*/ 851311 w 982797"/>
                  <a:gd name="connsiteY20" fmla="*/ 634037 h 976639"/>
                  <a:gd name="connsiteX21" fmla="*/ 831254 w 982797"/>
                  <a:gd name="connsiteY21" fmla="*/ 674081 h 976639"/>
                  <a:gd name="connsiteX22" fmla="*/ 831254 w 982797"/>
                  <a:gd name="connsiteY22" fmla="*/ 678531 h 976639"/>
                  <a:gd name="connsiteX23" fmla="*/ 895883 w 982797"/>
                  <a:gd name="connsiteY23" fmla="*/ 767518 h 976639"/>
                  <a:gd name="connsiteX24" fmla="*/ 895883 w 982797"/>
                  <a:gd name="connsiteY24" fmla="*/ 774192 h 976639"/>
                  <a:gd name="connsiteX25" fmla="*/ 835711 w 982797"/>
                  <a:gd name="connsiteY25" fmla="*/ 840933 h 976639"/>
                  <a:gd name="connsiteX26" fmla="*/ 831254 w 982797"/>
                  <a:gd name="connsiteY26" fmla="*/ 840933 h 976639"/>
                  <a:gd name="connsiteX27" fmla="*/ 733197 w 982797"/>
                  <a:gd name="connsiteY27" fmla="*/ 791990 h 976639"/>
                  <a:gd name="connsiteX28" fmla="*/ 728740 w 982797"/>
                  <a:gd name="connsiteY28" fmla="*/ 791990 h 976639"/>
                  <a:gd name="connsiteX29" fmla="*/ 695312 w 982797"/>
                  <a:gd name="connsiteY29" fmla="*/ 814237 h 976639"/>
                  <a:gd name="connsiteX30" fmla="*/ 690855 w 982797"/>
                  <a:gd name="connsiteY30" fmla="*/ 823135 h 976639"/>
                  <a:gd name="connsiteX31" fmla="*/ 701998 w 982797"/>
                  <a:gd name="connsiteY31" fmla="*/ 929921 h 976639"/>
                  <a:gd name="connsiteX32" fmla="*/ 697540 w 982797"/>
                  <a:gd name="connsiteY32" fmla="*/ 934370 h 976639"/>
                  <a:gd name="connsiteX33" fmla="*/ 612855 w 982797"/>
                  <a:gd name="connsiteY33" fmla="*/ 963291 h 976639"/>
                  <a:gd name="connsiteX34" fmla="*/ 608398 w 982797"/>
                  <a:gd name="connsiteY34" fmla="*/ 963291 h 976639"/>
                  <a:gd name="connsiteX35" fmla="*/ 548227 w 982797"/>
                  <a:gd name="connsiteY35" fmla="*/ 874303 h 976639"/>
                  <a:gd name="connsiteX36" fmla="*/ 543770 w 982797"/>
                  <a:gd name="connsiteY36" fmla="*/ 869854 h 976639"/>
                  <a:gd name="connsiteX37" fmla="*/ 501427 w 982797"/>
                  <a:gd name="connsiteY37" fmla="*/ 874303 h 976639"/>
                  <a:gd name="connsiteX38" fmla="*/ 494741 w 982797"/>
                  <a:gd name="connsiteY38" fmla="*/ 876528 h 976639"/>
                  <a:gd name="connsiteX39" fmla="*/ 450170 w 982797"/>
                  <a:gd name="connsiteY39" fmla="*/ 974414 h 976639"/>
                  <a:gd name="connsiteX40" fmla="*/ 445713 w 982797"/>
                  <a:gd name="connsiteY40" fmla="*/ 976639 h 976639"/>
                  <a:gd name="connsiteX41" fmla="*/ 356570 w 982797"/>
                  <a:gd name="connsiteY41" fmla="*/ 958842 h 976639"/>
                  <a:gd name="connsiteX42" fmla="*/ 352113 w 982797"/>
                  <a:gd name="connsiteY42" fmla="*/ 956617 h 976639"/>
                  <a:gd name="connsiteX43" fmla="*/ 347656 w 982797"/>
                  <a:gd name="connsiteY43" fmla="*/ 847607 h 976639"/>
                  <a:gd name="connsiteX44" fmla="*/ 340970 w 982797"/>
                  <a:gd name="connsiteY44" fmla="*/ 843158 h 976639"/>
                  <a:gd name="connsiteX45" fmla="*/ 305313 w 982797"/>
                  <a:gd name="connsiteY45" fmla="*/ 825360 h 976639"/>
                  <a:gd name="connsiteX46" fmla="*/ 296399 w 982797"/>
                  <a:gd name="connsiteY46" fmla="*/ 825360 h 976639"/>
                  <a:gd name="connsiteX47" fmla="*/ 211713 w 982797"/>
                  <a:gd name="connsiteY47" fmla="*/ 887652 h 976639"/>
                  <a:gd name="connsiteX48" fmla="*/ 205028 w 982797"/>
                  <a:gd name="connsiteY48" fmla="*/ 887652 h 976639"/>
                  <a:gd name="connsiteX49" fmla="*/ 138171 w 982797"/>
                  <a:gd name="connsiteY49" fmla="*/ 829810 h 976639"/>
                  <a:gd name="connsiteX50" fmla="*/ 135942 w 982797"/>
                  <a:gd name="connsiteY50" fmla="*/ 823135 h 976639"/>
                  <a:gd name="connsiteX51" fmla="*/ 182742 w 982797"/>
                  <a:gd name="connsiteY51" fmla="*/ 725249 h 976639"/>
                  <a:gd name="connsiteX52" fmla="*/ 182742 w 982797"/>
                  <a:gd name="connsiteY52" fmla="*/ 720800 h 976639"/>
                  <a:gd name="connsiteX53" fmla="*/ 160457 w 982797"/>
                  <a:gd name="connsiteY53" fmla="*/ 687429 h 976639"/>
                  <a:gd name="connsiteX54" fmla="*/ 153771 w 982797"/>
                  <a:gd name="connsiteY54" fmla="*/ 685205 h 976639"/>
                  <a:gd name="connsiteX55" fmla="*/ 49028 w 982797"/>
                  <a:gd name="connsiteY55" fmla="*/ 696328 h 976639"/>
                  <a:gd name="connsiteX56" fmla="*/ 42343 w 982797"/>
                  <a:gd name="connsiteY56" fmla="*/ 691879 h 976639"/>
                  <a:gd name="connsiteX57" fmla="*/ 11143 w 982797"/>
                  <a:gd name="connsiteY57" fmla="*/ 609565 h 976639"/>
                  <a:gd name="connsiteX58" fmla="*/ 15600 w 982797"/>
                  <a:gd name="connsiteY58" fmla="*/ 602891 h 976639"/>
                  <a:gd name="connsiteX59" fmla="*/ 104742 w 982797"/>
                  <a:gd name="connsiteY59" fmla="*/ 542824 h 976639"/>
                  <a:gd name="connsiteX60" fmla="*/ 106971 w 982797"/>
                  <a:gd name="connsiteY60" fmla="*/ 536150 h 976639"/>
                  <a:gd name="connsiteX61" fmla="*/ 104742 w 982797"/>
                  <a:gd name="connsiteY61" fmla="*/ 496106 h 976639"/>
                  <a:gd name="connsiteX62" fmla="*/ 102514 w 982797"/>
                  <a:gd name="connsiteY62" fmla="*/ 489432 h 976639"/>
                  <a:gd name="connsiteX63" fmla="*/ 4457 w 982797"/>
                  <a:gd name="connsiteY63" fmla="*/ 444938 h 976639"/>
                  <a:gd name="connsiteX64" fmla="*/ 0 w 982797"/>
                  <a:gd name="connsiteY64" fmla="*/ 440489 h 976639"/>
                  <a:gd name="connsiteX65" fmla="*/ 15600 w 982797"/>
                  <a:gd name="connsiteY65" fmla="*/ 353726 h 976639"/>
                  <a:gd name="connsiteX66" fmla="*/ 20057 w 982797"/>
                  <a:gd name="connsiteY66" fmla="*/ 351501 h 976639"/>
                  <a:gd name="connsiteX67" fmla="*/ 129257 w 982797"/>
                  <a:gd name="connsiteY67" fmla="*/ 342602 h 976639"/>
                  <a:gd name="connsiteX68" fmla="*/ 135942 w 982797"/>
                  <a:gd name="connsiteY68" fmla="*/ 340377 h 976639"/>
                  <a:gd name="connsiteX69" fmla="*/ 151542 w 982797"/>
                  <a:gd name="connsiteY69" fmla="*/ 302558 h 976639"/>
                  <a:gd name="connsiteX70" fmla="*/ 151542 w 982797"/>
                  <a:gd name="connsiteY70" fmla="*/ 295884 h 976639"/>
                  <a:gd name="connsiteX71" fmla="*/ 91371 w 982797"/>
                  <a:gd name="connsiteY71" fmla="*/ 209121 h 976639"/>
                  <a:gd name="connsiteX72" fmla="*/ 91371 w 982797"/>
                  <a:gd name="connsiteY72" fmla="*/ 200222 h 976639"/>
                  <a:gd name="connsiteX73" fmla="*/ 147085 w 982797"/>
                  <a:gd name="connsiteY73" fmla="*/ 133481 h 976639"/>
                  <a:gd name="connsiteX74" fmla="*/ 153771 w 982797"/>
                  <a:gd name="connsiteY74" fmla="*/ 133481 h 976639"/>
                  <a:gd name="connsiteX75" fmla="*/ 249599 w 982797"/>
                  <a:gd name="connsiteY75" fmla="*/ 180200 h 976639"/>
                  <a:gd name="connsiteX76" fmla="*/ 256285 w 982797"/>
                  <a:gd name="connsiteY76" fmla="*/ 180200 h 976639"/>
                  <a:gd name="connsiteX77" fmla="*/ 289713 w 982797"/>
                  <a:gd name="connsiteY77" fmla="*/ 157953 h 976639"/>
                  <a:gd name="connsiteX78" fmla="*/ 283027 w 982797"/>
                  <a:gd name="connsiteY78" fmla="*/ 44493 h 976639"/>
                  <a:gd name="connsiteX79" fmla="*/ 369942 w 982797"/>
                  <a:gd name="connsiteY79" fmla="*/ 11123 h 976639"/>
                  <a:gd name="connsiteX80" fmla="*/ 439027 w 982797"/>
                  <a:gd name="connsiteY80" fmla="*/ 106785 h 976639"/>
                  <a:gd name="connsiteX81" fmla="*/ 481370 w 982797"/>
                  <a:gd name="connsiteY81" fmla="*/ 102335 h 976639"/>
                  <a:gd name="connsiteX82" fmla="*/ 532627 w 982797"/>
                  <a:gd name="connsiteY8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31254 w 982797"/>
                  <a:gd name="connsiteY21" fmla="*/ 678531 h 976639"/>
                  <a:gd name="connsiteX22" fmla="*/ 895883 w 982797"/>
                  <a:gd name="connsiteY22" fmla="*/ 767518 h 976639"/>
                  <a:gd name="connsiteX23" fmla="*/ 895883 w 982797"/>
                  <a:gd name="connsiteY23" fmla="*/ 774192 h 976639"/>
                  <a:gd name="connsiteX24" fmla="*/ 835711 w 982797"/>
                  <a:gd name="connsiteY24" fmla="*/ 840933 h 976639"/>
                  <a:gd name="connsiteX25" fmla="*/ 831254 w 982797"/>
                  <a:gd name="connsiteY25" fmla="*/ 840933 h 976639"/>
                  <a:gd name="connsiteX26" fmla="*/ 733197 w 982797"/>
                  <a:gd name="connsiteY26" fmla="*/ 791990 h 976639"/>
                  <a:gd name="connsiteX27" fmla="*/ 728740 w 982797"/>
                  <a:gd name="connsiteY27" fmla="*/ 791990 h 976639"/>
                  <a:gd name="connsiteX28" fmla="*/ 695312 w 982797"/>
                  <a:gd name="connsiteY28" fmla="*/ 814237 h 976639"/>
                  <a:gd name="connsiteX29" fmla="*/ 690855 w 982797"/>
                  <a:gd name="connsiteY29" fmla="*/ 823135 h 976639"/>
                  <a:gd name="connsiteX30" fmla="*/ 701998 w 982797"/>
                  <a:gd name="connsiteY30" fmla="*/ 929921 h 976639"/>
                  <a:gd name="connsiteX31" fmla="*/ 697540 w 982797"/>
                  <a:gd name="connsiteY31" fmla="*/ 934370 h 976639"/>
                  <a:gd name="connsiteX32" fmla="*/ 612855 w 982797"/>
                  <a:gd name="connsiteY32" fmla="*/ 963291 h 976639"/>
                  <a:gd name="connsiteX33" fmla="*/ 608398 w 982797"/>
                  <a:gd name="connsiteY33" fmla="*/ 963291 h 976639"/>
                  <a:gd name="connsiteX34" fmla="*/ 548227 w 982797"/>
                  <a:gd name="connsiteY34" fmla="*/ 874303 h 976639"/>
                  <a:gd name="connsiteX35" fmla="*/ 543770 w 982797"/>
                  <a:gd name="connsiteY35" fmla="*/ 869854 h 976639"/>
                  <a:gd name="connsiteX36" fmla="*/ 501427 w 982797"/>
                  <a:gd name="connsiteY36" fmla="*/ 874303 h 976639"/>
                  <a:gd name="connsiteX37" fmla="*/ 494741 w 982797"/>
                  <a:gd name="connsiteY37" fmla="*/ 876528 h 976639"/>
                  <a:gd name="connsiteX38" fmla="*/ 450170 w 982797"/>
                  <a:gd name="connsiteY38" fmla="*/ 974414 h 976639"/>
                  <a:gd name="connsiteX39" fmla="*/ 445713 w 982797"/>
                  <a:gd name="connsiteY39" fmla="*/ 976639 h 976639"/>
                  <a:gd name="connsiteX40" fmla="*/ 356570 w 982797"/>
                  <a:gd name="connsiteY40" fmla="*/ 958842 h 976639"/>
                  <a:gd name="connsiteX41" fmla="*/ 352113 w 982797"/>
                  <a:gd name="connsiteY41" fmla="*/ 956617 h 976639"/>
                  <a:gd name="connsiteX42" fmla="*/ 347656 w 982797"/>
                  <a:gd name="connsiteY42" fmla="*/ 847607 h 976639"/>
                  <a:gd name="connsiteX43" fmla="*/ 340970 w 982797"/>
                  <a:gd name="connsiteY43" fmla="*/ 843158 h 976639"/>
                  <a:gd name="connsiteX44" fmla="*/ 305313 w 982797"/>
                  <a:gd name="connsiteY44" fmla="*/ 825360 h 976639"/>
                  <a:gd name="connsiteX45" fmla="*/ 296399 w 982797"/>
                  <a:gd name="connsiteY45" fmla="*/ 825360 h 976639"/>
                  <a:gd name="connsiteX46" fmla="*/ 211713 w 982797"/>
                  <a:gd name="connsiteY46" fmla="*/ 887652 h 976639"/>
                  <a:gd name="connsiteX47" fmla="*/ 205028 w 982797"/>
                  <a:gd name="connsiteY47" fmla="*/ 887652 h 976639"/>
                  <a:gd name="connsiteX48" fmla="*/ 138171 w 982797"/>
                  <a:gd name="connsiteY48" fmla="*/ 829810 h 976639"/>
                  <a:gd name="connsiteX49" fmla="*/ 135942 w 982797"/>
                  <a:gd name="connsiteY49" fmla="*/ 823135 h 976639"/>
                  <a:gd name="connsiteX50" fmla="*/ 182742 w 982797"/>
                  <a:gd name="connsiteY50" fmla="*/ 725249 h 976639"/>
                  <a:gd name="connsiteX51" fmla="*/ 182742 w 982797"/>
                  <a:gd name="connsiteY51" fmla="*/ 720800 h 976639"/>
                  <a:gd name="connsiteX52" fmla="*/ 160457 w 982797"/>
                  <a:gd name="connsiteY52" fmla="*/ 687429 h 976639"/>
                  <a:gd name="connsiteX53" fmla="*/ 153771 w 982797"/>
                  <a:gd name="connsiteY53" fmla="*/ 685205 h 976639"/>
                  <a:gd name="connsiteX54" fmla="*/ 49028 w 982797"/>
                  <a:gd name="connsiteY54" fmla="*/ 696328 h 976639"/>
                  <a:gd name="connsiteX55" fmla="*/ 42343 w 982797"/>
                  <a:gd name="connsiteY55" fmla="*/ 691879 h 976639"/>
                  <a:gd name="connsiteX56" fmla="*/ 11143 w 982797"/>
                  <a:gd name="connsiteY56" fmla="*/ 609565 h 976639"/>
                  <a:gd name="connsiteX57" fmla="*/ 15600 w 982797"/>
                  <a:gd name="connsiteY57" fmla="*/ 602891 h 976639"/>
                  <a:gd name="connsiteX58" fmla="*/ 104742 w 982797"/>
                  <a:gd name="connsiteY58" fmla="*/ 542824 h 976639"/>
                  <a:gd name="connsiteX59" fmla="*/ 106971 w 982797"/>
                  <a:gd name="connsiteY59" fmla="*/ 536150 h 976639"/>
                  <a:gd name="connsiteX60" fmla="*/ 104742 w 982797"/>
                  <a:gd name="connsiteY60" fmla="*/ 496106 h 976639"/>
                  <a:gd name="connsiteX61" fmla="*/ 102514 w 982797"/>
                  <a:gd name="connsiteY61" fmla="*/ 489432 h 976639"/>
                  <a:gd name="connsiteX62" fmla="*/ 4457 w 982797"/>
                  <a:gd name="connsiteY62" fmla="*/ 444938 h 976639"/>
                  <a:gd name="connsiteX63" fmla="*/ 0 w 982797"/>
                  <a:gd name="connsiteY63" fmla="*/ 440489 h 976639"/>
                  <a:gd name="connsiteX64" fmla="*/ 15600 w 982797"/>
                  <a:gd name="connsiteY64" fmla="*/ 353726 h 976639"/>
                  <a:gd name="connsiteX65" fmla="*/ 20057 w 982797"/>
                  <a:gd name="connsiteY65" fmla="*/ 351501 h 976639"/>
                  <a:gd name="connsiteX66" fmla="*/ 129257 w 982797"/>
                  <a:gd name="connsiteY66" fmla="*/ 342602 h 976639"/>
                  <a:gd name="connsiteX67" fmla="*/ 135942 w 982797"/>
                  <a:gd name="connsiteY67" fmla="*/ 340377 h 976639"/>
                  <a:gd name="connsiteX68" fmla="*/ 151542 w 982797"/>
                  <a:gd name="connsiteY68" fmla="*/ 302558 h 976639"/>
                  <a:gd name="connsiteX69" fmla="*/ 151542 w 982797"/>
                  <a:gd name="connsiteY69" fmla="*/ 295884 h 976639"/>
                  <a:gd name="connsiteX70" fmla="*/ 91371 w 982797"/>
                  <a:gd name="connsiteY70" fmla="*/ 209121 h 976639"/>
                  <a:gd name="connsiteX71" fmla="*/ 91371 w 982797"/>
                  <a:gd name="connsiteY71" fmla="*/ 200222 h 976639"/>
                  <a:gd name="connsiteX72" fmla="*/ 147085 w 982797"/>
                  <a:gd name="connsiteY72" fmla="*/ 133481 h 976639"/>
                  <a:gd name="connsiteX73" fmla="*/ 153771 w 982797"/>
                  <a:gd name="connsiteY73" fmla="*/ 133481 h 976639"/>
                  <a:gd name="connsiteX74" fmla="*/ 249599 w 982797"/>
                  <a:gd name="connsiteY74" fmla="*/ 180200 h 976639"/>
                  <a:gd name="connsiteX75" fmla="*/ 256285 w 982797"/>
                  <a:gd name="connsiteY75" fmla="*/ 180200 h 976639"/>
                  <a:gd name="connsiteX76" fmla="*/ 289713 w 982797"/>
                  <a:gd name="connsiteY76" fmla="*/ 157953 h 976639"/>
                  <a:gd name="connsiteX77" fmla="*/ 283027 w 982797"/>
                  <a:gd name="connsiteY77" fmla="*/ 44493 h 976639"/>
                  <a:gd name="connsiteX78" fmla="*/ 369942 w 982797"/>
                  <a:gd name="connsiteY78" fmla="*/ 11123 h 976639"/>
                  <a:gd name="connsiteX79" fmla="*/ 439027 w 982797"/>
                  <a:gd name="connsiteY79" fmla="*/ 106785 h 976639"/>
                  <a:gd name="connsiteX80" fmla="*/ 481370 w 982797"/>
                  <a:gd name="connsiteY80" fmla="*/ 102335 h 976639"/>
                  <a:gd name="connsiteX81" fmla="*/ 532627 w 982797"/>
                  <a:gd name="connsiteY8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67518 h 976639"/>
                  <a:gd name="connsiteX22" fmla="*/ 895883 w 982797"/>
                  <a:gd name="connsiteY22" fmla="*/ 774192 h 976639"/>
                  <a:gd name="connsiteX23" fmla="*/ 835711 w 982797"/>
                  <a:gd name="connsiteY23" fmla="*/ 840933 h 976639"/>
                  <a:gd name="connsiteX24" fmla="*/ 831254 w 982797"/>
                  <a:gd name="connsiteY24" fmla="*/ 840933 h 976639"/>
                  <a:gd name="connsiteX25" fmla="*/ 733197 w 982797"/>
                  <a:gd name="connsiteY25" fmla="*/ 791990 h 976639"/>
                  <a:gd name="connsiteX26" fmla="*/ 728740 w 982797"/>
                  <a:gd name="connsiteY26" fmla="*/ 791990 h 976639"/>
                  <a:gd name="connsiteX27" fmla="*/ 695312 w 982797"/>
                  <a:gd name="connsiteY27" fmla="*/ 814237 h 976639"/>
                  <a:gd name="connsiteX28" fmla="*/ 690855 w 982797"/>
                  <a:gd name="connsiteY28" fmla="*/ 823135 h 976639"/>
                  <a:gd name="connsiteX29" fmla="*/ 701998 w 982797"/>
                  <a:gd name="connsiteY29" fmla="*/ 929921 h 976639"/>
                  <a:gd name="connsiteX30" fmla="*/ 697540 w 982797"/>
                  <a:gd name="connsiteY30" fmla="*/ 934370 h 976639"/>
                  <a:gd name="connsiteX31" fmla="*/ 612855 w 982797"/>
                  <a:gd name="connsiteY31" fmla="*/ 963291 h 976639"/>
                  <a:gd name="connsiteX32" fmla="*/ 608398 w 982797"/>
                  <a:gd name="connsiteY32" fmla="*/ 963291 h 976639"/>
                  <a:gd name="connsiteX33" fmla="*/ 548227 w 982797"/>
                  <a:gd name="connsiteY33" fmla="*/ 874303 h 976639"/>
                  <a:gd name="connsiteX34" fmla="*/ 543770 w 982797"/>
                  <a:gd name="connsiteY34" fmla="*/ 869854 h 976639"/>
                  <a:gd name="connsiteX35" fmla="*/ 501427 w 982797"/>
                  <a:gd name="connsiteY35" fmla="*/ 874303 h 976639"/>
                  <a:gd name="connsiteX36" fmla="*/ 494741 w 982797"/>
                  <a:gd name="connsiteY36" fmla="*/ 876528 h 976639"/>
                  <a:gd name="connsiteX37" fmla="*/ 450170 w 982797"/>
                  <a:gd name="connsiteY37" fmla="*/ 974414 h 976639"/>
                  <a:gd name="connsiteX38" fmla="*/ 445713 w 982797"/>
                  <a:gd name="connsiteY38" fmla="*/ 976639 h 976639"/>
                  <a:gd name="connsiteX39" fmla="*/ 356570 w 982797"/>
                  <a:gd name="connsiteY39" fmla="*/ 958842 h 976639"/>
                  <a:gd name="connsiteX40" fmla="*/ 352113 w 982797"/>
                  <a:gd name="connsiteY40" fmla="*/ 956617 h 976639"/>
                  <a:gd name="connsiteX41" fmla="*/ 347656 w 982797"/>
                  <a:gd name="connsiteY41" fmla="*/ 847607 h 976639"/>
                  <a:gd name="connsiteX42" fmla="*/ 340970 w 982797"/>
                  <a:gd name="connsiteY42" fmla="*/ 843158 h 976639"/>
                  <a:gd name="connsiteX43" fmla="*/ 305313 w 982797"/>
                  <a:gd name="connsiteY43" fmla="*/ 825360 h 976639"/>
                  <a:gd name="connsiteX44" fmla="*/ 296399 w 982797"/>
                  <a:gd name="connsiteY44" fmla="*/ 825360 h 976639"/>
                  <a:gd name="connsiteX45" fmla="*/ 211713 w 982797"/>
                  <a:gd name="connsiteY45" fmla="*/ 887652 h 976639"/>
                  <a:gd name="connsiteX46" fmla="*/ 205028 w 982797"/>
                  <a:gd name="connsiteY46" fmla="*/ 887652 h 976639"/>
                  <a:gd name="connsiteX47" fmla="*/ 138171 w 982797"/>
                  <a:gd name="connsiteY47" fmla="*/ 829810 h 976639"/>
                  <a:gd name="connsiteX48" fmla="*/ 135942 w 982797"/>
                  <a:gd name="connsiteY48" fmla="*/ 823135 h 976639"/>
                  <a:gd name="connsiteX49" fmla="*/ 182742 w 982797"/>
                  <a:gd name="connsiteY49" fmla="*/ 725249 h 976639"/>
                  <a:gd name="connsiteX50" fmla="*/ 182742 w 982797"/>
                  <a:gd name="connsiteY50" fmla="*/ 720800 h 976639"/>
                  <a:gd name="connsiteX51" fmla="*/ 160457 w 982797"/>
                  <a:gd name="connsiteY51" fmla="*/ 687429 h 976639"/>
                  <a:gd name="connsiteX52" fmla="*/ 153771 w 982797"/>
                  <a:gd name="connsiteY52" fmla="*/ 685205 h 976639"/>
                  <a:gd name="connsiteX53" fmla="*/ 49028 w 982797"/>
                  <a:gd name="connsiteY53" fmla="*/ 696328 h 976639"/>
                  <a:gd name="connsiteX54" fmla="*/ 42343 w 982797"/>
                  <a:gd name="connsiteY54" fmla="*/ 691879 h 976639"/>
                  <a:gd name="connsiteX55" fmla="*/ 11143 w 982797"/>
                  <a:gd name="connsiteY55" fmla="*/ 609565 h 976639"/>
                  <a:gd name="connsiteX56" fmla="*/ 15600 w 982797"/>
                  <a:gd name="connsiteY56" fmla="*/ 602891 h 976639"/>
                  <a:gd name="connsiteX57" fmla="*/ 104742 w 982797"/>
                  <a:gd name="connsiteY57" fmla="*/ 542824 h 976639"/>
                  <a:gd name="connsiteX58" fmla="*/ 106971 w 982797"/>
                  <a:gd name="connsiteY58" fmla="*/ 536150 h 976639"/>
                  <a:gd name="connsiteX59" fmla="*/ 104742 w 982797"/>
                  <a:gd name="connsiteY59" fmla="*/ 496106 h 976639"/>
                  <a:gd name="connsiteX60" fmla="*/ 102514 w 982797"/>
                  <a:gd name="connsiteY60" fmla="*/ 489432 h 976639"/>
                  <a:gd name="connsiteX61" fmla="*/ 4457 w 982797"/>
                  <a:gd name="connsiteY61" fmla="*/ 444938 h 976639"/>
                  <a:gd name="connsiteX62" fmla="*/ 0 w 982797"/>
                  <a:gd name="connsiteY62" fmla="*/ 440489 h 976639"/>
                  <a:gd name="connsiteX63" fmla="*/ 15600 w 982797"/>
                  <a:gd name="connsiteY63" fmla="*/ 353726 h 976639"/>
                  <a:gd name="connsiteX64" fmla="*/ 20057 w 982797"/>
                  <a:gd name="connsiteY64" fmla="*/ 351501 h 976639"/>
                  <a:gd name="connsiteX65" fmla="*/ 129257 w 982797"/>
                  <a:gd name="connsiteY65" fmla="*/ 342602 h 976639"/>
                  <a:gd name="connsiteX66" fmla="*/ 135942 w 982797"/>
                  <a:gd name="connsiteY66" fmla="*/ 340377 h 976639"/>
                  <a:gd name="connsiteX67" fmla="*/ 151542 w 982797"/>
                  <a:gd name="connsiteY67" fmla="*/ 302558 h 976639"/>
                  <a:gd name="connsiteX68" fmla="*/ 151542 w 982797"/>
                  <a:gd name="connsiteY68" fmla="*/ 295884 h 976639"/>
                  <a:gd name="connsiteX69" fmla="*/ 91371 w 982797"/>
                  <a:gd name="connsiteY69" fmla="*/ 209121 h 976639"/>
                  <a:gd name="connsiteX70" fmla="*/ 91371 w 982797"/>
                  <a:gd name="connsiteY70" fmla="*/ 200222 h 976639"/>
                  <a:gd name="connsiteX71" fmla="*/ 147085 w 982797"/>
                  <a:gd name="connsiteY71" fmla="*/ 133481 h 976639"/>
                  <a:gd name="connsiteX72" fmla="*/ 153771 w 982797"/>
                  <a:gd name="connsiteY72" fmla="*/ 133481 h 976639"/>
                  <a:gd name="connsiteX73" fmla="*/ 249599 w 982797"/>
                  <a:gd name="connsiteY73" fmla="*/ 180200 h 976639"/>
                  <a:gd name="connsiteX74" fmla="*/ 256285 w 982797"/>
                  <a:gd name="connsiteY74" fmla="*/ 180200 h 976639"/>
                  <a:gd name="connsiteX75" fmla="*/ 289713 w 982797"/>
                  <a:gd name="connsiteY75" fmla="*/ 157953 h 976639"/>
                  <a:gd name="connsiteX76" fmla="*/ 283027 w 982797"/>
                  <a:gd name="connsiteY76" fmla="*/ 44493 h 976639"/>
                  <a:gd name="connsiteX77" fmla="*/ 369942 w 982797"/>
                  <a:gd name="connsiteY77" fmla="*/ 11123 h 976639"/>
                  <a:gd name="connsiteX78" fmla="*/ 439027 w 982797"/>
                  <a:gd name="connsiteY78" fmla="*/ 106785 h 976639"/>
                  <a:gd name="connsiteX79" fmla="*/ 481370 w 982797"/>
                  <a:gd name="connsiteY79" fmla="*/ 102335 h 976639"/>
                  <a:gd name="connsiteX80" fmla="*/ 532627 w 982797"/>
                  <a:gd name="connsiteY80"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831254 w 982797"/>
                  <a:gd name="connsiteY23" fmla="*/ 840933 h 976639"/>
                  <a:gd name="connsiteX24" fmla="*/ 733197 w 982797"/>
                  <a:gd name="connsiteY24" fmla="*/ 791990 h 976639"/>
                  <a:gd name="connsiteX25" fmla="*/ 728740 w 982797"/>
                  <a:gd name="connsiteY25" fmla="*/ 791990 h 976639"/>
                  <a:gd name="connsiteX26" fmla="*/ 695312 w 982797"/>
                  <a:gd name="connsiteY26" fmla="*/ 814237 h 976639"/>
                  <a:gd name="connsiteX27" fmla="*/ 690855 w 982797"/>
                  <a:gd name="connsiteY27" fmla="*/ 823135 h 976639"/>
                  <a:gd name="connsiteX28" fmla="*/ 701998 w 982797"/>
                  <a:gd name="connsiteY28" fmla="*/ 929921 h 976639"/>
                  <a:gd name="connsiteX29" fmla="*/ 697540 w 982797"/>
                  <a:gd name="connsiteY29" fmla="*/ 934370 h 976639"/>
                  <a:gd name="connsiteX30" fmla="*/ 612855 w 982797"/>
                  <a:gd name="connsiteY30" fmla="*/ 963291 h 976639"/>
                  <a:gd name="connsiteX31" fmla="*/ 608398 w 982797"/>
                  <a:gd name="connsiteY31" fmla="*/ 963291 h 976639"/>
                  <a:gd name="connsiteX32" fmla="*/ 548227 w 982797"/>
                  <a:gd name="connsiteY32" fmla="*/ 874303 h 976639"/>
                  <a:gd name="connsiteX33" fmla="*/ 543770 w 982797"/>
                  <a:gd name="connsiteY33" fmla="*/ 869854 h 976639"/>
                  <a:gd name="connsiteX34" fmla="*/ 501427 w 982797"/>
                  <a:gd name="connsiteY34" fmla="*/ 874303 h 976639"/>
                  <a:gd name="connsiteX35" fmla="*/ 494741 w 982797"/>
                  <a:gd name="connsiteY35" fmla="*/ 876528 h 976639"/>
                  <a:gd name="connsiteX36" fmla="*/ 450170 w 982797"/>
                  <a:gd name="connsiteY36" fmla="*/ 974414 h 976639"/>
                  <a:gd name="connsiteX37" fmla="*/ 445713 w 982797"/>
                  <a:gd name="connsiteY37" fmla="*/ 976639 h 976639"/>
                  <a:gd name="connsiteX38" fmla="*/ 356570 w 982797"/>
                  <a:gd name="connsiteY38" fmla="*/ 958842 h 976639"/>
                  <a:gd name="connsiteX39" fmla="*/ 352113 w 982797"/>
                  <a:gd name="connsiteY39" fmla="*/ 956617 h 976639"/>
                  <a:gd name="connsiteX40" fmla="*/ 347656 w 982797"/>
                  <a:gd name="connsiteY40" fmla="*/ 847607 h 976639"/>
                  <a:gd name="connsiteX41" fmla="*/ 340970 w 982797"/>
                  <a:gd name="connsiteY41" fmla="*/ 843158 h 976639"/>
                  <a:gd name="connsiteX42" fmla="*/ 305313 w 982797"/>
                  <a:gd name="connsiteY42" fmla="*/ 825360 h 976639"/>
                  <a:gd name="connsiteX43" fmla="*/ 296399 w 982797"/>
                  <a:gd name="connsiteY43" fmla="*/ 825360 h 976639"/>
                  <a:gd name="connsiteX44" fmla="*/ 211713 w 982797"/>
                  <a:gd name="connsiteY44" fmla="*/ 887652 h 976639"/>
                  <a:gd name="connsiteX45" fmla="*/ 205028 w 982797"/>
                  <a:gd name="connsiteY45" fmla="*/ 887652 h 976639"/>
                  <a:gd name="connsiteX46" fmla="*/ 138171 w 982797"/>
                  <a:gd name="connsiteY46" fmla="*/ 829810 h 976639"/>
                  <a:gd name="connsiteX47" fmla="*/ 135942 w 982797"/>
                  <a:gd name="connsiteY47" fmla="*/ 823135 h 976639"/>
                  <a:gd name="connsiteX48" fmla="*/ 182742 w 982797"/>
                  <a:gd name="connsiteY48" fmla="*/ 725249 h 976639"/>
                  <a:gd name="connsiteX49" fmla="*/ 182742 w 982797"/>
                  <a:gd name="connsiteY49" fmla="*/ 720800 h 976639"/>
                  <a:gd name="connsiteX50" fmla="*/ 160457 w 982797"/>
                  <a:gd name="connsiteY50" fmla="*/ 687429 h 976639"/>
                  <a:gd name="connsiteX51" fmla="*/ 153771 w 982797"/>
                  <a:gd name="connsiteY51" fmla="*/ 685205 h 976639"/>
                  <a:gd name="connsiteX52" fmla="*/ 49028 w 982797"/>
                  <a:gd name="connsiteY52" fmla="*/ 696328 h 976639"/>
                  <a:gd name="connsiteX53" fmla="*/ 42343 w 982797"/>
                  <a:gd name="connsiteY53" fmla="*/ 691879 h 976639"/>
                  <a:gd name="connsiteX54" fmla="*/ 11143 w 982797"/>
                  <a:gd name="connsiteY54" fmla="*/ 609565 h 976639"/>
                  <a:gd name="connsiteX55" fmla="*/ 15600 w 982797"/>
                  <a:gd name="connsiteY55" fmla="*/ 602891 h 976639"/>
                  <a:gd name="connsiteX56" fmla="*/ 104742 w 982797"/>
                  <a:gd name="connsiteY56" fmla="*/ 542824 h 976639"/>
                  <a:gd name="connsiteX57" fmla="*/ 106971 w 982797"/>
                  <a:gd name="connsiteY57" fmla="*/ 536150 h 976639"/>
                  <a:gd name="connsiteX58" fmla="*/ 104742 w 982797"/>
                  <a:gd name="connsiteY58" fmla="*/ 496106 h 976639"/>
                  <a:gd name="connsiteX59" fmla="*/ 102514 w 982797"/>
                  <a:gd name="connsiteY59" fmla="*/ 489432 h 976639"/>
                  <a:gd name="connsiteX60" fmla="*/ 4457 w 982797"/>
                  <a:gd name="connsiteY60" fmla="*/ 444938 h 976639"/>
                  <a:gd name="connsiteX61" fmla="*/ 0 w 982797"/>
                  <a:gd name="connsiteY61" fmla="*/ 440489 h 976639"/>
                  <a:gd name="connsiteX62" fmla="*/ 15600 w 982797"/>
                  <a:gd name="connsiteY62" fmla="*/ 353726 h 976639"/>
                  <a:gd name="connsiteX63" fmla="*/ 20057 w 982797"/>
                  <a:gd name="connsiteY63" fmla="*/ 351501 h 976639"/>
                  <a:gd name="connsiteX64" fmla="*/ 129257 w 982797"/>
                  <a:gd name="connsiteY64" fmla="*/ 342602 h 976639"/>
                  <a:gd name="connsiteX65" fmla="*/ 135942 w 982797"/>
                  <a:gd name="connsiteY65" fmla="*/ 340377 h 976639"/>
                  <a:gd name="connsiteX66" fmla="*/ 151542 w 982797"/>
                  <a:gd name="connsiteY66" fmla="*/ 302558 h 976639"/>
                  <a:gd name="connsiteX67" fmla="*/ 151542 w 982797"/>
                  <a:gd name="connsiteY67" fmla="*/ 295884 h 976639"/>
                  <a:gd name="connsiteX68" fmla="*/ 91371 w 982797"/>
                  <a:gd name="connsiteY68" fmla="*/ 209121 h 976639"/>
                  <a:gd name="connsiteX69" fmla="*/ 91371 w 982797"/>
                  <a:gd name="connsiteY69" fmla="*/ 200222 h 976639"/>
                  <a:gd name="connsiteX70" fmla="*/ 147085 w 982797"/>
                  <a:gd name="connsiteY70" fmla="*/ 133481 h 976639"/>
                  <a:gd name="connsiteX71" fmla="*/ 153771 w 982797"/>
                  <a:gd name="connsiteY71" fmla="*/ 133481 h 976639"/>
                  <a:gd name="connsiteX72" fmla="*/ 249599 w 982797"/>
                  <a:gd name="connsiteY72" fmla="*/ 180200 h 976639"/>
                  <a:gd name="connsiteX73" fmla="*/ 256285 w 982797"/>
                  <a:gd name="connsiteY73" fmla="*/ 180200 h 976639"/>
                  <a:gd name="connsiteX74" fmla="*/ 289713 w 982797"/>
                  <a:gd name="connsiteY74" fmla="*/ 157953 h 976639"/>
                  <a:gd name="connsiteX75" fmla="*/ 283027 w 982797"/>
                  <a:gd name="connsiteY75" fmla="*/ 44493 h 976639"/>
                  <a:gd name="connsiteX76" fmla="*/ 369942 w 982797"/>
                  <a:gd name="connsiteY76" fmla="*/ 11123 h 976639"/>
                  <a:gd name="connsiteX77" fmla="*/ 439027 w 982797"/>
                  <a:gd name="connsiteY77" fmla="*/ 106785 h 976639"/>
                  <a:gd name="connsiteX78" fmla="*/ 481370 w 982797"/>
                  <a:gd name="connsiteY78" fmla="*/ 102335 h 976639"/>
                  <a:gd name="connsiteX79" fmla="*/ 532627 w 982797"/>
                  <a:gd name="connsiteY79"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33197 w 982797"/>
                  <a:gd name="connsiteY23" fmla="*/ 791990 h 976639"/>
                  <a:gd name="connsiteX24" fmla="*/ 728740 w 982797"/>
                  <a:gd name="connsiteY24" fmla="*/ 791990 h 976639"/>
                  <a:gd name="connsiteX25" fmla="*/ 695312 w 982797"/>
                  <a:gd name="connsiteY25" fmla="*/ 814237 h 976639"/>
                  <a:gd name="connsiteX26" fmla="*/ 690855 w 982797"/>
                  <a:gd name="connsiteY26" fmla="*/ 823135 h 976639"/>
                  <a:gd name="connsiteX27" fmla="*/ 701998 w 982797"/>
                  <a:gd name="connsiteY27" fmla="*/ 929921 h 976639"/>
                  <a:gd name="connsiteX28" fmla="*/ 697540 w 982797"/>
                  <a:gd name="connsiteY28" fmla="*/ 934370 h 976639"/>
                  <a:gd name="connsiteX29" fmla="*/ 612855 w 982797"/>
                  <a:gd name="connsiteY29" fmla="*/ 963291 h 976639"/>
                  <a:gd name="connsiteX30" fmla="*/ 608398 w 982797"/>
                  <a:gd name="connsiteY30" fmla="*/ 963291 h 976639"/>
                  <a:gd name="connsiteX31" fmla="*/ 548227 w 982797"/>
                  <a:gd name="connsiteY31" fmla="*/ 874303 h 976639"/>
                  <a:gd name="connsiteX32" fmla="*/ 543770 w 982797"/>
                  <a:gd name="connsiteY32" fmla="*/ 869854 h 976639"/>
                  <a:gd name="connsiteX33" fmla="*/ 501427 w 982797"/>
                  <a:gd name="connsiteY33" fmla="*/ 874303 h 976639"/>
                  <a:gd name="connsiteX34" fmla="*/ 494741 w 982797"/>
                  <a:gd name="connsiteY34" fmla="*/ 876528 h 976639"/>
                  <a:gd name="connsiteX35" fmla="*/ 450170 w 982797"/>
                  <a:gd name="connsiteY35" fmla="*/ 974414 h 976639"/>
                  <a:gd name="connsiteX36" fmla="*/ 445713 w 982797"/>
                  <a:gd name="connsiteY36" fmla="*/ 976639 h 976639"/>
                  <a:gd name="connsiteX37" fmla="*/ 356570 w 982797"/>
                  <a:gd name="connsiteY37" fmla="*/ 958842 h 976639"/>
                  <a:gd name="connsiteX38" fmla="*/ 352113 w 982797"/>
                  <a:gd name="connsiteY38" fmla="*/ 956617 h 976639"/>
                  <a:gd name="connsiteX39" fmla="*/ 347656 w 982797"/>
                  <a:gd name="connsiteY39" fmla="*/ 847607 h 976639"/>
                  <a:gd name="connsiteX40" fmla="*/ 340970 w 982797"/>
                  <a:gd name="connsiteY40" fmla="*/ 843158 h 976639"/>
                  <a:gd name="connsiteX41" fmla="*/ 305313 w 982797"/>
                  <a:gd name="connsiteY41" fmla="*/ 825360 h 976639"/>
                  <a:gd name="connsiteX42" fmla="*/ 296399 w 982797"/>
                  <a:gd name="connsiteY42" fmla="*/ 825360 h 976639"/>
                  <a:gd name="connsiteX43" fmla="*/ 211713 w 982797"/>
                  <a:gd name="connsiteY43" fmla="*/ 887652 h 976639"/>
                  <a:gd name="connsiteX44" fmla="*/ 205028 w 982797"/>
                  <a:gd name="connsiteY44" fmla="*/ 887652 h 976639"/>
                  <a:gd name="connsiteX45" fmla="*/ 138171 w 982797"/>
                  <a:gd name="connsiteY45" fmla="*/ 829810 h 976639"/>
                  <a:gd name="connsiteX46" fmla="*/ 135942 w 982797"/>
                  <a:gd name="connsiteY46" fmla="*/ 823135 h 976639"/>
                  <a:gd name="connsiteX47" fmla="*/ 182742 w 982797"/>
                  <a:gd name="connsiteY47" fmla="*/ 725249 h 976639"/>
                  <a:gd name="connsiteX48" fmla="*/ 182742 w 982797"/>
                  <a:gd name="connsiteY48" fmla="*/ 720800 h 976639"/>
                  <a:gd name="connsiteX49" fmla="*/ 160457 w 982797"/>
                  <a:gd name="connsiteY49" fmla="*/ 687429 h 976639"/>
                  <a:gd name="connsiteX50" fmla="*/ 153771 w 982797"/>
                  <a:gd name="connsiteY50" fmla="*/ 685205 h 976639"/>
                  <a:gd name="connsiteX51" fmla="*/ 49028 w 982797"/>
                  <a:gd name="connsiteY51" fmla="*/ 696328 h 976639"/>
                  <a:gd name="connsiteX52" fmla="*/ 42343 w 982797"/>
                  <a:gd name="connsiteY52" fmla="*/ 691879 h 976639"/>
                  <a:gd name="connsiteX53" fmla="*/ 11143 w 982797"/>
                  <a:gd name="connsiteY53" fmla="*/ 609565 h 976639"/>
                  <a:gd name="connsiteX54" fmla="*/ 15600 w 982797"/>
                  <a:gd name="connsiteY54" fmla="*/ 602891 h 976639"/>
                  <a:gd name="connsiteX55" fmla="*/ 104742 w 982797"/>
                  <a:gd name="connsiteY55" fmla="*/ 542824 h 976639"/>
                  <a:gd name="connsiteX56" fmla="*/ 106971 w 982797"/>
                  <a:gd name="connsiteY56" fmla="*/ 536150 h 976639"/>
                  <a:gd name="connsiteX57" fmla="*/ 104742 w 982797"/>
                  <a:gd name="connsiteY57" fmla="*/ 496106 h 976639"/>
                  <a:gd name="connsiteX58" fmla="*/ 102514 w 982797"/>
                  <a:gd name="connsiteY58" fmla="*/ 489432 h 976639"/>
                  <a:gd name="connsiteX59" fmla="*/ 4457 w 982797"/>
                  <a:gd name="connsiteY59" fmla="*/ 444938 h 976639"/>
                  <a:gd name="connsiteX60" fmla="*/ 0 w 982797"/>
                  <a:gd name="connsiteY60" fmla="*/ 440489 h 976639"/>
                  <a:gd name="connsiteX61" fmla="*/ 15600 w 982797"/>
                  <a:gd name="connsiteY61" fmla="*/ 353726 h 976639"/>
                  <a:gd name="connsiteX62" fmla="*/ 20057 w 982797"/>
                  <a:gd name="connsiteY62" fmla="*/ 351501 h 976639"/>
                  <a:gd name="connsiteX63" fmla="*/ 129257 w 982797"/>
                  <a:gd name="connsiteY63" fmla="*/ 342602 h 976639"/>
                  <a:gd name="connsiteX64" fmla="*/ 135942 w 982797"/>
                  <a:gd name="connsiteY64" fmla="*/ 340377 h 976639"/>
                  <a:gd name="connsiteX65" fmla="*/ 151542 w 982797"/>
                  <a:gd name="connsiteY65" fmla="*/ 302558 h 976639"/>
                  <a:gd name="connsiteX66" fmla="*/ 151542 w 982797"/>
                  <a:gd name="connsiteY66" fmla="*/ 295884 h 976639"/>
                  <a:gd name="connsiteX67" fmla="*/ 91371 w 982797"/>
                  <a:gd name="connsiteY67" fmla="*/ 209121 h 976639"/>
                  <a:gd name="connsiteX68" fmla="*/ 91371 w 982797"/>
                  <a:gd name="connsiteY68" fmla="*/ 200222 h 976639"/>
                  <a:gd name="connsiteX69" fmla="*/ 147085 w 982797"/>
                  <a:gd name="connsiteY69" fmla="*/ 133481 h 976639"/>
                  <a:gd name="connsiteX70" fmla="*/ 153771 w 982797"/>
                  <a:gd name="connsiteY70" fmla="*/ 133481 h 976639"/>
                  <a:gd name="connsiteX71" fmla="*/ 249599 w 982797"/>
                  <a:gd name="connsiteY71" fmla="*/ 180200 h 976639"/>
                  <a:gd name="connsiteX72" fmla="*/ 256285 w 982797"/>
                  <a:gd name="connsiteY72" fmla="*/ 180200 h 976639"/>
                  <a:gd name="connsiteX73" fmla="*/ 289713 w 982797"/>
                  <a:gd name="connsiteY73" fmla="*/ 157953 h 976639"/>
                  <a:gd name="connsiteX74" fmla="*/ 283027 w 982797"/>
                  <a:gd name="connsiteY74" fmla="*/ 44493 h 976639"/>
                  <a:gd name="connsiteX75" fmla="*/ 369942 w 982797"/>
                  <a:gd name="connsiteY75" fmla="*/ 11123 h 976639"/>
                  <a:gd name="connsiteX76" fmla="*/ 439027 w 982797"/>
                  <a:gd name="connsiteY76" fmla="*/ 106785 h 976639"/>
                  <a:gd name="connsiteX77" fmla="*/ 481370 w 982797"/>
                  <a:gd name="connsiteY77" fmla="*/ 102335 h 976639"/>
                  <a:gd name="connsiteX78" fmla="*/ 532627 w 982797"/>
                  <a:gd name="connsiteY78"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5312 w 982797"/>
                  <a:gd name="connsiteY24" fmla="*/ 814237 h 976639"/>
                  <a:gd name="connsiteX25" fmla="*/ 690855 w 982797"/>
                  <a:gd name="connsiteY25" fmla="*/ 823135 h 976639"/>
                  <a:gd name="connsiteX26" fmla="*/ 701998 w 982797"/>
                  <a:gd name="connsiteY26" fmla="*/ 929921 h 976639"/>
                  <a:gd name="connsiteX27" fmla="*/ 697540 w 982797"/>
                  <a:gd name="connsiteY27" fmla="*/ 934370 h 976639"/>
                  <a:gd name="connsiteX28" fmla="*/ 612855 w 982797"/>
                  <a:gd name="connsiteY28" fmla="*/ 963291 h 976639"/>
                  <a:gd name="connsiteX29" fmla="*/ 608398 w 982797"/>
                  <a:gd name="connsiteY29" fmla="*/ 963291 h 976639"/>
                  <a:gd name="connsiteX30" fmla="*/ 548227 w 982797"/>
                  <a:gd name="connsiteY30" fmla="*/ 874303 h 976639"/>
                  <a:gd name="connsiteX31" fmla="*/ 543770 w 982797"/>
                  <a:gd name="connsiteY31" fmla="*/ 869854 h 976639"/>
                  <a:gd name="connsiteX32" fmla="*/ 501427 w 982797"/>
                  <a:gd name="connsiteY32" fmla="*/ 874303 h 976639"/>
                  <a:gd name="connsiteX33" fmla="*/ 494741 w 982797"/>
                  <a:gd name="connsiteY33" fmla="*/ 876528 h 976639"/>
                  <a:gd name="connsiteX34" fmla="*/ 450170 w 982797"/>
                  <a:gd name="connsiteY34" fmla="*/ 974414 h 976639"/>
                  <a:gd name="connsiteX35" fmla="*/ 445713 w 982797"/>
                  <a:gd name="connsiteY35" fmla="*/ 976639 h 976639"/>
                  <a:gd name="connsiteX36" fmla="*/ 356570 w 982797"/>
                  <a:gd name="connsiteY36" fmla="*/ 958842 h 976639"/>
                  <a:gd name="connsiteX37" fmla="*/ 352113 w 982797"/>
                  <a:gd name="connsiteY37" fmla="*/ 956617 h 976639"/>
                  <a:gd name="connsiteX38" fmla="*/ 347656 w 982797"/>
                  <a:gd name="connsiteY38" fmla="*/ 847607 h 976639"/>
                  <a:gd name="connsiteX39" fmla="*/ 340970 w 982797"/>
                  <a:gd name="connsiteY39" fmla="*/ 843158 h 976639"/>
                  <a:gd name="connsiteX40" fmla="*/ 305313 w 982797"/>
                  <a:gd name="connsiteY40" fmla="*/ 825360 h 976639"/>
                  <a:gd name="connsiteX41" fmla="*/ 296399 w 982797"/>
                  <a:gd name="connsiteY41" fmla="*/ 825360 h 976639"/>
                  <a:gd name="connsiteX42" fmla="*/ 211713 w 982797"/>
                  <a:gd name="connsiteY42" fmla="*/ 887652 h 976639"/>
                  <a:gd name="connsiteX43" fmla="*/ 205028 w 982797"/>
                  <a:gd name="connsiteY43" fmla="*/ 887652 h 976639"/>
                  <a:gd name="connsiteX44" fmla="*/ 138171 w 982797"/>
                  <a:gd name="connsiteY44" fmla="*/ 829810 h 976639"/>
                  <a:gd name="connsiteX45" fmla="*/ 135942 w 982797"/>
                  <a:gd name="connsiteY45" fmla="*/ 823135 h 976639"/>
                  <a:gd name="connsiteX46" fmla="*/ 182742 w 982797"/>
                  <a:gd name="connsiteY46" fmla="*/ 725249 h 976639"/>
                  <a:gd name="connsiteX47" fmla="*/ 182742 w 982797"/>
                  <a:gd name="connsiteY47" fmla="*/ 720800 h 976639"/>
                  <a:gd name="connsiteX48" fmla="*/ 160457 w 982797"/>
                  <a:gd name="connsiteY48" fmla="*/ 687429 h 976639"/>
                  <a:gd name="connsiteX49" fmla="*/ 153771 w 982797"/>
                  <a:gd name="connsiteY49" fmla="*/ 685205 h 976639"/>
                  <a:gd name="connsiteX50" fmla="*/ 49028 w 982797"/>
                  <a:gd name="connsiteY50" fmla="*/ 696328 h 976639"/>
                  <a:gd name="connsiteX51" fmla="*/ 42343 w 982797"/>
                  <a:gd name="connsiteY51" fmla="*/ 691879 h 976639"/>
                  <a:gd name="connsiteX52" fmla="*/ 11143 w 982797"/>
                  <a:gd name="connsiteY52" fmla="*/ 609565 h 976639"/>
                  <a:gd name="connsiteX53" fmla="*/ 15600 w 982797"/>
                  <a:gd name="connsiteY53" fmla="*/ 602891 h 976639"/>
                  <a:gd name="connsiteX54" fmla="*/ 104742 w 982797"/>
                  <a:gd name="connsiteY54" fmla="*/ 542824 h 976639"/>
                  <a:gd name="connsiteX55" fmla="*/ 106971 w 982797"/>
                  <a:gd name="connsiteY55" fmla="*/ 536150 h 976639"/>
                  <a:gd name="connsiteX56" fmla="*/ 104742 w 982797"/>
                  <a:gd name="connsiteY56" fmla="*/ 496106 h 976639"/>
                  <a:gd name="connsiteX57" fmla="*/ 102514 w 982797"/>
                  <a:gd name="connsiteY57" fmla="*/ 489432 h 976639"/>
                  <a:gd name="connsiteX58" fmla="*/ 4457 w 982797"/>
                  <a:gd name="connsiteY58" fmla="*/ 444938 h 976639"/>
                  <a:gd name="connsiteX59" fmla="*/ 0 w 982797"/>
                  <a:gd name="connsiteY59" fmla="*/ 440489 h 976639"/>
                  <a:gd name="connsiteX60" fmla="*/ 15600 w 982797"/>
                  <a:gd name="connsiteY60" fmla="*/ 353726 h 976639"/>
                  <a:gd name="connsiteX61" fmla="*/ 20057 w 982797"/>
                  <a:gd name="connsiteY61" fmla="*/ 351501 h 976639"/>
                  <a:gd name="connsiteX62" fmla="*/ 129257 w 982797"/>
                  <a:gd name="connsiteY62" fmla="*/ 342602 h 976639"/>
                  <a:gd name="connsiteX63" fmla="*/ 135942 w 982797"/>
                  <a:gd name="connsiteY63" fmla="*/ 340377 h 976639"/>
                  <a:gd name="connsiteX64" fmla="*/ 151542 w 982797"/>
                  <a:gd name="connsiteY64" fmla="*/ 302558 h 976639"/>
                  <a:gd name="connsiteX65" fmla="*/ 151542 w 982797"/>
                  <a:gd name="connsiteY65" fmla="*/ 295884 h 976639"/>
                  <a:gd name="connsiteX66" fmla="*/ 91371 w 982797"/>
                  <a:gd name="connsiteY66" fmla="*/ 209121 h 976639"/>
                  <a:gd name="connsiteX67" fmla="*/ 91371 w 982797"/>
                  <a:gd name="connsiteY67" fmla="*/ 200222 h 976639"/>
                  <a:gd name="connsiteX68" fmla="*/ 147085 w 982797"/>
                  <a:gd name="connsiteY68" fmla="*/ 133481 h 976639"/>
                  <a:gd name="connsiteX69" fmla="*/ 153771 w 982797"/>
                  <a:gd name="connsiteY69" fmla="*/ 133481 h 976639"/>
                  <a:gd name="connsiteX70" fmla="*/ 249599 w 982797"/>
                  <a:gd name="connsiteY70" fmla="*/ 180200 h 976639"/>
                  <a:gd name="connsiteX71" fmla="*/ 256285 w 982797"/>
                  <a:gd name="connsiteY71" fmla="*/ 180200 h 976639"/>
                  <a:gd name="connsiteX72" fmla="*/ 289713 w 982797"/>
                  <a:gd name="connsiteY72" fmla="*/ 157953 h 976639"/>
                  <a:gd name="connsiteX73" fmla="*/ 283027 w 982797"/>
                  <a:gd name="connsiteY73" fmla="*/ 44493 h 976639"/>
                  <a:gd name="connsiteX74" fmla="*/ 369942 w 982797"/>
                  <a:gd name="connsiteY74" fmla="*/ 11123 h 976639"/>
                  <a:gd name="connsiteX75" fmla="*/ 439027 w 982797"/>
                  <a:gd name="connsiteY75" fmla="*/ 106785 h 976639"/>
                  <a:gd name="connsiteX76" fmla="*/ 481370 w 982797"/>
                  <a:gd name="connsiteY76" fmla="*/ 102335 h 976639"/>
                  <a:gd name="connsiteX77" fmla="*/ 532627 w 982797"/>
                  <a:gd name="connsiteY77"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97540 w 982797"/>
                  <a:gd name="connsiteY26" fmla="*/ 934370 h 976639"/>
                  <a:gd name="connsiteX27" fmla="*/ 612855 w 982797"/>
                  <a:gd name="connsiteY27" fmla="*/ 963291 h 976639"/>
                  <a:gd name="connsiteX28" fmla="*/ 608398 w 982797"/>
                  <a:gd name="connsiteY28" fmla="*/ 963291 h 976639"/>
                  <a:gd name="connsiteX29" fmla="*/ 548227 w 982797"/>
                  <a:gd name="connsiteY29" fmla="*/ 874303 h 976639"/>
                  <a:gd name="connsiteX30" fmla="*/ 543770 w 982797"/>
                  <a:gd name="connsiteY30" fmla="*/ 869854 h 976639"/>
                  <a:gd name="connsiteX31" fmla="*/ 501427 w 982797"/>
                  <a:gd name="connsiteY31" fmla="*/ 874303 h 976639"/>
                  <a:gd name="connsiteX32" fmla="*/ 494741 w 982797"/>
                  <a:gd name="connsiteY32" fmla="*/ 876528 h 976639"/>
                  <a:gd name="connsiteX33" fmla="*/ 450170 w 982797"/>
                  <a:gd name="connsiteY33" fmla="*/ 974414 h 976639"/>
                  <a:gd name="connsiteX34" fmla="*/ 445713 w 982797"/>
                  <a:gd name="connsiteY34" fmla="*/ 976639 h 976639"/>
                  <a:gd name="connsiteX35" fmla="*/ 356570 w 982797"/>
                  <a:gd name="connsiteY35" fmla="*/ 958842 h 976639"/>
                  <a:gd name="connsiteX36" fmla="*/ 352113 w 982797"/>
                  <a:gd name="connsiteY36" fmla="*/ 956617 h 976639"/>
                  <a:gd name="connsiteX37" fmla="*/ 347656 w 982797"/>
                  <a:gd name="connsiteY37" fmla="*/ 847607 h 976639"/>
                  <a:gd name="connsiteX38" fmla="*/ 340970 w 982797"/>
                  <a:gd name="connsiteY38" fmla="*/ 843158 h 976639"/>
                  <a:gd name="connsiteX39" fmla="*/ 305313 w 982797"/>
                  <a:gd name="connsiteY39" fmla="*/ 825360 h 976639"/>
                  <a:gd name="connsiteX40" fmla="*/ 296399 w 982797"/>
                  <a:gd name="connsiteY40" fmla="*/ 825360 h 976639"/>
                  <a:gd name="connsiteX41" fmla="*/ 211713 w 982797"/>
                  <a:gd name="connsiteY41" fmla="*/ 887652 h 976639"/>
                  <a:gd name="connsiteX42" fmla="*/ 205028 w 982797"/>
                  <a:gd name="connsiteY42" fmla="*/ 887652 h 976639"/>
                  <a:gd name="connsiteX43" fmla="*/ 138171 w 982797"/>
                  <a:gd name="connsiteY43" fmla="*/ 829810 h 976639"/>
                  <a:gd name="connsiteX44" fmla="*/ 135942 w 982797"/>
                  <a:gd name="connsiteY44" fmla="*/ 823135 h 976639"/>
                  <a:gd name="connsiteX45" fmla="*/ 182742 w 982797"/>
                  <a:gd name="connsiteY45" fmla="*/ 725249 h 976639"/>
                  <a:gd name="connsiteX46" fmla="*/ 182742 w 982797"/>
                  <a:gd name="connsiteY46" fmla="*/ 720800 h 976639"/>
                  <a:gd name="connsiteX47" fmla="*/ 160457 w 982797"/>
                  <a:gd name="connsiteY47" fmla="*/ 687429 h 976639"/>
                  <a:gd name="connsiteX48" fmla="*/ 153771 w 982797"/>
                  <a:gd name="connsiteY48" fmla="*/ 685205 h 976639"/>
                  <a:gd name="connsiteX49" fmla="*/ 49028 w 982797"/>
                  <a:gd name="connsiteY49" fmla="*/ 696328 h 976639"/>
                  <a:gd name="connsiteX50" fmla="*/ 42343 w 982797"/>
                  <a:gd name="connsiteY50" fmla="*/ 691879 h 976639"/>
                  <a:gd name="connsiteX51" fmla="*/ 11143 w 982797"/>
                  <a:gd name="connsiteY51" fmla="*/ 609565 h 976639"/>
                  <a:gd name="connsiteX52" fmla="*/ 15600 w 982797"/>
                  <a:gd name="connsiteY52" fmla="*/ 602891 h 976639"/>
                  <a:gd name="connsiteX53" fmla="*/ 104742 w 982797"/>
                  <a:gd name="connsiteY53" fmla="*/ 542824 h 976639"/>
                  <a:gd name="connsiteX54" fmla="*/ 106971 w 982797"/>
                  <a:gd name="connsiteY54" fmla="*/ 536150 h 976639"/>
                  <a:gd name="connsiteX55" fmla="*/ 104742 w 982797"/>
                  <a:gd name="connsiteY55" fmla="*/ 496106 h 976639"/>
                  <a:gd name="connsiteX56" fmla="*/ 102514 w 982797"/>
                  <a:gd name="connsiteY56" fmla="*/ 489432 h 976639"/>
                  <a:gd name="connsiteX57" fmla="*/ 4457 w 982797"/>
                  <a:gd name="connsiteY57" fmla="*/ 444938 h 976639"/>
                  <a:gd name="connsiteX58" fmla="*/ 0 w 982797"/>
                  <a:gd name="connsiteY58" fmla="*/ 440489 h 976639"/>
                  <a:gd name="connsiteX59" fmla="*/ 15600 w 982797"/>
                  <a:gd name="connsiteY59" fmla="*/ 353726 h 976639"/>
                  <a:gd name="connsiteX60" fmla="*/ 20057 w 982797"/>
                  <a:gd name="connsiteY60" fmla="*/ 351501 h 976639"/>
                  <a:gd name="connsiteX61" fmla="*/ 129257 w 982797"/>
                  <a:gd name="connsiteY61" fmla="*/ 342602 h 976639"/>
                  <a:gd name="connsiteX62" fmla="*/ 135942 w 982797"/>
                  <a:gd name="connsiteY62" fmla="*/ 340377 h 976639"/>
                  <a:gd name="connsiteX63" fmla="*/ 151542 w 982797"/>
                  <a:gd name="connsiteY63" fmla="*/ 302558 h 976639"/>
                  <a:gd name="connsiteX64" fmla="*/ 151542 w 982797"/>
                  <a:gd name="connsiteY64" fmla="*/ 295884 h 976639"/>
                  <a:gd name="connsiteX65" fmla="*/ 91371 w 982797"/>
                  <a:gd name="connsiteY65" fmla="*/ 209121 h 976639"/>
                  <a:gd name="connsiteX66" fmla="*/ 91371 w 982797"/>
                  <a:gd name="connsiteY66" fmla="*/ 200222 h 976639"/>
                  <a:gd name="connsiteX67" fmla="*/ 147085 w 982797"/>
                  <a:gd name="connsiteY67" fmla="*/ 133481 h 976639"/>
                  <a:gd name="connsiteX68" fmla="*/ 153771 w 982797"/>
                  <a:gd name="connsiteY68" fmla="*/ 133481 h 976639"/>
                  <a:gd name="connsiteX69" fmla="*/ 249599 w 982797"/>
                  <a:gd name="connsiteY69" fmla="*/ 180200 h 976639"/>
                  <a:gd name="connsiteX70" fmla="*/ 256285 w 982797"/>
                  <a:gd name="connsiteY70" fmla="*/ 180200 h 976639"/>
                  <a:gd name="connsiteX71" fmla="*/ 289713 w 982797"/>
                  <a:gd name="connsiteY71" fmla="*/ 157953 h 976639"/>
                  <a:gd name="connsiteX72" fmla="*/ 283027 w 982797"/>
                  <a:gd name="connsiteY72" fmla="*/ 44493 h 976639"/>
                  <a:gd name="connsiteX73" fmla="*/ 369942 w 982797"/>
                  <a:gd name="connsiteY73" fmla="*/ 11123 h 976639"/>
                  <a:gd name="connsiteX74" fmla="*/ 439027 w 982797"/>
                  <a:gd name="connsiteY74" fmla="*/ 106785 h 976639"/>
                  <a:gd name="connsiteX75" fmla="*/ 481370 w 982797"/>
                  <a:gd name="connsiteY75" fmla="*/ 102335 h 976639"/>
                  <a:gd name="connsiteX76" fmla="*/ 532627 w 982797"/>
                  <a:gd name="connsiteY76"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12855 w 982797"/>
                  <a:gd name="connsiteY26" fmla="*/ 963291 h 976639"/>
                  <a:gd name="connsiteX27" fmla="*/ 608398 w 982797"/>
                  <a:gd name="connsiteY27" fmla="*/ 963291 h 976639"/>
                  <a:gd name="connsiteX28" fmla="*/ 548227 w 982797"/>
                  <a:gd name="connsiteY28" fmla="*/ 874303 h 976639"/>
                  <a:gd name="connsiteX29" fmla="*/ 543770 w 982797"/>
                  <a:gd name="connsiteY29" fmla="*/ 869854 h 976639"/>
                  <a:gd name="connsiteX30" fmla="*/ 501427 w 982797"/>
                  <a:gd name="connsiteY30" fmla="*/ 874303 h 976639"/>
                  <a:gd name="connsiteX31" fmla="*/ 494741 w 982797"/>
                  <a:gd name="connsiteY31" fmla="*/ 876528 h 976639"/>
                  <a:gd name="connsiteX32" fmla="*/ 450170 w 982797"/>
                  <a:gd name="connsiteY32" fmla="*/ 974414 h 976639"/>
                  <a:gd name="connsiteX33" fmla="*/ 445713 w 982797"/>
                  <a:gd name="connsiteY33" fmla="*/ 976639 h 976639"/>
                  <a:gd name="connsiteX34" fmla="*/ 356570 w 982797"/>
                  <a:gd name="connsiteY34" fmla="*/ 958842 h 976639"/>
                  <a:gd name="connsiteX35" fmla="*/ 352113 w 982797"/>
                  <a:gd name="connsiteY35" fmla="*/ 956617 h 976639"/>
                  <a:gd name="connsiteX36" fmla="*/ 347656 w 982797"/>
                  <a:gd name="connsiteY36" fmla="*/ 847607 h 976639"/>
                  <a:gd name="connsiteX37" fmla="*/ 340970 w 982797"/>
                  <a:gd name="connsiteY37" fmla="*/ 843158 h 976639"/>
                  <a:gd name="connsiteX38" fmla="*/ 305313 w 982797"/>
                  <a:gd name="connsiteY38" fmla="*/ 825360 h 976639"/>
                  <a:gd name="connsiteX39" fmla="*/ 296399 w 982797"/>
                  <a:gd name="connsiteY39" fmla="*/ 825360 h 976639"/>
                  <a:gd name="connsiteX40" fmla="*/ 211713 w 982797"/>
                  <a:gd name="connsiteY40" fmla="*/ 887652 h 976639"/>
                  <a:gd name="connsiteX41" fmla="*/ 205028 w 982797"/>
                  <a:gd name="connsiteY41" fmla="*/ 887652 h 976639"/>
                  <a:gd name="connsiteX42" fmla="*/ 138171 w 982797"/>
                  <a:gd name="connsiteY42" fmla="*/ 829810 h 976639"/>
                  <a:gd name="connsiteX43" fmla="*/ 135942 w 982797"/>
                  <a:gd name="connsiteY43" fmla="*/ 823135 h 976639"/>
                  <a:gd name="connsiteX44" fmla="*/ 182742 w 982797"/>
                  <a:gd name="connsiteY44" fmla="*/ 725249 h 976639"/>
                  <a:gd name="connsiteX45" fmla="*/ 182742 w 982797"/>
                  <a:gd name="connsiteY45" fmla="*/ 720800 h 976639"/>
                  <a:gd name="connsiteX46" fmla="*/ 160457 w 982797"/>
                  <a:gd name="connsiteY46" fmla="*/ 687429 h 976639"/>
                  <a:gd name="connsiteX47" fmla="*/ 153771 w 982797"/>
                  <a:gd name="connsiteY47" fmla="*/ 685205 h 976639"/>
                  <a:gd name="connsiteX48" fmla="*/ 49028 w 982797"/>
                  <a:gd name="connsiteY48" fmla="*/ 696328 h 976639"/>
                  <a:gd name="connsiteX49" fmla="*/ 42343 w 982797"/>
                  <a:gd name="connsiteY49" fmla="*/ 691879 h 976639"/>
                  <a:gd name="connsiteX50" fmla="*/ 11143 w 982797"/>
                  <a:gd name="connsiteY50" fmla="*/ 609565 h 976639"/>
                  <a:gd name="connsiteX51" fmla="*/ 15600 w 982797"/>
                  <a:gd name="connsiteY51" fmla="*/ 602891 h 976639"/>
                  <a:gd name="connsiteX52" fmla="*/ 104742 w 982797"/>
                  <a:gd name="connsiteY52" fmla="*/ 542824 h 976639"/>
                  <a:gd name="connsiteX53" fmla="*/ 106971 w 982797"/>
                  <a:gd name="connsiteY53" fmla="*/ 536150 h 976639"/>
                  <a:gd name="connsiteX54" fmla="*/ 104742 w 982797"/>
                  <a:gd name="connsiteY54" fmla="*/ 496106 h 976639"/>
                  <a:gd name="connsiteX55" fmla="*/ 102514 w 982797"/>
                  <a:gd name="connsiteY55" fmla="*/ 489432 h 976639"/>
                  <a:gd name="connsiteX56" fmla="*/ 4457 w 982797"/>
                  <a:gd name="connsiteY56" fmla="*/ 444938 h 976639"/>
                  <a:gd name="connsiteX57" fmla="*/ 0 w 982797"/>
                  <a:gd name="connsiteY57" fmla="*/ 440489 h 976639"/>
                  <a:gd name="connsiteX58" fmla="*/ 15600 w 982797"/>
                  <a:gd name="connsiteY58" fmla="*/ 353726 h 976639"/>
                  <a:gd name="connsiteX59" fmla="*/ 20057 w 982797"/>
                  <a:gd name="connsiteY59" fmla="*/ 351501 h 976639"/>
                  <a:gd name="connsiteX60" fmla="*/ 129257 w 982797"/>
                  <a:gd name="connsiteY60" fmla="*/ 342602 h 976639"/>
                  <a:gd name="connsiteX61" fmla="*/ 135942 w 982797"/>
                  <a:gd name="connsiteY61" fmla="*/ 340377 h 976639"/>
                  <a:gd name="connsiteX62" fmla="*/ 151542 w 982797"/>
                  <a:gd name="connsiteY62" fmla="*/ 302558 h 976639"/>
                  <a:gd name="connsiteX63" fmla="*/ 151542 w 982797"/>
                  <a:gd name="connsiteY63" fmla="*/ 295884 h 976639"/>
                  <a:gd name="connsiteX64" fmla="*/ 91371 w 982797"/>
                  <a:gd name="connsiteY64" fmla="*/ 209121 h 976639"/>
                  <a:gd name="connsiteX65" fmla="*/ 91371 w 982797"/>
                  <a:gd name="connsiteY65" fmla="*/ 200222 h 976639"/>
                  <a:gd name="connsiteX66" fmla="*/ 147085 w 982797"/>
                  <a:gd name="connsiteY66" fmla="*/ 133481 h 976639"/>
                  <a:gd name="connsiteX67" fmla="*/ 153771 w 982797"/>
                  <a:gd name="connsiteY67" fmla="*/ 133481 h 976639"/>
                  <a:gd name="connsiteX68" fmla="*/ 249599 w 982797"/>
                  <a:gd name="connsiteY68" fmla="*/ 180200 h 976639"/>
                  <a:gd name="connsiteX69" fmla="*/ 256285 w 982797"/>
                  <a:gd name="connsiteY69" fmla="*/ 180200 h 976639"/>
                  <a:gd name="connsiteX70" fmla="*/ 289713 w 982797"/>
                  <a:gd name="connsiteY70" fmla="*/ 157953 h 976639"/>
                  <a:gd name="connsiteX71" fmla="*/ 283027 w 982797"/>
                  <a:gd name="connsiteY71" fmla="*/ 44493 h 976639"/>
                  <a:gd name="connsiteX72" fmla="*/ 369942 w 982797"/>
                  <a:gd name="connsiteY72" fmla="*/ 11123 h 976639"/>
                  <a:gd name="connsiteX73" fmla="*/ 439027 w 982797"/>
                  <a:gd name="connsiteY73" fmla="*/ 106785 h 976639"/>
                  <a:gd name="connsiteX74" fmla="*/ 481370 w 982797"/>
                  <a:gd name="connsiteY74" fmla="*/ 102335 h 976639"/>
                  <a:gd name="connsiteX75" fmla="*/ 532627 w 982797"/>
                  <a:gd name="connsiteY75"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43770 w 982797"/>
                  <a:gd name="connsiteY28" fmla="*/ 869854 h 976639"/>
                  <a:gd name="connsiteX29" fmla="*/ 501427 w 982797"/>
                  <a:gd name="connsiteY29" fmla="*/ 874303 h 976639"/>
                  <a:gd name="connsiteX30" fmla="*/ 494741 w 982797"/>
                  <a:gd name="connsiteY30" fmla="*/ 876528 h 976639"/>
                  <a:gd name="connsiteX31" fmla="*/ 450170 w 982797"/>
                  <a:gd name="connsiteY31" fmla="*/ 974414 h 976639"/>
                  <a:gd name="connsiteX32" fmla="*/ 445713 w 982797"/>
                  <a:gd name="connsiteY32" fmla="*/ 976639 h 976639"/>
                  <a:gd name="connsiteX33" fmla="*/ 356570 w 982797"/>
                  <a:gd name="connsiteY33" fmla="*/ 958842 h 976639"/>
                  <a:gd name="connsiteX34" fmla="*/ 352113 w 982797"/>
                  <a:gd name="connsiteY34" fmla="*/ 956617 h 976639"/>
                  <a:gd name="connsiteX35" fmla="*/ 347656 w 982797"/>
                  <a:gd name="connsiteY35" fmla="*/ 847607 h 976639"/>
                  <a:gd name="connsiteX36" fmla="*/ 340970 w 982797"/>
                  <a:gd name="connsiteY36" fmla="*/ 843158 h 976639"/>
                  <a:gd name="connsiteX37" fmla="*/ 305313 w 982797"/>
                  <a:gd name="connsiteY37" fmla="*/ 825360 h 976639"/>
                  <a:gd name="connsiteX38" fmla="*/ 296399 w 982797"/>
                  <a:gd name="connsiteY38" fmla="*/ 825360 h 976639"/>
                  <a:gd name="connsiteX39" fmla="*/ 211713 w 982797"/>
                  <a:gd name="connsiteY39" fmla="*/ 887652 h 976639"/>
                  <a:gd name="connsiteX40" fmla="*/ 205028 w 982797"/>
                  <a:gd name="connsiteY40" fmla="*/ 887652 h 976639"/>
                  <a:gd name="connsiteX41" fmla="*/ 138171 w 982797"/>
                  <a:gd name="connsiteY41" fmla="*/ 829810 h 976639"/>
                  <a:gd name="connsiteX42" fmla="*/ 135942 w 982797"/>
                  <a:gd name="connsiteY42" fmla="*/ 823135 h 976639"/>
                  <a:gd name="connsiteX43" fmla="*/ 182742 w 982797"/>
                  <a:gd name="connsiteY43" fmla="*/ 725249 h 976639"/>
                  <a:gd name="connsiteX44" fmla="*/ 182742 w 982797"/>
                  <a:gd name="connsiteY44" fmla="*/ 720800 h 976639"/>
                  <a:gd name="connsiteX45" fmla="*/ 160457 w 982797"/>
                  <a:gd name="connsiteY45" fmla="*/ 687429 h 976639"/>
                  <a:gd name="connsiteX46" fmla="*/ 153771 w 982797"/>
                  <a:gd name="connsiteY46" fmla="*/ 685205 h 976639"/>
                  <a:gd name="connsiteX47" fmla="*/ 49028 w 982797"/>
                  <a:gd name="connsiteY47" fmla="*/ 696328 h 976639"/>
                  <a:gd name="connsiteX48" fmla="*/ 42343 w 982797"/>
                  <a:gd name="connsiteY48" fmla="*/ 691879 h 976639"/>
                  <a:gd name="connsiteX49" fmla="*/ 11143 w 982797"/>
                  <a:gd name="connsiteY49" fmla="*/ 609565 h 976639"/>
                  <a:gd name="connsiteX50" fmla="*/ 15600 w 982797"/>
                  <a:gd name="connsiteY50" fmla="*/ 602891 h 976639"/>
                  <a:gd name="connsiteX51" fmla="*/ 104742 w 982797"/>
                  <a:gd name="connsiteY51" fmla="*/ 542824 h 976639"/>
                  <a:gd name="connsiteX52" fmla="*/ 106971 w 982797"/>
                  <a:gd name="connsiteY52" fmla="*/ 536150 h 976639"/>
                  <a:gd name="connsiteX53" fmla="*/ 104742 w 982797"/>
                  <a:gd name="connsiteY53" fmla="*/ 496106 h 976639"/>
                  <a:gd name="connsiteX54" fmla="*/ 102514 w 982797"/>
                  <a:gd name="connsiteY54" fmla="*/ 489432 h 976639"/>
                  <a:gd name="connsiteX55" fmla="*/ 4457 w 982797"/>
                  <a:gd name="connsiteY55" fmla="*/ 444938 h 976639"/>
                  <a:gd name="connsiteX56" fmla="*/ 0 w 982797"/>
                  <a:gd name="connsiteY56" fmla="*/ 440489 h 976639"/>
                  <a:gd name="connsiteX57" fmla="*/ 15600 w 982797"/>
                  <a:gd name="connsiteY57" fmla="*/ 353726 h 976639"/>
                  <a:gd name="connsiteX58" fmla="*/ 20057 w 982797"/>
                  <a:gd name="connsiteY58" fmla="*/ 351501 h 976639"/>
                  <a:gd name="connsiteX59" fmla="*/ 129257 w 982797"/>
                  <a:gd name="connsiteY59" fmla="*/ 342602 h 976639"/>
                  <a:gd name="connsiteX60" fmla="*/ 135942 w 982797"/>
                  <a:gd name="connsiteY60" fmla="*/ 340377 h 976639"/>
                  <a:gd name="connsiteX61" fmla="*/ 151542 w 982797"/>
                  <a:gd name="connsiteY61" fmla="*/ 302558 h 976639"/>
                  <a:gd name="connsiteX62" fmla="*/ 151542 w 982797"/>
                  <a:gd name="connsiteY62" fmla="*/ 295884 h 976639"/>
                  <a:gd name="connsiteX63" fmla="*/ 91371 w 982797"/>
                  <a:gd name="connsiteY63" fmla="*/ 209121 h 976639"/>
                  <a:gd name="connsiteX64" fmla="*/ 91371 w 982797"/>
                  <a:gd name="connsiteY64" fmla="*/ 200222 h 976639"/>
                  <a:gd name="connsiteX65" fmla="*/ 147085 w 982797"/>
                  <a:gd name="connsiteY65" fmla="*/ 133481 h 976639"/>
                  <a:gd name="connsiteX66" fmla="*/ 153771 w 982797"/>
                  <a:gd name="connsiteY66" fmla="*/ 133481 h 976639"/>
                  <a:gd name="connsiteX67" fmla="*/ 249599 w 982797"/>
                  <a:gd name="connsiteY67" fmla="*/ 180200 h 976639"/>
                  <a:gd name="connsiteX68" fmla="*/ 256285 w 982797"/>
                  <a:gd name="connsiteY68" fmla="*/ 180200 h 976639"/>
                  <a:gd name="connsiteX69" fmla="*/ 289713 w 982797"/>
                  <a:gd name="connsiteY69" fmla="*/ 157953 h 976639"/>
                  <a:gd name="connsiteX70" fmla="*/ 283027 w 982797"/>
                  <a:gd name="connsiteY70" fmla="*/ 44493 h 976639"/>
                  <a:gd name="connsiteX71" fmla="*/ 369942 w 982797"/>
                  <a:gd name="connsiteY71" fmla="*/ 11123 h 976639"/>
                  <a:gd name="connsiteX72" fmla="*/ 439027 w 982797"/>
                  <a:gd name="connsiteY72" fmla="*/ 106785 h 976639"/>
                  <a:gd name="connsiteX73" fmla="*/ 481370 w 982797"/>
                  <a:gd name="connsiteY73" fmla="*/ 102335 h 976639"/>
                  <a:gd name="connsiteX74" fmla="*/ 532627 w 982797"/>
                  <a:gd name="connsiteY7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01427 w 982797"/>
                  <a:gd name="connsiteY28" fmla="*/ 874303 h 976639"/>
                  <a:gd name="connsiteX29" fmla="*/ 494741 w 982797"/>
                  <a:gd name="connsiteY29" fmla="*/ 876528 h 976639"/>
                  <a:gd name="connsiteX30" fmla="*/ 450170 w 982797"/>
                  <a:gd name="connsiteY30" fmla="*/ 974414 h 976639"/>
                  <a:gd name="connsiteX31" fmla="*/ 445713 w 982797"/>
                  <a:gd name="connsiteY31" fmla="*/ 976639 h 976639"/>
                  <a:gd name="connsiteX32" fmla="*/ 356570 w 982797"/>
                  <a:gd name="connsiteY32" fmla="*/ 958842 h 976639"/>
                  <a:gd name="connsiteX33" fmla="*/ 352113 w 982797"/>
                  <a:gd name="connsiteY33" fmla="*/ 956617 h 976639"/>
                  <a:gd name="connsiteX34" fmla="*/ 347656 w 982797"/>
                  <a:gd name="connsiteY34" fmla="*/ 847607 h 976639"/>
                  <a:gd name="connsiteX35" fmla="*/ 340970 w 982797"/>
                  <a:gd name="connsiteY35" fmla="*/ 843158 h 976639"/>
                  <a:gd name="connsiteX36" fmla="*/ 305313 w 982797"/>
                  <a:gd name="connsiteY36" fmla="*/ 825360 h 976639"/>
                  <a:gd name="connsiteX37" fmla="*/ 296399 w 982797"/>
                  <a:gd name="connsiteY37" fmla="*/ 825360 h 976639"/>
                  <a:gd name="connsiteX38" fmla="*/ 211713 w 982797"/>
                  <a:gd name="connsiteY38" fmla="*/ 887652 h 976639"/>
                  <a:gd name="connsiteX39" fmla="*/ 205028 w 982797"/>
                  <a:gd name="connsiteY39" fmla="*/ 887652 h 976639"/>
                  <a:gd name="connsiteX40" fmla="*/ 138171 w 982797"/>
                  <a:gd name="connsiteY40" fmla="*/ 829810 h 976639"/>
                  <a:gd name="connsiteX41" fmla="*/ 135942 w 982797"/>
                  <a:gd name="connsiteY41" fmla="*/ 823135 h 976639"/>
                  <a:gd name="connsiteX42" fmla="*/ 182742 w 982797"/>
                  <a:gd name="connsiteY42" fmla="*/ 725249 h 976639"/>
                  <a:gd name="connsiteX43" fmla="*/ 182742 w 982797"/>
                  <a:gd name="connsiteY43" fmla="*/ 720800 h 976639"/>
                  <a:gd name="connsiteX44" fmla="*/ 160457 w 982797"/>
                  <a:gd name="connsiteY44" fmla="*/ 687429 h 976639"/>
                  <a:gd name="connsiteX45" fmla="*/ 153771 w 982797"/>
                  <a:gd name="connsiteY45" fmla="*/ 685205 h 976639"/>
                  <a:gd name="connsiteX46" fmla="*/ 49028 w 982797"/>
                  <a:gd name="connsiteY46" fmla="*/ 696328 h 976639"/>
                  <a:gd name="connsiteX47" fmla="*/ 42343 w 982797"/>
                  <a:gd name="connsiteY47" fmla="*/ 691879 h 976639"/>
                  <a:gd name="connsiteX48" fmla="*/ 11143 w 982797"/>
                  <a:gd name="connsiteY48" fmla="*/ 609565 h 976639"/>
                  <a:gd name="connsiteX49" fmla="*/ 15600 w 982797"/>
                  <a:gd name="connsiteY49" fmla="*/ 602891 h 976639"/>
                  <a:gd name="connsiteX50" fmla="*/ 104742 w 982797"/>
                  <a:gd name="connsiteY50" fmla="*/ 542824 h 976639"/>
                  <a:gd name="connsiteX51" fmla="*/ 106971 w 982797"/>
                  <a:gd name="connsiteY51" fmla="*/ 536150 h 976639"/>
                  <a:gd name="connsiteX52" fmla="*/ 104742 w 982797"/>
                  <a:gd name="connsiteY52" fmla="*/ 496106 h 976639"/>
                  <a:gd name="connsiteX53" fmla="*/ 102514 w 982797"/>
                  <a:gd name="connsiteY53" fmla="*/ 489432 h 976639"/>
                  <a:gd name="connsiteX54" fmla="*/ 4457 w 982797"/>
                  <a:gd name="connsiteY54" fmla="*/ 444938 h 976639"/>
                  <a:gd name="connsiteX55" fmla="*/ 0 w 982797"/>
                  <a:gd name="connsiteY55" fmla="*/ 440489 h 976639"/>
                  <a:gd name="connsiteX56" fmla="*/ 15600 w 982797"/>
                  <a:gd name="connsiteY56" fmla="*/ 353726 h 976639"/>
                  <a:gd name="connsiteX57" fmla="*/ 20057 w 982797"/>
                  <a:gd name="connsiteY57" fmla="*/ 351501 h 976639"/>
                  <a:gd name="connsiteX58" fmla="*/ 129257 w 982797"/>
                  <a:gd name="connsiteY58" fmla="*/ 342602 h 976639"/>
                  <a:gd name="connsiteX59" fmla="*/ 135942 w 982797"/>
                  <a:gd name="connsiteY59" fmla="*/ 340377 h 976639"/>
                  <a:gd name="connsiteX60" fmla="*/ 151542 w 982797"/>
                  <a:gd name="connsiteY60" fmla="*/ 302558 h 976639"/>
                  <a:gd name="connsiteX61" fmla="*/ 151542 w 982797"/>
                  <a:gd name="connsiteY61" fmla="*/ 295884 h 976639"/>
                  <a:gd name="connsiteX62" fmla="*/ 91371 w 982797"/>
                  <a:gd name="connsiteY62" fmla="*/ 209121 h 976639"/>
                  <a:gd name="connsiteX63" fmla="*/ 91371 w 982797"/>
                  <a:gd name="connsiteY63" fmla="*/ 200222 h 976639"/>
                  <a:gd name="connsiteX64" fmla="*/ 147085 w 982797"/>
                  <a:gd name="connsiteY64" fmla="*/ 133481 h 976639"/>
                  <a:gd name="connsiteX65" fmla="*/ 153771 w 982797"/>
                  <a:gd name="connsiteY65" fmla="*/ 133481 h 976639"/>
                  <a:gd name="connsiteX66" fmla="*/ 249599 w 982797"/>
                  <a:gd name="connsiteY66" fmla="*/ 180200 h 976639"/>
                  <a:gd name="connsiteX67" fmla="*/ 256285 w 982797"/>
                  <a:gd name="connsiteY67" fmla="*/ 180200 h 976639"/>
                  <a:gd name="connsiteX68" fmla="*/ 289713 w 982797"/>
                  <a:gd name="connsiteY68" fmla="*/ 157953 h 976639"/>
                  <a:gd name="connsiteX69" fmla="*/ 283027 w 982797"/>
                  <a:gd name="connsiteY69" fmla="*/ 44493 h 976639"/>
                  <a:gd name="connsiteX70" fmla="*/ 369942 w 982797"/>
                  <a:gd name="connsiteY70" fmla="*/ 11123 h 976639"/>
                  <a:gd name="connsiteX71" fmla="*/ 439027 w 982797"/>
                  <a:gd name="connsiteY71" fmla="*/ 106785 h 976639"/>
                  <a:gd name="connsiteX72" fmla="*/ 481370 w 982797"/>
                  <a:gd name="connsiteY72" fmla="*/ 102335 h 976639"/>
                  <a:gd name="connsiteX73" fmla="*/ 532627 w 982797"/>
                  <a:gd name="connsiteY7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9485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05313 w 982797"/>
                  <a:gd name="connsiteY34" fmla="*/ 825360 h 976639"/>
                  <a:gd name="connsiteX35" fmla="*/ 296399 w 982797"/>
                  <a:gd name="connsiteY35" fmla="*/ 825360 h 976639"/>
                  <a:gd name="connsiteX36" fmla="*/ 211713 w 982797"/>
                  <a:gd name="connsiteY36" fmla="*/ 887652 h 976639"/>
                  <a:gd name="connsiteX37" fmla="*/ 205028 w 982797"/>
                  <a:gd name="connsiteY37" fmla="*/ 887652 h 976639"/>
                  <a:gd name="connsiteX38" fmla="*/ 138171 w 982797"/>
                  <a:gd name="connsiteY38" fmla="*/ 829810 h 976639"/>
                  <a:gd name="connsiteX39" fmla="*/ 135942 w 982797"/>
                  <a:gd name="connsiteY39" fmla="*/ 823135 h 976639"/>
                  <a:gd name="connsiteX40" fmla="*/ 182742 w 982797"/>
                  <a:gd name="connsiteY40" fmla="*/ 725249 h 976639"/>
                  <a:gd name="connsiteX41" fmla="*/ 182742 w 982797"/>
                  <a:gd name="connsiteY41" fmla="*/ 720800 h 976639"/>
                  <a:gd name="connsiteX42" fmla="*/ 160457 w 982797"/>
                  <a:gd name="connsiteY42" fmla="*/ 687429 h 976639"/>
                  <a:gd name="connsiteX43" fmla="*/ 153771 w 982797"/>
                  <a:gd name="connsiteY43" fmla="*/ 685205 h 976639"/>
                  <a:gd name="connsiteX44" fmla="*/ 49028 w 982797"/>
                  <a:gd name="connsiteY44" fmla="*/ 696328 h 976639"/>
                  <a:gd name="connsiteX45" fmla="*/ 42343 w 982797"/>
                  <a:gd name="connsiteY45" fmla="*/ 691879 h 976639"/>
                  <a:gd name="connsiteX46" fmla="*/ 11143 w 982797"/>
                  <a:gd name="connsiteY46" fmla="*/ 609565 h 976639"/>
                  <a:gd name="connsiteX47" fmla="*/ 15600 w 982797"/>
                  <a:gd name="connsiteY47" fmla="*/ 602891 h 976639"/>
                  <a:gd name="connsiteX48" fmla="*/ 104742 w 982797"/>
                  <a:gd name="connsiteY48" fmla="*/ 542824 h 976639"/>
                  <a:gd name="connsiteX49" fmla="*/ 106971 w 982797"/>
                  <a:gd name="connsiteY49" fmla="*/ 536150 h 976639"/>
                  <a:gd name="connsiteX50" fmla="*/ 104742 w 982797"/>
                  <a:gd name="connsiteY50" fmla="*/ 496106 h 976639"/>
                  <a:gd name="connsiteX51" fmla="*/ 102514 w 982797"/>
                  <a:gd name="connsiteY51" fmla="*/ 489432 h 976639"/>
                  <a:gd name="connsiteX52" fmla="*/ 4457 w 982797"/>
                  <a:gd name="connsiteY52" fmla="*/ 444938 h 976639"/>
                  <a:gd name="connsiteX53" fmla="*/ 0 w 982797"/>
                  <a:gd name="connsiteY53" fmla="*/ 440489 h 976639"/>
                  <a:gd name="connsiteX54" fmla="*/ 15600 w 982797"/>
                  <a:gd name="connsiteY54" fmla="*/ 353726 h 976639"/>
                  <a:gd name="connsiteX55" fmla="*/ 20057 w 982797"/>
                  <a:gd name="connsiteY55" fmla="*/ 351501 h 976639"/>
                  <a:gd name="connsiteX56" fmla="*/ 129257 w 982797"/>
                  <a:gd name="connsiteY56" fmla="*/ 342602 h 976639"/>
                  <a:gd name="connsiteX57" fmla="*/ 135942 w 982797"/>
                  <a:gd name="connsiteY57" fmla="*/ 340377 h 976639"/>
                  <a:gd name="connsiteX58" fmla="*/ 151542 w 982797"/>
                  <a:gd name="connsiteY58" fmla="*/ 302558 h 976639"/>
                  <a:gd name="connsiteX59" fmla="*/ 151542 w 982797"/>
                  <a:gd name="connsiteY59" fmla="*/ 295884 h 976639"/>
                  <a:gd name="connsiteX60" fmla="*/ 91371 w 982797"/>
                  <a:gd name="connsiteY60" fmla="*/ 209121 h 976639"/>
                  <a:gd name="connsiteX61" fmla="*/ 91371 w 982797"/>
                  <a:gd name="connsiteY61" fmla="*/ 200222 h 976639"/>
                  <a:gd name="connsiteX62" fmla="*/ 147085 w 982797"/>
                  <a:gd name="connsiteY62" fmla="*/ 133481 h 976639"/>
                  <a:gd name="connsiteX63" fmla="*/ 153771 w 982797"/>
                  <a:gd name="connsiteY63" fmla="*/ 133481 h 976639"/>
                  <a:gd name="connsiteX64" fmla="*/ 249599 w 982797"/>
                  <a:gd name="connsiteY64" fmla="*/ 180200 h 976639"/>
                  <a:gd name="connsiteX65" fmla="*/ 256285 w 982797"/>
                  <a:gd name="connsiteY65" fmla="*/ 180200 h 976639"/>
                  <a:gd name="connsiteX66" fmla="*/ 289713 w 982797"/>
                  <a:gd name="connsiteY66" fmla="*/ 157953 h 976639"/>
                  <a:gd name="connsiteX67" fmla="*/ 283027 w 982797"/>
                  <a:gd name="connsiteY67" fmla="*/ 44493 h 976639"/>
                  <a:gd name="connsiteX68" fmla="*/ 369942 w 982797"/>
                  <a:gd name="connsiteY68" fmla="*/ 11123 h 976639"/>
                  <a:gd name="connsiteX69" fmla="*/ 439027 w 982797"/>
                  <a:gd name="connsiteY69" fmla="*/ 106785 h 976639"/>
                  <a:gd name="connsiteX70" fmla="*/ 481370 w 982797"/>
                  <a:gd name="connsiteY70" fmla="*/ 102335 h 976639"/>
                  <a:gd name="connsiteX71" fmla="*/ 532627 w 982797"/>
                  <a:gd name="connsiteY7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296399 w 982797"/>
                  <a:gd name="connsiteY34" fmla="*/ 825360 h 976639"/>
                  <a:gd name="connsiteX35" fmla="*/ 211713 w 982797"/>
                  <a:gd name="connsiteY35" fmla="*/ 887652 h 976639"/>
                  <a:gd name="connsiteX36" fmla="*/ 205028 w 982797"/>
                  <a:gd name="connsiteY36" fmla="*/ 887652 h 976639"/>
                  <a:gd name="connsiteX37" fmla="*/ 138171 w 982797"/>
                  <a:gd name="connsiteY37" fmla="*/ 829810 h 976639"/>
                  <a:gd name="connsiteX38" fmla="*/ 135942 w 982797"/>
                  <a:gd name="connsiteY38" fmla="*/ 823135 h 976639"/>
                  <a:gd name="connsiteX39" fmla="*/ 182742 w 982797"/>
                  <a:gd name="connsiteY39" fmla="*/ 725249 h 976639"/>
                  <a:gd name="connsiteX40" fmla="*/ 182742 w 982797"/>
                  <a:gd name="connsiteY40" fmla="*/ 720800 h 976639"/>
                  <a:gd name="connsiteX41" fmla="*/ 160457 w 982797"/>
                  <a:gd name="connsiteY41" fmla="*/ 687429 h 976639"/>
                  <a:gd name="connsiteX42" fmla="*/ 153771 w 982797"/>
                  <a:gd name="connsiteY42" fmla="*/ 685205 h 976639"/>
                  <a:gd name="connsiteX43" fmla="*/ 49028 w 982797"/>
                  <a:gd name="connsiteY43" fmla="*/ 696328 h 976639"/>
                  <a:gd name="connsiteX44" fmla="*/ 42343 w 982797"/>
                  <a:gd name="connsiteY44" fmla="*/ 691879 h 976639"/>
                  <a:gd name="connsiteX45" fmla="*/ 11143 w 982797"/>
                  <a:gd name="connsiteY45" fmla="*/ 609565 h 976639"/>
                  <a:gd name="connsiteX46" fmla="*/ 15600 w 982797"/>
                  <a:gd name="connsiteY46" fmla="*/ 602891 h 976639"/>
                  <a:gd name="connsiteX47" fmla="*/ 104742 w 982797"/>
                  <a:gd name="connsiteY47" fmla="*/ 542824 h 976639"/>
                  <a:gd name="connsiteX48" fmla="*/ 106971 w 982797"/>
                  <a:gd name="connsiteY48" fmla="*/ 536150 h 976639"/>
                  <a:gd name="connsiteX49" fmla="*/ 104742 w 982797"/>
                  <a:gd name="connsiteY49" fmla="*/ 496106 h 976639"/>
                  <a:gd name="connsiteX50" fmla="*/ 102514 w 982797"/>
                  <a:gd name="connsiteY50" fmla="*/ 489432 h 976639"/>
                  <a:gd name="connsiteX51" fmla="*/ 4457 w 982797"/>
                  <a:gd name="connsiteY51" fmla="*/ 444938 h 976639"/>
                  <a:gd name="connsiteX52" fmla="*/ 0 w 982797"/>
                  <a:gd name="connsiteY52" fmla="*/ 440489 h 976639"/>
                  <a:gd name="connsiteX53" fmla="*/ 15600 w 982797"/>
                  <a:gd name="connsiteY53" fmla="*/ 353726 h 976639"/>
                  <a:gd name="connsiteX54" fmla="*/ 20057 w 982797"/>
                  <a:gd name="connsiteY54" fmla="*/ 351501 h 976639"/>
                  <a:gd name="connsiteX55" fmla="*/ 129257 w 982797"/>
                  <a:gd name="connsiteY55" fmla="*/ 342602 h 976639"/>
                  <a:gd name="connsiteX56" fmla="*/ 135942 w 982797"/>
                  <a:gd name="connsiteY56" fmla="*/ 340377 h 976639"/>
                  <a:gd name="connsiteX57" fmla="*/ 151542 w 982797"/>
                  <a:gd name="connsiteY57" fmla="*/ 302558 h 976639"/>
                  <a:gd name="connsiteX58" fmla="*/ 151542 w 982797"/>
                  <a:gd name="connsiteY58" fmla="*/ 295884 h 976639"/>
                  <a:gd name="connsiteX59" fmla="*/ 91371 w 982797"/>
                  <a:gd name="connsiteY59" fmla="*/ 209121 h 976639"/>
                  <a:gd name="connsiteX60" fmla="*/ 91371 w 982797"/>
                  <a:gd name="connsiteY60" fmla="*/ 200222 h 976639"/>
                  <a:gd name="connsiteX61" fmla="*/ 147085 w 982797"/>
                  <a:gd name="connsiteY61" fmla="*/ 133481 h 976639"/>
                  <a:gd name="connsiteX62" fmla="*/ 153771 w 982797"/>
                  <a:gd name="connsiteY62" fmla="*/ 133481 h 976639"/>
                  <a:gd name="connsiteX63" fmla="*/ 249599 w 982797"/>
                  <a:gd name="connsiteY63" fmla="*/ 180200 h 976639"/>
                  <a:gd name="connsiteX64" fmla="*/ 256285 w 982797"/>
                  <a:gd name="connsiteY64" fmla="*/ 180200 h 976639"/>
                  <a:gd name="connsiteX65" fmla="*/ 289713 w 982797"/>
                  <a:gd name="connsiteY65" fmla="*/ 157953 h 976639"/>
                  <a:gd name="connsiteX66" fmla="*/ 283027 w 982797"/>
                  <a:gd name="connsiteY66" fmla="*/ 44493 h 976639"/>
                  <a:gd name="connsiteX67" fmla="*/ 369942 w 982797"/>
                  <a:gd name="connsiteY67" fmla="*/ 11123 h 976639"/>
                  <a:gd name="connsiteX68" fmla="*/ 439027 w 982797"/>
                  <a:gd name="connsiteY68" fmla="*/ 106785 h 976639"/>
                  <a:gd name="connsiteX69" fmla="*/ 481370 w 982797"/>
                  <a:gd name="connsiteY69" fmla="*/ 102335 h 976639"/>
                  <a:gd name="connsiteX70" fmla="*/ 532627 w 982797"/>
                  <a:gd name="connsiteY70" fmla="*/ 0 h 976639"/>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52113 w 982797"/>
                  <a:gd name="connsiteY31" fmla="*/ 956617 h 974414"/>
                  <a:gd name="connsiteX32" fmla="*/ 347656 w 982797"/>
                  <a:gd name="connsiteY32" fmla="*/ 847607 h 974414"/>
                  <a:gd name="connsiteX33" fmla="*/ 296399 w 982797"/>
                  <a:gd name="connsiteY33" fmla="*/ 825360 h 974414"/>
                  <a:gd name="connsiteX34" fmla="*/ 211713 w 982797"/>
                  <a:gd name="connsiteY34" fmla="*/ 887652 h 974414"/>
                  <a:gd name="connsiteX35" fmla="*/ 205028 w 982797"/>
                  <a:gd name="connsiteY35" fmla="*/ 887652 h 974414"/>
                  <a:gd name="connsiteX36" fmla="*/ 138171 w 982797"/>
                  <a:gd name="connsiteY36" fmla="*/ 829810 h 974414"/>
                  <a:gd name="connsiteX37" fmla="*/ 135942 w 982797"/>
                  <a:gd name="connsiteY37" fmla="*/ 823135 h 974414"/>
                  <a:gd name="connsiteX38" fmla="*/ 182742 w 982797"/>
                  <a:gd name="connsiteY38" fmla="*/ 725249 h 974414"/>
                  <a:gd name="connsiteX39" fmla="*/ 182742 w 982797"/>
                  <a:gd name="connsiteY39" fmla="*/ 720800 h 974414"/>
                  <a:gd name="connsiteX40" fmla="*/ 160457 w 982797"/>
                  <a:gd name="connsiteY40" fmla="*/ 687429 h 974414"/>
                  <a:gd name="connsiteX41" fmla="*/ 153771 w 982797"/>
                  <a:gd name="connsiteY41" fmla="*/ 685205 h 974414"/>
                  <a:gd name="connsiteX42" fmla="*/ 49028 w 982797"/>
                  <a:gd name="connsiteY42" fmla="*/ 696328 h 974414"/>
                  <a:gd name="connsiteX43" fmla="*/ 42343 w 982797"/>
                  <a:gd name="connsiteY43" fmla="*/ 691879 h 974414"/>
                  <a:gd name="connsiteX44" fmla="*/ 11143 w 982797"/>
                  <a:gd name="connsiteY44" fmla="*/ 609565 h 974414"/>
                  <a:gd name="connsiteX45" fmla="*/ 15600 w 982797"/>
                  <a:gd name="connsiteY45" fmla="*/ 602891 h 974414"/>
                  <a:gd name="connsiteX46" fmla="*/ 104742 w 982797"/>
                  <a:gd name="connsiteY46" fmla="*/ 542824 h 974414"/>
                  <a:gd name="connsiteX47" fmla="*/ 106971 w 982797"/>
                  <a:gd name="connsiteY47" fmla="*/ 536150 h 974414"/>
                  <a:gd name="connsiteX48" fmla="*/ 104742 w 982797"/>
                  <a:gd name="connsiteY48" fmla="*/ 496106 h 974414"/>
                  <a:gd name="connsiteX49" fmla="*/ 102514 w 982797"/>
                  <a:gd name="connsiteY49" fmla="*/ 489432 h 974414"/>
                  <a:gd name="connsiteX50" fmla="*/ 4457 w 982797"/>
                  <a:gd name="connsiteY50" fmla="*/ 444938 h 974414"/>
                  <a:gd name="connsiteX51" fmla="*/ 0 w 982797"/>
                  <a:gd name="connsiteY51" fmla="*/ 440489 h 974414"/>
                  <a:gd name="connsiteX52" fmla="*/ 15600 w 982797"/>
                  <a:gd name="connsiteY52" fmla="*/ 353726 h 974414"/>
                  <a:gd name="connsiteX53" fmla="*/ 20057 w 982797"/>
                  <a:gd name="connsiteY53" fmla="*/ 351501 h 974414"/>
                  <a:gd name="connsiteX54" fmla="*/ 129257 w 982797"/>
                  <a:gd name="connsiteY54" fmla="*/ 342602 h 974414"/>
                  <a:gd name="connsiteX55" fmla="*/ 135942 w 982797"/>
                  <a:gd name="connsiteY55" fmla="*/ 340377 h 974414"/>
                  <a:gd name="connsiteX56" fmla="*/ 151542 w 982797"/>
                  <a:gd name="connsiteY56" fmla="*/ 302558 h 974414"/>
                  <a:gd name="connsiteX57" fmla="*/ 151542 w 982797"/>
                  <a:gd name="connsiteY57" fmla="*/ 295884 h 974414"/>
                  <a:gd name="connsiteX58" fmla="*/ 91371 w 982797"/>
                  <a:gd name="connsiteY58" fmla="*/ 209121 h 974414"/>
                  <a:gd name="connsiteX59" fmla="*/ 91371 w 982797"/>
                  <a:gd name="connsiteY59" fmla="*/ 200222 h 974414"/>
                  <a:gd name="connsiteX60" fmla="*/ 147085 w 982797"/>
                  <a:gd name="connsiteY60" fmla="*/ 133481 h 974414"/>
                  <a:gd name="connsiteX61" fmla="*/ 153771 w 982797"/>
                  <a:gd name="connsiteY61" fmla="*/ 133481 h 974414"/>
                  <a:gd name="connsiteX62" fmla="*/ 249599 w 982797"/>
                  <a:gd name="connsiteY62" fmla="*/ 180200 h 974414"/>
                  <a:gd name="connsiteX63" fmla="*/ 256285 w 982797"/>
                  <a:gd name="connsiteY63" fmla="*/ 180200 h 974414"/>
                  <a:gd name="connsiteX64" fmla="*/ 289713 w 982797"/>
                  <a:gd name="connsiteY64" fmla="*/ 157953 h 974414"/>
                  <a:gd name="connsiteX65" fmla="*/ 283027 w 982797"/>
                  <a:gd name="connsiteY65" fmla="*/ 44493 h 974414"/>
                  <a:gd name="connsiteX66" fmla="*/ 369942 w 982797"/>
                  <a:gd name="connsiteY66" fmla="*/ 11123 h 974414"/>
                  <a:gd name="connsiteX67" fmla="*/ 439027 w 982797"/>
                  <a:gd name="connsiteY67" fmla="*/ 106785 h 974414"/>
                  <a:gd name="connsiteX68" fmla="*/ 481370 w 982797"/>
                  <a:gd name="connsiteY68" fmla="*/ 102335 h 974414"/>
                  <a:gd name="connsiteX69" fmla="*/ 532627 w 982797"/>
                  <a:gd name="connsiteY6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11713 w 982797"/>
                  <a:gd name="connsiteY33" fmla="*/ 887652 h 974414"/>
                  <a:gd name="connsiteX34" fmla="*/ 205028 w 982797"/>
                  <a:gd name="connsiteY34" fmla="*/ 887652 h 974414"/>
                  <a:gd name="connsiteX35" fmla="*/ 138171 w 982797"/>
                  <a:gd name="connsiteY35" fmla="*/ 829810 h 974414"/>
                  <a:gd name="connsiteX36" fmla="*/ 135942 w 982797"/>
                  <a:gd name="connsiteY36" fmla="*/ 823135 h 974414"/>
                  <a:gd name="connsiteX37" fmla="*/ 182742 w 982797"/>
                  <a:gd name="connsiteY37" fmla="*/ 725249 h 974414"/>
                  <a:gd name="connsiteX38" fmla="*/ 182742 w 982797"/>
                  <a:gd name="connsiteY38" fmla="*/ 720800 h 974414"/>
                  <a:gd name="connsiteX39" fmla="*/ 160457 w 982797"/>
                  <a:gd name="connsiteY39" fmla="*/ 687429 h 974414"/>
                  <a:gd name="connsiteX40" fmla="*/ 153771 w 982797"/>
                  <a:gd name="connsiteY40" fmla="*/ 685205 h 974414"/>
                  <a:gd name="connsiteX41" fmla="*/ 49028 w 982797"/>
                  <a:gd name="connsiteY41" fmla="*/ 696328 h 974414"/>
                  <a:gd name="connsiteX42" fmla="*/ 42343 w 982797"/>
                  <a:gd name="connsiteY42" fmla="*/ 691879 h 974414"/>
                  <a:gd name="connsiteX43" fmla="*/ 11143 w 982797"/>
                  <a:gd name="connsiteY43" fmla="*/ 609565 h 974414"/>
                  <a:gd name="connsiteX44" fmla="*/ 15600 w 982797"/>
                  <a:gd name="connsiteY44" fmla="*/ 602891 h 974414"/>
                  <a:gd name="connsiteX45" fmla="*/ 104742 w 982797"/>
                  <a:gd name="connsiteY45" fmla="*/ 542824 h 974414"/>
                  <a:gd name="connsiteX46" fmla="*/ 106971 w 982797"/>
                  <a:gd name="connsiteY46" fmla="*/ 536150 h 974414"/>
                  <a:gd name="connsiteX47" fmla="*/ 104742 w 982797"/>
                  <a:gd name="connsiteY47" fmla="*/ 496106 h 974414"/>
                  <a:gd name="connsiteX48" fmla="*/ 102514 w 982797"/>
                  <a:gd name="connsiteY48" fmla="*/ 489432 h 974414"/>
                  <a:gd name="connsiteX49" fmla="*/ 4457 w 982797"/>
                  <a:gd name="connsiteY49" fmla="*/ 444938 h 974414"/>
                  <a:gd name="connsiteX50" fmla="*/ 0 w 982797"/>
                  <a:gd name="connsiteY50" fmla="*/ 440489 h 974414"/>
                  <a:gd name="connsiteX51" fmla="*/ 15600 w 982797"/>
                  <a:gd name="connsiteY51" fmla="*/ 353726 h 974414"/>
                  <a:gd name="connsiteX52" fmla="*/ 20057 w 982797"/>
                  <a:gd name="connsiteY52" fmla="*/ 351501 h 974414"/>
                  <a:gd name="connsiteX53" fmla="*/ 129257 w 982797"/>
                  <a:gd name="connsiteY53" fmla="*/ 342602 h 974414"/>
                  <a:gd name="connsiteX54" fmla="*/ 135942 w 982797"/>
                  <a:gd name="connsiteY54" fmla="*/ 340377 h 974414"/>
                  <a:gd name="connsiteX55" fmla="*/ 151542 w 982797"/>
                  <a:gd name="connsiteY55" fmla="*/ 302558 h 974414"/>
                  <a:gd name="connsiteX56" fmla="*/ 151542 w 982797"/>
                  <a:gd name="connsiteY56" fmla="*/ 295884 h 974414"/>
                  <a:gd name="connsiteX57" fmla="*/ 91371 w 982797"/>
                  <a:gd name="connsiteY57" fmla="*/ 209121 h 974414"/>
                  <a:gd name="connsiteX58" fmla="*/ 91371 w 982797"/>
                  <a:gd name="connsiteY58" fmla="*/ 200222 h 974414"/>
                  <a:gd name="connsiteX59" fmla="*/ 147085 w 982797"/>
                  <a:gd name="connsiteY59" fmla="*/ 133481 h 974414"/>
                  <a:gd name="connsiteX60" fmla="*/ 153771 w 982797"/>
                  <a:gd name="connsiteY60" fmla="*/ 133481 h 974414"/>
                  <a:gd name="connsiteX61" fmla="*/ 249599 w 982797"/>
                  <a:gd name="connsiteY61" fmla="*/ 180200 h 974414"/>
                  <a:gd name="connsiteX62" fmla="*/ 256285 w 982797"/>
                  <a:gd name="connsiteY62" fmla="*/ 180200 h 974414"/>
                  <a:gd name="connsiteX63" fmla="*/ 289713 w 982797"/>
                  <a:gd name="connsiteY63" fmla="*/ 157953 h 974414"/>
                  <a:gd name="connsiteX64" fmla="*/ 283027 w 982797"/>
                  <a:gd name="connsiteY64" fmla="*/ 44493 h 974414"/>
                  <a:gd name="connsiteX65" fmla="*/ 369942 w 982797"/>
                  <a:gd name="connsiteY65" fmla="*/ 11123 h 974414"/>
                  <a:gd name="connsiteX66" fmla="*/ 439027 w 982797"/>
                  <a:gd name="connsiteY66" fmla="*/ 106785 h 974414"/>
                  <a:gd name="connsiteX67" fmla="*/ 481370 w 982797"/>
                  <a:gd name="connsiteY67" fmla="*/ 102335 h 974414"/>
                  <a:gd name="connsiteX68" fmla="*/ 532627 w 982797"/>
                  <a:gd name="connsiteY68"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8171 w 982797"/>
                  <a:gd name="connsiteY34" fmla="*/ 829810 h 974414"/>
                  <a:gd name="connsiteX35" fmla="*/ 135942 w 982797"/>
                  <a:gd name="connsiteY35" fmla="*/ 823135 h 974414"/>
                  <a:gd name="connsiteX36" fmla="*/ 182742 w 982797"/>
                  <a:gd name="connsiteY36" fmla="*/ 725249 h 974414"/>
                  <a:gd name="connsiteX37" fmla="*/ 182742 w 982797"/>
                  <a:gd name="connsiteY37" fmla="*/ 720800 h 974414"/>
                  <a:gd name="connsiteX38" fmla="*/ 160457 w 982797"/>
                  <a:gd name="connsiteY38" fmla="*/ 687429 h 974414"/>
                  <a:gd name="connsiteX39" fmla="*/ 153771 w 982797"/>
                  <a:gd name="connsiteY39" fmla="*/ 685205 h 974414"/>
                  <a:gd name="connsiteX40" fmla="*/ 49028 w 982797"/>
                  <a:gd name="connsiteY40" fmla="*/ 696328 h 974414"/>
                  <a:gd name="connsiteX41" fmla="*/ 42343 w 982797"/>
                  <a:gd name="connsiteY41" fmla="*/ 691879 h 974414"/>
                  <a:gd name="connsiteX42" fmla="*/ 11143 w 982797"/>
                  <a:gd name="connsiteY42" fmla="*/ 609565 h 974414"/>
                  <a:gd name="connsiteX43" fmla="*/ 15600 w 982797"/>
                  <a:gd name="connsiteY43" fmla="*/ 602891 h 974414"/>
                  <a:gd name="connsiteX44" fmla="*/ 104742 w 982797"/>
                  <a:gd name="connsiteY44" fmla="*/ 542824 h 974414"/>
                  <a:gd name="connsiteX45" fmla="*/ 106971 w 982797"/>
                  <a:gd name="connsiteY45" fmla="*/ 536150 h 974414"/>
                  <a:gd name="connsiteX46" fmla="*/ 104742 w 982797"/>
                  <a:gd name="connsiteY46" fmla="*/ 496106 h 974414"/>
                  <a:gd name="connsiteX47" fmla="*/ 102514 w 982797"/>
                  <a:gd name="connsiteY47" fmla="*/ 489432 h 974414"/>
                  <a:gd name="connsiteX48" fmla="*/ 4457 w 982797"/>
                  <a:gd name="connsiteY48" fmla="*/ 444938 h 974414"/>
                  <a:gd name="connsiteX49" fmla="*/ 0 w 982797"/>
                  <a:gd name="connsiteY49" fmla="*/ 440489 h 974414"/>
                  <a:gd name="connsiteX50" fmla="*/ 15600 w 982797"/>
                  <a:gd name="connsiteY50" fmla="*/ 353726 h 974414"/>
                  <a:gd name="connsiteX51" fmla="*/ 20057 w 982797"/>
                  <a:gd name="connsiteY51" fmla="*/ 351501 h 974414"/>
                  <a:gd name="connsiteX52" fmla="*/ 129257 w 982797"/>
                  <a:gd name="connsiteY52" fmla="*/ 342602 h 974414"/>
                  <a:gd name="connsiteX53" fmla="*/ 135942 w 982797"/>
                  <a:gd name="connsiteY53" fmla="*/ 340377 h 974414"/>
                  <a:gd name="connsiteX54" fmla="*/ 151542 w 982797"/>
                  <a:gd name="connsiteY54" fmla="*/ 302558 h 974414"/>
                  <a:gd name="connsiteX55" fmla="*/ 151542 w 982797"/>
                  <a:gd name="connsiteY55" fmla="*/ 295884 h 974414"/>
                  <a:gd name="connsiteX56" fmla="*/ 91371 w 982797"/>
                  <a:gd name="connsiteY56" fmla="*/ 209121 h 974414"/>
                  <a:gd name="connsiteX57" fmla="*/ 91371 w 982797"/>
                  <a:gd name="connsiteY57" fmla="*/ 200222 h 974414"/>
                  <a:gd name="connsiteX58" fmla="*/ 147085 w 982797"/>
                  <a:gd name="connsiteY58" fmla="*/ 133481 h 974414"/>
                  <a:gd name="connsiteX59" fmla="*/ 153771 w 982797"/>
                  <a:gd name="connsiteY59" fmla="*/ 133481 h 974414"/>
                  <a:gd name="connsiteX60" fmla="*/ 249599 w 982797"/>
                  <a:gd name="connsiteY60" fmla="*/ 180200 h 974414"/>
                  <a:gd name="connsiteX61" fmla="*/ 256285 w 982797"/>
                  <a:gd name="connsiteY61" fmla="*/ 180200 h 974414"/>
                  <a:gd name="connsiteX62" fmla="*/ 289713 w 982797"/>
                  <a:gd name="connsiteY62" fmla="*/ 157953 h 974414"/>
                  <a:gd name="connsiteX63" fmla="*/ 283027 w 982797"/>
                  <a:gd name="connsiteY63" fmla="*/ 44493 h 974414"/>
                  <a:gd name="connsiteX64" fmla="*/ 369942 w 982797"/>
                  <a:gd name="connsiteY64" fmla="*/ 11123 h 974414"/>
                  <a:gd name="connsiteX65" fmla="*/ 439027 w 982797"/>
                  <a:gd name="connsiteY65" fmla="*/ 106785 h 974414"/>
                  <a:gd name="connsiteX66" fmla="*/ 481370 w 982797"/>
                  <a:gd name="connsiteY66" fmla="*/ 102335 h 974414"/>
                  <a:gd name="connsiteX67" fmla="*/ 532627 w 982797"/>
                  <a:gd name="connsiteY67"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82742 w 982797"/>
                  <a:gd name="connsiteY36" fmla="*/ 720800 h 974414"/>
                  <a:gd name="connsiteX37" fmla="*/ 160457 w 982797"/>
                  <a:gd name="connsiteY37" fmla="*/ 687429 h 974414"/>
                  <a:gd name="connsiteX38" fmla="*/ 153771 w 982797"/>
                  <a:gd name="connsiteY38" fmla="*/ 685205 h 974414"/>
                  <a:gd name="connsiteX39" fmla="*/ 49028 w 982797"/>
                  <a:gd name="connsiteY39" fmla="*/ 696328 h 974414"/>
                  <a:gd name="connsiteX40" fmla="*/ 42343 w 982797"/>
                  <a:gd name="connsiteY40" fmla="*/ 691879 h 974414"/>
                  <a:gd name="connsiteX41" fmla="*/ 11143 w 982797"/>
                  <a:gd name="connsiteY41" fmla="*/ 609565 h 974414"/>
                  <a:gd name="connsiteX42" fmla="*/ 15600 w 982797"/>
                  <a:gd name="connsiteY42" fmla="*/ 602891 h 974414"/>
                  <a:gd name="connsiteX43" fmla="*/ 104742 w 982797"/>
                  <a:gd name="connsiteY43" fmla="*/ 542824 h 974414"/>
                  <a:gd name="connsiteX44" fmla="*/ 106971 w 982797"/>
                  <a:gd name="connsiteY44" fmla="*/ 536150 h 974414"/>
                  <a:gd name="connsiteX45" fmla="*/ 104742 w 982797"/>
                  <a:gd name="connsiteY45" fmla="*/ 496106 h 974414"/>
                  <a:gd name="connsiteX46" fmla="*/ 102514 w 982797"/>
                  <a:gd name="connsiteY46" fmla="*/ 489432 h 974414"/>
                  <a:gd name="connsiteX47" fmla="*/ 4457 w 982797"/>
                  <a:gd name="connsiteY47" fmla="*/ 444938 h 974414"/>
                  <a:gd name="connsiteX48" fmla="*/ 0 w 982797"/>
                  <a:gd name="connsiteY48" fmla="*/ 440489 h 974414"/>
                  <a:gd name="connsiteX49" fmla="*/ 15600 w 982797"/>
                  <a:gd name="connsiteY49" fmla="*/ 353726 h 974414"/>
                  <a:gd name="connsiteX50" fmla="*/ 20057 w 982797"/>
                  <a:gd name="connsiteY50" fmla="*/ 351501 h 974414"/>
                  <a:gd name="connsiteX51" fmla="*/ 129257 w 982797"/>
                  <a:gd name="connsiteY51" fmla="*/ 342602 h 974414"/>
                  <a:gd name="connsiteX52" fmla="*/ 135942 w 982797"/>
                  <a:gd name="connsiteY52" fmla="*/ 340377 h 974414"/>
                  <a:gd name="connsiteX53" fmla="*/ 151542 w 982797"/>
                  <a:gd name="connsiteY53" fmla="*/ 302558 h 974414"/>
                  <a:gd name="connsiteX54" fmla="*/ 151542 w 982797"/>
                  <a:gd name="connsiteY54" fmla="*/ 295884 h 974414"/>
                  <a:gd name="connsiteX55" fmla="*/ 91371 w 982797"/>
                  <a:gd name="connsiteY55" fmla="*/ 209121 h 974414"/>
                  <a:gd name="connsiteX56" fmla="*/ 91371 w 982797"/>
                  <a:gd name="connsiteY56" fmla="*/ 200222 h 974414"/>
                  <a:gd name="connsiteX57" fmla="*/ 147085 w 982797"/>
                  <a:gd name="connsiteY57" fmla="*/ 133481 h 974414"/>
                  <a:gd name="connsiteX58" fmla="*/ 153771 w 982797"/>
                  <a:gd name="connsiteY58" fmla="*/ 133481 h 974414"/>
                  <a:gd name="connsiteX59" fmla="*/ 249599 w 982797"/>
                  <a:gd name="connsiteY59" fmla="*/ 180200 h 974414"/>
                  <a:gd name="connsiteX60" fmla="*/ 256285 w 982797"/>
                  <a:gd name="connsiteY60" fmla="*/ 180200 h 974414"/>
                  <a:gd name="connsiteX61" fmla="*/ 289713 w 982797"/>
                  <a:gd name="connsiteY61" fmla="*/ 157953 h 974414"/>
                  <a:gd name="connsiteX62" fmla="*/ 283027 w 982797"/>
                  <a:gd name="connsiteY62" fmla="*/ 44493 h 974414"/>
                  <a:gd name="connsiteX63" fmla="*/ 369942 w 982797"/>
                  <a:gd name="connsiteY63" fmla="*/ 11123 h 974414"/>
                  <a:gd name="connsiteX64" fmla="*/ 439027 w 982797"/>
                  <a:gd name="connsiteY64" fmla="*/ 106785 h 974414"/>
                  <a:gd name="connsiteX65" fmla="*/ 481370 w 982797"/>
                  <a:gd name="connsiteY65" fmla="*/ 102335 h 974414"/>
                  <a:gd name="connsiteX66" fmla="*/ 532627 w 982797"/>
                  <a:gd name="connsiteY66"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60457 w 982797"/>
                  <a:gd name="connsiteY36" fmla="*/ 687429 h 974414"/>
                  <a:gd name="connsiteX37" fmla="*/ 153771 w 982797"/>
                  <a:gd name="connsiteY37" fmla="*/ 685205 h 974414"/>
                  <a:gd name="connsiteX38" fmla="*/ 49028 w 982797"/>
                  <a:gd name="connsiteY38" fmla="*/ 696328 h 974414"/>
                  <a:gd name="connsiteX39" fmla="*/ 42343 w 982797"/>
                  <a:gd name="connsiteY39" fmla="*/ 691879 h 974414"/>
                  <a:gd name="connsiteX40" fmla="*/ 11143 w 982797"/>
                  <a:gd name="connsiteY40" fmla="*/ 609565 h 974414"/>
                  <a:gd name="connsiteX41" fmla="*/ 15600 w 982797"/>
                  <a:gd name="connsiteY41" fmla="*/ 602891 h 974414"/>
                  <a:gd name="connsiteX42" fmla="*/ 104742 w 982797"/>
                  <a:gd name="connsiteY42" fmla="*/ 542824 h 974414"/>
                  <a:gd name="connsiteX43" fmla="*/ 106971 w 982797"/>
                  <a:gd name="connsiteY43" fmla="*/ 536150 h 974414"/>
                  <a:gd name="connsiteX44" fmla="*/ 104742 w 982797"/>
                  <a:gd name="connsiteY44" fmla="*/ 496106 h 974414"/>
                  <a:gd name="connsiteX45" fmla="*/ 102514 w 982797"/>
                  <a:gd name="connsiteY45" fmla="*/ 489432 h 974414"/>
                  <a:gd name="connsiteX46" fmla="*/ 4457 w 982797"/>
                  <a:gd name="connsiteY46" fmla="*/ 444938 h 974414"/>
                  <a:gd name="connsiteX47" fmla="*/ 0 w 982797"/>
                  <a:gd name="connsiteY47" fmla="*/ 440489 h 974414"/>
                  <a:gd name="connsiteX48" fmla="*/ 15600 w 982797"/>
                  <a:gd name="connsiteY48" fmla="*/ 353726 h 974414"/>
                  <a:gd name="connsiteX49" fmla="*/ 20057 w 982797"/>
                  <a:gd name="connsiteY49" fmla="*/ 351501 h 974414"/>
                  <a:gd name="connsiteX50" fmla="*/ 129257 w 982797"/>
                  <a:gd name="connsiteY50" fmla="*/ 342602 h 974414"/>
                  <a:gd name="connsiteX51" fmla="*/ 135942 w 982797"/>
                  <a:gd name="connsiteY51" fmla="*/ 340377 h 974414"/>
                  <a:gd name="connsiteX52" fmla="*/ 151542 w 982797"/>
                  <a:gd name="connsiteY52" fmla="*/ 302558 h 974414"/>
                  <a:gd name="connsiteX53" fmla="*/ 151542 w 982797"/>
                  <a:gd name="connsiteY53" fmla="*/ 295884 h 974414"/>
                  <a:gd name="connsiteX54" fmla="*/ 91371 w 982797"/>
                  <a:gd name="connsiteY54" fmla="*/ 209121 h 974414"/>
                  <a:gd name="connsiteX55" fmla="*/ 91371 w 982797"/>
                  <a:gd name="connsiteY55" fmla="*/ 200222 h 974414"/>
                  <a:gd name="connsiteX56" fmla="*/ 147085 w 982797"/>
                  <a:gd name="connsiteY56" fmla="*/ 133481 h 974414"/>
                  <a:gd name="connsiteX57" fmla="*/ 153771 w 982797"/>
                  <a:gd name="connsiteY57" fmla="*/ 133481 h 974414"/>
                  <a:gd name="connsiteX58" fmla="*/ 249599 w 982797"/>
                  <a:gd name="connsiteY58" fmla="*/ 180200 h 974414"/>
                  <a:gd name="connsiteX59" fmla="*/ 256285 w 982797"/>
                  <a:gd name="connsiteY59" fmla="*/ 180200 h 974414"/>
                  <a:gd name="connsiteX60" fmla="*/ 289713 w 982797"/>
                  <a:gd name="connsiteY60" fmla="*/ 157953 h 974414"/>
                  <a:gd name="connsiteX61" fmla="*/ 283027 w 982797"/>
                  <a:gd name="connsiteY61" fmla="*/ 44493 h 974414"/>
                  <a:gd name="connsiteX62" fmla="*/ 369942 w 982797"/>
                  <a:gd name="connsiteY62" fmla="*/ 11123 h 974414"/>
                  <a:gd name="connsiteX63" fmla="*/ 439027 w 982797"/>
                  <a:gd name="connsiteY63" fmla="*/ 106785 h 974414"/>
                  <a:gd name="connsiteX64" fmla="*/ 481370 w 982797"/>
                  <a:gd name="connsiteY64" fmla="*/ 102335 h 974414"/>
                  <a:gd name="connsiteX65" fmla="*/ 532627 w 982797"/>
                  <a:gd name="connsiteY65"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42343 w 982797"/>
                  <a:gd name="connsiteY38" fmla="*/ 691879 h 974414"/>
                  <a:gd name="connsiteX39" fmla="*/ 11143 w 982797"/>
                  <a:gd name="connsiteY39" fmla="*/ 609565 h 974414"/>
                  <a:gd name="connsiteX40" fmla="*/ 15600 w 982797"/>
                  <a:gd name="connsiteY40" fmla="*/ 602891 h 974414"/>
                  <a:gd name="connsiteX41" fmla="*/ 104742 w 982797"/>
                  <a:gd name="connsiteY41" fmla="*/ 542824 h 974414"/>
                  <a:gd name="connsiteX42" fmla="*/ 106971 w 982797"/>
                  <a:gd name="connsiteY42" fmla="*/ 536150 h 974414"/>
                  <a:gd name="connsiteX43" fmla="*/ 104742 w 982797"/>
                  <a:gd name="connsiteY43" fmla="*/ 496106 h 974414"/>
                  <a:gd name="connsiteX44" fmla="*/ 102514 w 982797"/>
                  <a:gd name="connsiteY44" fmla="*/ 489432 h 974414"/>
                  <a:gd name="connsiteX45" fmla="*/ 4457 w 982797"/>
                  <a:gd name="connsiteY45" fmla="*/ 444938 h 974414"/>
                  <a:gd name="connsiteX46" fmla="*/ 0 w 982797"/>
                  <a:gd name="connsiteY46" fmla="*/ 440489 h 974414"/>
                  <a:gd name="connsiteX47" fmla="*/ 15600 w 982797"/>
                  <a:gd name="connsiteY47" fmla="*/ 353726 h 974414"/>
                  <a:gd name="connsiteX48" fmla="*/ 20057 w 982797"/>
                  <a:gd name="connsiteY48" fmla="*/ 351501 h 974414"/>
                  <a:gd name="connsiteX49" fmla="*/ 129257 w 982797"/>
                  <a:gd name="connsiteY49" fmla="*/ 342602 h 974414"/>
                  <a:gd name="connsiteX50" fmla="*/ 135942 w 982797"/>
                  <a:gd name="connsiteY50" fmla="*/ 340377 h 974414"/>
                  <a:gd name="connsiteX51" fmla="*/ 151542 w 982797"/>
                  <a:gd name="connsiteY51" fmla="*/ 302558 h 974414"/>
                  <a:gd name="connsiteX52" fmla="*/ 151542 w 982797"/>
                  <a:gd name="connsiteY52" fmla="*/ 295884 h 974414"/>
                  <a:gd name="connsiteX53" fmla="*/ 91371 w 982797"/>
                  <a:gd name="connsiteY53" fmla="*/ 209121 h 974414"/>
                  <a:gd name="connsiteX54" fmla="*/ 91371 w 982797"/>
                  <a:gd name="connsiteY54" fmla="*/ 200222 h 974414"/>
                  <a:gd name="connsiteX55" fmla="*/ 147085 w 982797"/>
                  <a:gd name="connsiteY55" fmla="*/ 133481 h 974414"/>
                  <a:gd name="connsiteX56" fmla="*/ 153771 w 982797"/>
                  <a:gd name="connsiteY56" fmla="*/ 133481 h 974414"/>
                  <a:gd name="connsiteX57" fmla="*/ 249599 w 982797"/>
                  <a:gd name="connsiteY57" fmla="*/ 180200 h 974414"/>
                  <a:gd name="connsiteX58" fmla="*/ 256285 w 982797"/>
                  <a:gd name="connsiteY58" fmla="*/ 180200 h 974414"/>
                  <a:gd name="connsiteX59" fmla="*/ 289713 w 982797"/>
                  <a:gd name="connsiteY59" fmla="*/ 157953 h 974414"/>
                  <a:gd name="connsiteX60" fmla="*/ 283027 w 982797"/>
                  <a:gd name="connsiteY60" fmla="*/ 44493 h 974414"/>
                  <a:gd name="connsiteX61" fmla="*/ 369942 w 982797"/>
                  <a:gd name="connsiteY61" fmla="*/ 11123 h 974414"/>
                  <a:gd name="connsiteX62" fmla="*/ 439027 w 982797"/>
                  <a:gd name="connsiteY62" fmla="*/ 106785 h 974414"/>
                  <a:gd name="connsiteX63" fmla="*/ 481370 w 982797"/>
                  <a:gd name="connsiteY63" fmla="*/ 102335 h 974414"/>
                  <a:gd name="connsiteX64" fmla="*/ 532627 w 982797"/>
                  <a:gd name="connsiteY64"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1143 w 982797"/>
                  <a:gd name="connsiteY38" fmla="*/ 609565 h 974414"/>
                  <a:gd name="connsiteX39" fmla="*/ 15600 w 982797"/>
                  <a:gd name="connsiteY39" fmla="*/ 602891 h 974414"/>
                  <a:gd name="connsiteX40" fmla="*/ 104742 w 982797"/>
                  <a:gd name="connsiteY40" fmla="*/ 542824 h 974414"/>
                  <a:gd name="connsiteX41" fmla="*/ 106971 w 982797"/>
                  <a:gd name="connsiteY41" fmla="*/ 536150 h 974414"/>
                  <a:gd name="connsiteX42" fmla="*/ 104742 w 982797"/>
                  <a:gd name="connsiteY42" fmla="*/ 496106 h 974414"/>
                  <a:gd name="connsiteX43" fmla="*/ 102514 w 982797"/>
                  <a:gd name="connsiteY43" fmla="*/ 489432 h 974414"/>
                  <a:gd name="connsiteX44" fmla="*/ 4457 w 982797"/>
                  <a:gd name="connsiteY44" fmla="*/ 444938 h 974414"/>
                  <a:gd name="connsiteX45" fmla="*/ 0 w 982797"/>
                  <a:gd name="connsiteY45" fmla="*/ 440489 h 974414"/>
                  <a:gd name="connsiteX46" fmla="*/ 15600 w 982797"/>
                  <a:gd name="connsiteY46" fmla="*/ 353726 h 974414"/>
                  <a:gd name="connsiteX47" fmla="*/ 20057 w 982797"/>
                  <a:gd name="connsiteY47" fmla="*/ 351501 h 974414"/>
                  <a:gd name="connsiteX48" fmla="*/ 129257 w 982797"/>
                  <a:gd name="connsiteY48" fmla="*/ 342602 h 974414"/>
                  <a:gd name="connsiteX49" fmla="*/ 135942 w 982797"/>
                  <a:gd name="connsiteY49" fmla="*/ 340377 h 974414"/>
                  <a:gd name="connsiteX50" fmla="*/ 151542 w 982797"/>
                  <a:gd name="connsiteY50" fmla="*/ 302558 h 974414"/>
                  <a:gd name="connsiteX51" fmla="*/ 151542 w 982797"/>
                  <a:gd name="connsiteY51" fmla="*/ 295884 h 974414"/>
                  <a:gd name="connsiteX52" fmla="*/ 91371 w 982797"/>
                  <a:gd name="connsiteY52" fmla="*/ 209121 h 974414"/>
                  <a:gd name="connsiteX53" fmla="*/ 91371 w 982797"/>
                  <a:gd name="connsiteY53" fmla="*/ 200222 h 974414"/>
                  <a:gd name="connsiteX54" fmla="*/ 147085 w 982797"/>
                  <a:gd name="connsiteY54" fmla="*/ 133481 h 974414"/>
                  <a:gd name="connsiteX55" fmla="*/ 153771 w 982797"/>
                  <a:gd name="connsiteY55" fmla="*/ 133481 h 974414"/>
                  <a:gd name="connsiteX56" fmla="*/ 249599 w 982797"/>
                  <a:gd name="connsiteY56" fmla="*/ 180200 h 974414"/>
                  <a:gd name="connsiteX57" fmla="*/ 256285 w 982797"/>
                  <a:gd name="connsiteY57" fmla="*/ 180200 h 974414"/>
                  <a:gd name="connsiteX58" fmla="*/ 289713 w 982797"/>
                  <a:gd name="connsiteY58" fmla="*/ 157953 h 974414"/>
                  <a:gd name="connsiteX59" fmla="*/ 283027 w 982797"/>
                  <a:gd name="connsiteY59" fmla="*/ 44493 h 974414"/>
                  <a:gd name="connsiteX60" fmla="*/ 369942 w 982797"/>
                  <a:gd name="connsiteY60" fmla="*/ 11123 h 974414"/>
                  <a:gd name="connsiteX61" fmla="*/ 439027 w 982797"/>
                  <a:gd name="connsiteY61" fmla="*/ 106785 h 974414"/>
                  <a:gd name="connsiteX62" fmla="*/ 481370 w 982797"/>
                  <a:gd name="connsiteY62" fmla="*/ 102335 h 974414"/>
                  <a:gd name="connsiteX63" fmla="*/ 532627 w 982797"/>
                  <a:gd name="connsiteY63"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6971 w 982797"/>
                  <a:gd name="connsiteY40" fmla="*/ 536150 h 974414"/>
                  <a:gd name="connsiteX41" fmla="*/ 104742 w 982797"/>
                  <a:gd name="connsiteY41" fmla="*/ 496106 h 974414"/>
                  <a:gd name="connsiteX42" fmla="*/ 102514 w 982797"/>
                  <a:gd name="connsiteY42" fmla="*/ 489432 h 974414"/>
                  <a:gd name="connsiteX43" fmla="*/ 4457 w 982797"/>
                  <a:gd name="connsiteY43" fmla="*/ 444938 h 974414"/>
                  <a:gd name="connsiteX44" fmla="*/ 0 w 982797"/>
                  <a:gd name="connsiteY44" fmla="*/ 440489 h 974414"/>
                  <a:gd name="connsiteX45" fmla="*/ 15600 w 982797"/>
                  <a:gd name="connsiteY45" fmla="*/ 353726 h 974414"/>
                  <a:gd name="connsiteX46" fmla="*/ 20057 w 982797"/>
                  <a:gd name="connsiteY46" fmla="*/ 351501 h 974414"/>
                  <a:gd name="connsiteX47" fmla="*/ 129257 w 982797"/>
                  <a:gd name="connsiteY47" fmla="*/ 342602 h 974414"/>
                  <a:gd name="connsiteX48" fmla="*/ 135942 w 982797"/>
                  <a:gd name="connsiteY48" fmla="*/ 340377 h 974414"/>
                  <a:gd name="connsiteX49" fmla="*/ 151542 w 982797"/>
                  <a:gd name="connsiteY49" fmla="*/ 302558 h 974414"/>
                  <a:gd name="connsiteX50" fmla="*/ 151542 w 982797"/>
                  <a:gd name="connsiteY50" fmla="*/ 295884 h 974414"/>
                  <a:gd name="connsiteX51" fmla="*/ 91371 w 982797"/>
                  <a:gd name="connsiteY51" fmla="*/ 209121 h 974414"/>
                  <a:gd name="connsiteX52" fmla="*/ 91371 w 982797"/>
                  <a:gd name="connsiteY52" fmla="*/ 200222 h 974414"/>
                  <a:gd name="connsiteX53" fmla="*/ 147085 w 982797"/>
                  <a:gd name="connsiteY53" fmla="*/ 133481 h 974414"/>
                  <a:gd name="connsiteX54" fmla="*/ 153771 w 982797"/>
                  <a:gd name="connsiteY54" fmla="*/ 133481 h 974414"/>
                  <a:gd name="connsiteX55" fmla="*/ 249599 w 982797"/>
                  <a:gd name="connsiteY55" fmla="*/ 180200 h 974414"/>
                  <a:gd name="connsiteX56" fmla="*/ 256285 w 982797"/>
                  <a:gd name="connsiteY56" fmla="*/ 180200 h 974414"/>
                  <a:gd name="connsiteX57" fmla="*/ 289713 w 982797"/>
                  <a:gd name="connsiteY57" fmla="*/ 157953 h 974414"/>
                  <a:gd name="connsiteX58" fmla="*/ 283027 w 982797"/>
                  <a:gd name="connsiteY58" fmla="*/ 44493 h 974414"/>
                  <a:gd name="connsiteX59" fmla="*/ 369942 w 982797"/>
                  <a:gd name="connsiteY59" fmla="*/ 11123 h 974414"/>
                  <a:gd name="connsiteX60" fmla="*/ 439027 w 982797"/>
                  <a:gd name="connsiteY60" fmla="*/ 106785 h 974414"/>
                  <a:gd name="connsiteX61" fmla="*/ 481370 w 982797"/>
                  <a:gd name="connsiteY61" fmla="*/ 102335 h 974414"/>
                  <a:gd name="connsiteX62" fmla="*/ 532627 w 982797"/>
                  <a:gd name="connsiteY62"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102514 w 982797"/>
                  <a:gd name="connsiteY41" fmla="*/ 489432 h 974414"/>
                  <a:gd name="connsiteX42" fmla="*/ 4457 w 982797"/>
                  <a:gd name="connsiteY42" fmla="*/ 444938 h 974414"/>
                  <a:gd name="connsiteX43" fmla="*/ 0 w 982797"/>
                  <a:gd name="connsiteY43" fmla="*/ 440489 h 974414"/>
                  <a:gd name="connsiteX44" fmla="*/ 15600 w 982797"/>
                  <a:gd name="connsiteY44" fmla="*/ 353726 h 974414"/>
                  <a:gd name="connsiteX45" fmla="*/ 20057 w 982797"/>
                  <a:gd name="connsiteY45" fmla="*/ 351501 h 974414"/>
                  <a:gd name="connsiteX46" fmla="*/ 129257 w 982797"/>
                  <a:gd name="connsiteY46" fmla="*/ 342602 h 974414"/>
                  <a:gd name="connsiteX47" fmla="*/ 135942 w 982797"/>
                  <a:gd name="connsiteY47" fmla="*/ 340377 h 974414"/>
                  <a:gd name="connsiteX48" fmla="*/ 151542 w 982797"/>
                  <a:gd name="connsiteY48" fmla="*/ 302558 h 974414"/>
                  <a:gd name="connsiteX49" fmla="*/ 151542 w 982797"/>
                  <a:gd name="connsiteY49" fmla="*/ 295884 h 974414"/>
                  <a:gd name="connsiteX50" fmla="*/ 91371 w 982797"/>
                  <a:gd name="connsiteY50" fmla="*/ 209121 h 974414"/>
                  <a:gd name="connsiteX51" fmla="*/ 91371 w 982797"/>
                  <a:gd name="connsiteY51" fmla="*/ 200222 h 974414"/>
                  <a:gd name="connsiteX52" fmla="*/ 147085 w 982797"/>
                  <a:gd name="connsiteY52" fmla="*/ 133481 h 974414"/>
                  <a:gd name="connsiteX53" fmla="*/ 153771 w 982797"/>
                  <a:gd name="connsiteY53" fmla="*/ 133481 h 974414"/>
                  <a:gd name="connsiteX54" fmla="*/ 249599 w 982797"/>
                  <a:gd name="connsiteY54" fmla="*/ 180200 h 974414"/>
                  <a:gd name="connsiteX55" fmla="*/ 256285 w 982797"/>
                  <a:gd name="connsiteY55" fmla="*/ 180200 h 974414"/>
                  <a:gd name="connsiteX56" fmla="*/ 289713 w 982797"/>
                  <a:gd name="connsiteY56" fmla="*/ 157953 h 974414"/>
                  <a:gd name="connsiteX57" fmla="*/ 283027 w 982797"/>
                  <a:gd name="connsiteY57" fmla="*/ 44493 h 974414"/>
                  <a:gd name="connsiteX58" fmla="*/ 369942 w 982797"/>
                  <a:gd name="connsiteY58" fmla="*/ 11123 h 974414"/>
                  <a:gd name="connsiteX59" fmla="*/ 439027 w 982797"/>
                  <a:gd name="connsiteY59" fmla="*/ 106785 h 974414"/>
                  <a:gd name="connsiteX60" fmla="*/ 481370 w 982797"/>
                  <a:gd name="connsiteY60" fmla="*/ 102335 h 974414"/>
                  <a:gd name="connsiteX61" fmla="*/ 532627 w 982797"/>
                  <a:gd name="connsiteY61"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15600 w 982797"/>
                  <a:gd name="connsiteY43" fmla="*/ 353726 h 974414"/>
                  <a:gd name="connsiteX44" fmla="*/ 20057 w 982797"/>
                  <a:gd name="connsiteY44" fmla="*/ 351501 h 974414"/>
                  <a:gd name="connsiteX45" fmla="*/ 129257 w 982797"/>
                  <a:gd name="connsiteY45" fmla="*/ 342602 h 974414"/>
                  <a:gd name="connsiteX46" fmla="*/ 135942 w 982797"/>
                  <a:gd name="connsiteY46" fmla="*/ 340377 h 974414"/>
                  <a:gd name="connsiteX47" fmla="*/ 151542 w 982797"/>
                  <a:gd name="connsiteY47" fmla="*/ 302558 h 974414"/>
                  <a:gd name="connsiteX48" fmla="*/ 151542 w 982797"/>
                  <a:gd name="connsiteY48" fmla="*/ 295884 h 974414"/>
                  <a:gd name="connsiteX49" fmla="*/ 91371 w 982797"/>
                  <a:gd name="connsiteY49" fmla="*/ 209121 h 974414"/>
                  <a:gd name="connsiteX50" fmla="*/ 91371 w 982797"/>
                  <a:gd name="connsiteY50" fmla="*/ 200222 h 974414"/>
                  <a:gd name="connsiteX51" fmla="*/ 147085 w 982797"/>
                  <a:gd name="connsiteY51" fmla="*/ 133481 h 974414"/>
                  <a:gd name="connsiteX52" fmla="*/ 153771 w 982797"/>
                  <a:gd name="connsiteY52" fmla="*/ 133481 h 974414"/>
                  <a:gd name="connsiteX53" fmla="*/ 249599 w 982797"/>
                  <a:gd name="connsiteY53" fmla="*/ 180200 h 974414"/>
                  <a:gd name="connsiteX54" fmla="*/ 256285 w 982797"/>
                  <a:gd name="connsiteY54" fmla="*/ 180200 h 974414"/>
                  <a:gd name="connsiteX55" fmla="*/ 289713 w 982797"/>
                  <a:gd name="connsiteY55" fmla="*/ 157953 h 974414"/>
                  <a:gd name="connsiteX56" fmla="*/ 283027 w 982797"/>
                  <a:gd name="connsiteY56" fmla="*/ 44493 h 974414"/>
                  <a:gd name="connsiteX57" fmla="*/ 369942 w 982797"/>
                  <a:gd name="connsiteY57" fmla="*/ 11123 h 974414"/>
                  <a:gd name="connsiteX58" fmla="*/ 439027 w 982797"/>
                  <a:gd name="connsiteY58" fmla="*/ 106785 h 974414"/>
                  <a:gd name="connsiteX59" fmla="*/ 481370 w 982797"/>
                  <a:gd name="connsiteY59" fmla="*/ 102335 h 974414"/>
                  <a:gd name="connsiteX60" fmla="*/ 532627 w 982797"/>
                  <a:gd name="connsiteY60"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24800 w 978340"/>
                  <a:gd name="connsiteY43" fmla="*/ 342602 h 974414"/>
                  <a:gd name="connsiteX44" fmla="*/ 131485 w 978340"/>
                  <a:gd name="connsiteY44" fmla="*/ 340377 h 974414"/>
                  <a:gd name="connsiteX45" fmla="*/ 147085 w 978340"/>
                  <a:gd name="connsiteY45" fmla="*/ 302558 h 974414"/>
                  <a:gd name="connsiteX46" fmla="*/ 147085 w 978340"/>
                  <a:gd name="connsiteY46" fmla="*/ 295884 h 974414"/>
                  <a:gd name="connsiteX47" fmla="*/ 86914 w 978340"/>
                  <a:gd name="connsiteY47" fmla="*/ 209121 h 974414"/>
                  <a:gd name="connsiteX48" fmla="*/ 86914 w 978340"/>
                  <a:gd name="connsiteY48" fmla="*/ 200222 h 974414"/>
                  <a:gd name="connsiteX49" fmla="*/ 142628 w 978340"/>
                  <a:gd name="connsiteY49" fmla="*/ 133481 h 974414"/>
                  <a:gd name="connsiteX50" fmla="*/ 149314 w 978340"/>
                  <a:gd name="connsiteY50" fmla="*/ 133481 h 974414"/>
                  <a:gd name="connsiteX51" fmla="*/ 245142 w 978340"/>
                  <a:gd name="connsiteY51" fmla="*/ 180200 h 974414"/>
                  <a:gd name="connsiteX52" fmla="*/ 251828 w 978340"/>
                  <a:gd name="connsiteY52" fmla="*/ 180200 h 974414"/>
                  <a:gd name="connsiteX53" fmla="*/ 285256 w 978340"/>
                  <a:gd name="connsiteY53" fmla="*/ 157953 h 974414"/>
                  <a:gd name="connsiteX54" fmla="*/ 278570 w 978340"/>
                  <a:gd name="connsiteY54" fmla="*/ 44493 h 974414"/>
                  <a:gd name="connsiteX55" fmla="*/ 365485 w 978340"/>
                  <a:gd name="connsiteY55" fmla="*/ 11123 h 974414"/>
                  <a:gd name="connsiteX56" fmla="*/ 434570 w 978340"/>
                  <a:gd name="connsiteY56" fmla="*/ 106785 h 974414"/>
                  <a:gd name="connsiteX57" fmla="*/ 476913 w 978340"/>
                  <a:gd name="connsiteY57" fmla="*/ 102335 h 974414"/>
                  <a:gd name="connsiteX58" fmla="*/ 528170 w 978340"/>
                  <a:gd name="connsiteY58"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147085 w 978340"/>
                  <a:gd name="connsiteY45" fmla="*/ 295884 h 974414"/>
                  <a:gd name="connsiteX46" fmla="*/ 86914 w 978340"/>
                  <a:gd name="connsiteY46" fmla="*/ 209121 h 974414"/>
                  <a:gd name="connsiteX47" fmla="*/ 86914 w 978340"/>
                  <a:gd name="connsiteY47" fmla="*/ 200222 h 974414"/>
                  <a:gd name="connsiteX48" fmla="*/ 142628 w 978340"/>
                  <a:gd name="connsiteY48" fmla="*/ 133481 h 974414"/>
                  <a:gd name="connsiteX49" fmla="*/ 149314 w 978340"/>
                  <a:gd name="connsiteY49" fmla="*/ 133481 h 974414"/>
                  <a:gd name="connsiteX50" fmla="*/ 245142 w 978340"/>
                  <a:gd name="connsiteY50" fmla="*/ 180200 h 974414"/>
                  <a:gd name="connsiteX51" fmla="*/ 251828 w 978340"/>
                  <a:gd name="connsiteY51" fmla="*/ 180200 h 974414"/>
                  <a:gd name="connsiteX52" fmla="*/ 285256 w 978340"/>
                  <a:gd name="connsiteY52" fmla="*/ 157953 h 974414"/>
                  <a:gd name="connsiteX53" fmla="*/ 278570 w 978340"/>
                  <a:gd name="connsiteY53" fmla="*/ 44493 h 974414"/>
                  <a:gd name="connsiteX54" fmla="*/ 365485 w 978340"/>
                  <a:gd name="connsiteY54" fmla="*/ 11123 h 974414"/>
                  <a:gd name="connsiteX55" fmla="*/ 434570 w 978340"/>
                  <a:gd name="connsiteY55" fmla="*/ 106785 h 974414"/>
                  <a:gd name="connsiteX56" fmla="*/ 476913 w 978340"/>
                  <a:gd name="connsiteY56" fmla="*/ 102335 h 974414"/>
                  <a:gd name="connsiteX57" fmla="*/ 528170 w 978340"/>
                  <a:gd name="connsiteY57"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9121 h 974414"/>
                  <a:gd name="connsiteX46" fmla="*/ 86914 w 978340"/>
                  <a:gd name="connsiteY46" fmla="*/ 200222 h 974414"/>
                  <a:gd name="connsiteX47" fmla="*/ 142628 w 978340"/>
                  <a:gd name="connsiteY47" fmla="*/ 133481 h 974414"/>
                  <a:gd name="connsiteX48" fmla="*/ 149314 w 978340"/>
                  <a:gd name="connsiteY48" fmla="*/ 133481 h 974414"/>
                  <a:gd name="connsiteX49" fmla="*/ 245142 w 978340"/>
                  <a:gd name="connsiteY49" fmla="*/ 180200 h 974414"/>
                  <a:gd name="connsiteX50" fmla="*/ 251828 w 978340"/>
                  <a:gd name="connsiteY50" fmla="*/ 180200 h 974414"/>
                  <a:gd name="connsiteX51" fmla="*/ 285256 w 978340"/>
                  <a:gd name="connsiteY51" fmla="*/ 157953 h 974414"/>
                  <a:gd name="connsiteX52" fmla="*/ 278570 w 978340"/>
                  <a:gd name="connsiteY52" fmla="*/ 44493 h 974414"/>
                  <a:gd name="connsiteX53" fmla="*/ 365485 w 978340"/>
                  <a:gd name="connsiteY53" fmla="*/ 11123 h 974414"/>
                  <a:gd name="connsiteX54" fmla="*/ 434570 w 978340"/>
                  <a:gd name="connsiteY54" fmla="*/ 106785 h 974414"/>
                  <a:gd name="connsiteX55" fmla="*/ 476913 w 978340"/>
                  <a:gd name="connsiteY55" fmla="*/ 102335 h 974414"/>
                  <a:gd name="connsiteX56" fmla="*/ 528170 w 978340"/>
                  <a:gd name="connsiteY56"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149314 w 978340"/>
                  <a:gd name="connsiteY47" fmla="*/ 133481 h 974414"/>
                  <a:gd name="connsiteX48" fmla="*/ 245142 w 978340"/>
                  <a:gd name="connsiteY48" fmla="*/ 180200 h 974414"/>
                  <a:gd name="connsiteX49" fmla="*/ 251828 w 978340"/>
                  <a:gd name="connsiteY49" fmla="*/ 180200 h 974414"/>
                  <a:gd name="connsiteX50" fmla="*/ 285256 w 978340"/>
                  <a:gd name="connsiteY50" fmla="*/ 157953 h 974414"/>
                  <a:gd name="connsiteX51" fmla="*/ 278570 w 978340"/>
                  <a:gd name="connsiteY51" fmla="*/ 44493 h 974414"/>
                  <a:gd name="connsiteX52" fmla="*/ 365485 w 978340"/>
                  <a:gd name="connsiteY52" fmla="*/ 11123 h 974414"/>
                  <a:gd name="connsiteX53" fmla="*/ 434570 w 978340"/>
                  <a:gd name="connsiteY53" fmla="*/ 106785 h 974414"/>
                  <a:gd name="connsiteX54" fmla="*/ 476913 w 978340"/>
                  <a:gd name="connsiteY54" fmla="*/ 102335 h 974414"/>
                  <a:gd name="connsiteX55" fmla="*/ 528170 w 978340"/>
                  <a:gd name="connsiteY55"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45142 w 978340"/>
                  <a:gd name="connsiteY47" fmla="*/ 180200 h 974414"/>
                  <a:gd name="connsiteX48" fmla="*/ 251828 w 978340"/>
                  <a:gd name="connsiteY48" fmla="*/ 180200 h 974414"/>
                  <a:gd name="connsiteX49" fmla="*/ 285256 w 978340"/>
                  <a:gd name="connsiteY49" fmla="*/ 157953 h 974414"/>
                  <a:gd name="connsiteX50" fmla="*/ 278570 w 978340"/>
                  <a:gd name="connsiteY50" fmla="*/ 44493 h 974414"/>
                  <a:gd name="connsiteX51" fmla="*/ 365485 w 978340"/>
                  <a:gd name="connsiteY51" fmla="*/ 11123 h 974414"/>
                  <a:gd name="connsiteX52" fmla="*/ 434570 w 978340"/>
                  <a:gd name="connsiteY52" fmla="*/ 106785 h 974414"/>
                  <a:gd name="connsiteX53" fmla="*/ 476913 w 978340"/>
                  <a:gd name="connsiteY53" fmla="*/ 102335 h 974414"/>
                  <a:gd name="connsiteX54" fmla="*/ 528170 w 978340"/>
                  <a:gd name="connsiteY54"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51828 w 978340"/>
                  <a:gd name="connsiteY47" fmla="*/ 180200 h 974414"/>
                  <a:gd name="connsiteX48" fmla="*/ 285256 w 978340"/>
                  <a:gd name="connsiteY48" fmla="*/ 157953 h 974414"/>
                  <a:gd name="connsiteX49" fmla="*/ 278570 w 978340"/>
                  <a:gd name="connsiteY49" fmla="*/ 44493 h 974414"/>
                  <a:gd name="connsiteX50" fmla="*/ 365485 w 978340"/>
                  <a:gd name="connsiteY50" fmla="*/ 11123 h 974414"/>
                  <a:gd name="connsiteX51" fmla="*/ 434570 w 978340"/>
                  <a:gd name="connsiteY51" fmla="*/ 106785 h 974414"/>
                  <a:gd name="connsiteX52" fmla="*/ 476913 w 978340"/>
                  <a:gd name="connsiteY52" fmla="*/ 102335 h 974414"/>
                  <a:gd name="connsiteX53" fmla="*/ 528170 w 978340"/>
                  <a:gd name="connsiteY53" fmla="*/ 0 h 9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8340" h="974414">
                    <a:moveTo>
                      <a:pt x="488055" y="299009"/>
                    </a:moveTo>
                    <a:cubicBezTo>
                      <a:pt x="383573" y="299009"/>
                      <a:pt x="298873" y="383268"/>
                      <a:pt x="298873" y="487207"/>
                    </a:cubicBezTo>
                    <a:cubicBezTo>
                      <a:pt x="298873" y="591146"/>
                      <a:pt x="383573" y="675405"/>
                      <a:pt x="488055" y="675405"/>
                    </a:cubicBezTo>
                    <a:cubicBezTo>
                      <a:pt x="592537" y="675405"/>
                      <a:pt x="677237" y="591146"/>
                      <a:pt x="677237" y="487207"/>
                    </a:cubicBezTo>
                    <a:cubicBezTo>
                      <a:pt x="677237" y="383268"/>
                      <a:pt x="592537" y="299009"/>
                      <a:pt x="488055" y="299009"/>
                    </a:cubicBezTo>
                    <a:close/>
                    <a:moveTo>
                      <a:pt x="528170" y="0"/>
                    </a:moveTo>
                    <a:lnTo>
                      <a:pt x="621769" y="13348"/>
                    </a:lnTo>
                    <a:lnTo>
                      <a:pt x="637369" y="131256"/>
                    </a:lnTo>
                    <a:lnTo>
                      <a:pt x="673026" y="151279"/>
                    </a:lnTo>
                    <a:lnTo>
                      <a:pt x="775540" y="86763"/>
                    </a:lnTo>
                    <a:lnTo>
                      <a:pt x="842397" y="144605"/>
                    </a:lnTo>
                    <a:lnTo>
                      <a:pt x="795597" y="253614"/>
                    </a:lnTo>
                    <a:lnTo>
                      <a:pt x="817883" y="286985"/>
                    </a:lnTo>
                    <a:lnTo>
                      <a:pt x="933768" y="278086"/>
                    </a:lnTo>
                    <a:lnTo>
                      <a:pt x="967197" y="367074"/>
                    </a:lnTo>
                    <a:lnTo>
                      <a:pt x="873597" y="431590"/>
                    </a:lnTo>
                    <a:lnTo>
                      <a:pt x="873597" y="478308"/>
                    </a:lnTo>
                    <a:lnTo>
                      <a:pt x="978340" y="529476"/>
                    </a:lnTo>
                    <a:lnTo>
                      <a:pt x="962740" y="620689"/>
                    </a:lnTo>
                    <a:lnTo>
                      <a:pt x="846854" y="634037"/>
                    </a:lnTo>
                    <a:lnTo>
                      <a:pt x="826797" y="674081"/>
                    </a:lnTo>
                    <a:lnTo>
                      <a:pt x="891426" y="774192"/>
                    </a:lnTo>
                    <a:lnTo>
                      <a:pt x="831254" y="840933"/>
                    </a:lnTo>
                    <a:lnTo>
                      <a:pt x="724283" y="791990"/>
                    </a:lnTo>
                    <a:lnTo>
                      <a:pt x="686398" y="823135"/>
                    </a:lnTo>
                    <a:lnTo>
                      <a:pt x="697541" y="929921"/>
                    </a:lnTo>
                    <a:lnTo>
                      <a:pt x="603941" y="963291"/>
                    </a:lnTo>
                    <a:lnTo>
                      <a:pt x="546286" y="875561"/>
                    </a:lnTo>
                    <a:lnTo>
                      <a:pt x="490284" y="875584"/>
                    </a:lnTo>
                    <a:lnTo>
                      <a:pt x="445713" y="974414"/>
                    </a:lnTo>
                    <a:lnTo>
                      <a:pt x="352113" y="958842"/>
                    </a:lnTo>
                    <a:lnTo>
                      <a:pt x="343199" y="847607"/>
                    </a:lnTo>
                    <a:lnTo>
                      <a:pt x="291942" y="825360"/>
                    </a:lnTo>
                    <a:lnTo>
                      <a:pt x="200571" y="887652"/>
                    </a:lnTo>
                    <a:lnTo>
                      <a:pt x="131485" y="823135"/>
                    </a:lnTo>
                    <a:lnTo>
                      <a:pt x="178285" y="725249"/>
                    </a:lnTo>
                    <a:lnTo>
                      <a:pt x="149314" y="685205"/>
                    </a:lnTo>
                    <a:lnTo>
                      <a:pt x="44571" y="696328"/>
                    </a:lnTo>
                    <a:lnTo>
                      <a:pt x="11143" y="602891"/>
                    </a:lnTo>
                    <a:lnTo>
                      <a:pt x="100285" y="542824"/>
                    </a:lnTo>
                    <a:lnTo>
                      <a:pt x="100285" y="496106"/>
                    </a:lnTo>
                    <a:lnTo>
                      <a:pt x="0" y="444938"/>
                    </a:lnTo>
                    <a:lnTo>
                      <a:pt x="15600" y="351501"/>
                    </a:lnTo>
                    <a:lnTo>
                      <a:pt x="131485" y="340377"/>
                    </a:lnTo>
                    <a:lnTo>
                      <a:pt x="147085" y="302558"/>
                    </a:lnTo>
                    <a:lnTo>
                      <a:pt x="86914" y="200222"/>
                    </a:lnTo>
                    <a:lnTo>
                      <a:pt x="142628" y="133481"/>
                    </a:lnTo>
                    <a:lnTo>
                      <a:pt x="251828" y="180200"/>
                    </a:lnTo>
                    <a:lnTo>
                      <a:pt x="285256" y="157953"/>
                    </a:lnTo>
                    <a:lnTo>
                      <a:pt x="278570" y="44493"/>
                    </a:lnTo>
                    <a:lnTo>
                      <a:pt x="365485" y="11123"/>
                    </a:lnTo>
                    <a:lnTo>
                      <a:pt x="434570" y="106785"/>
                    </a:lnTo>
                    <a:lnTo>
                      <a:pt x="476913" y="102335"/>
                    </a:lnTo>
                    <a:lnTo>
                      <a:pt x="528170" y="0"/>
                    </a:lnTo>
                    <a:close/>
                  </a:path>
                </a:pathLst>
              </a:custGeom>
              <a:grpFill/>
              <a:ln w="0">
                <a:noFill/>
                <a:prstDash val="solid"/>
                <a:round/>
                <a:headEnd/>
                <a:tailEnd/>
              </a:ln>
              <a:effectLst/>
            </p:spPr>
            <p:txBody>
              <a:bodyPr lIns="91392" tIns="45696" rIns="91392" bIns="45696"/>
              <a:lstStyle/>
              <a:p>
                <a:pPr>
                  <a:defRPr/>
                </a:pPr>
                <a:endParaRPr lang="en-US" sz="1798">
                  <a:solidFill>
                    <a:prstClr val="black"/>
                  </a:solidFill>
                </a:endParaRPr>
              </a:p>
            </p:txBody>
          </p:sp>
          <p:sp>
            <p:nvSpPr>
              <p:cNvPr id="27" name="Freeform 68">
                <a:extLst>
                  <a:ext uri="{FF2B5EF4-FFF2-40B4-BE49-F238E27FC236}">
                    <a16:creationId xmlns:a16="http://schemas.microsoft.com/office/drawing/2014/main" id="{43450CB1-7BA5-0E25-C5E2-D20D7D9E927F}"/>
                  </a:ext>
                </a:extLst>
              </p:cNvPr>
              <p:cNvSpPr>
                <a:spLocks/>
              </p:cNvSpPr>
              <p:nvPr/>
            </p:nvSpPr>
            <p:spPr bwMode="auto">
              <a:xfrm>
                <a:off x="-3733015" y="29718203"/>
                <a:ext cx="2125227" cy="2116695"/>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4570 w 985025"/>
                  <a:gd name="connsiteY95" fmla="*/ 104560 h 978864"/>
                  <a:gd name="connsiteX96" fmla="*/ 439027 w 985025"/>
                  <a:gd name="connsiteY96" fmla="*/ 109010 h 978864"/>
                  <a:gd name="connsiteX97" fmla="*/ 481370 w 985025"/>
                  <a:gd name="connsiteY97" fmla="*/ 104560 h 978864"/>
                  <a:gd name="connsiteX98" fmla="*/ 488055 w 985025"/>
                  <a:gd name="connsiteY98" fmla="*/ 100111 h 978864"/>
                  <a:gd name="connsiteX99" fmla="*/ 532627 w 985025"/>
                  <a:gd name="connsiteY99" fmla="*/ 2225 h 978864"/>
                  <a:gd name="connsiteX100" fmla="*/ 537084 w 985025"/>
                  <a:gd name="connsiteY100"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9027 w 985025"/>
                  <a:gd name="connsiteY95" fmla="*/ 109010 h 978864"/>
                  <a:gd name="connsiteX96" fmla="*/ 481370 w 985025"/>
                  <a:gd name="connsiteY96" fmla="*/ 104560 h 978864"/>
                  <a:gd name="connsiteX97" fmla="*/ 488055 w 985025"/>
                  <a:gd name="connsiteY97" fmla="*/ 100111 h 978864"/>
                  <a:gd name="connsiteX98" fmla="*/ 532627 w 985025"/>
                  <a:gd name="connsiteY98" fmla="*/ 2225 h 978864"/>
                  <a:gd name="connsiteX99" fmla="*/ 537084 w 985025"/>
                  <a:gd name="connsiteY99"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369942 w 985025"/>
                  <a:gd name="connsiteY93" fmla="*/ 13348 h 978864"/>
                  <a:gd name="connsiteX94" fmla="*/ 439027 w 985025"/>
                  <a:gd name="connsiteY94" fmla="*/ 109010 h 978864"/>
                  <a:gd name="connsiteX95" fmla="*/ 481370 w 985025"/>
                  <a:gd name="connsiteY95" fmla="*/ 104560 h 978864"/>
                  <a:gd name="connsiteX96" fmla="*/ 488055 w 985025"/>
                  <a:gd name="connsiteY96" fmla="*/ 100111 h 978864"/>
                  <a:gd name="connsiteX97" fmla="*/ 532627 w 985025"/>
                  <a:gd name="connsiteY97" fmla="*/ 2225 h 978864"/>
                  <a:gd name="connsiteX98" fmla="*/ 537084 w 985025"/>
                  <a:gd name="connsiteY98"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488055 w 985025"/>
                  <a:gd name="connsiteY95" fmla="*/ 100111 h 978864"/>
                  <a:gd name="connsiteX96" fmla="*/ 532627 w 985025"/>
                  <a:gd name="connsiteY96" fmla="*/ 2225 h 978864"/>
                  <a:gd name="connsiteX97" fmla="*/ 537084 w 985025"/>
                  <a:gd name="connsiteY97"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532627 w 985025"/>
                  <a:gd name="connsiteY95" fmla="*/ 2225 h 978864"/>
                  <a:gd name="connsiteX96" fmla="*/ 537084 w 985025"/>
                  <a:gd name="connsiteY96" fmla="*/ 0 h 978864"/>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0684 w 985025"/>
                  <a:gd name="connsiteY7" fmla="*/ 20022 h 976639"/>
                  <a:gd name="connsiteX8" fmla="*/ 637369 w 985025"/>
                  <a:gd name="connsiteY8" fmla="*/ 124582 h 976639"/>
                  <a:gd name="connsiteX9" fmla="*/ 641826 w 985025"/>
                  <a:gd name="connsiteY9" fmla="*/ 131256 h 976639"/>
                  <a:gd name="connsiteX10" fmla="*/ 677483 w 985025"/>
                  <a:gd name="connsiteY10" fmla="*/ 151279 h 976639"/>
                  <a:gd name="connsiteX11" fmla="*/ 686398 w 985025"/>
                  <a:gd name="connsiteY11" fmla="*/ 146829 h 976639"/>
                  <a:gd name="connsiteX12" fmla="*/ 773312 w 985025"/>
                  <a:gd name="connsiteY12" fmla="*/ 86763 h 976639"/>
                  <a:gd name="connsiteX13" fmla="*/ 779997 w 985025"/>
                  <a:gd name="connsiteY13" fmla="*/ 86763 h 976639"/>
                  <a:gd name="connsiteX14" fmla="*/ 846854 w 985025"/>
                  <a:gd name="connsiteY14" fmla="*/ 144605 h 976639"/>
                  <a:gd name="connsiteX15" fmla="*/ 846854 w 985025"/>
                  <a:gd name="connsiteY15" fmla="*/ 151279 h 976639"/>
                  <a:gd name="connsiteX16" fmla="*/ 800054 w 985025"/>
                  <a:gd name="connsiteY16" fmla="*/ 246940 h 976639"/>
                  <a:gd name="connsiteX17" fmla="*/ 800054 w 985025"/>
                  <a:gd name="connsiteY17" fmla="*/ 253614 h 976639"/>
                  <a:gd name="connsiteX18" fmla="*/ 822340 w 985025"/>
                  <a:gd name="connsiteY18" fmla="*/ 286985 h 976639"/>
                  <a:gd name="connsiteX19" fmla="*/ 829026 w 985025"/>
                  <a:gd name="connsiteY19" fmla="*/ 289209 h 976639"/>
                  <a:gd name="connsiteX20" fmla="*/ 938225 w 985025"/>
                  <a:gd name="connsiteY20" fmla="*/ 278086 h 976639"/>
                  <a:gd name="connsiteX21" fmla="*/ 940454 w 985025"/>
                  <a:gd name="connsiteY21" fmla="*/ 284760 h 976639"/>
                  <a:gd name="connsiteX22" fmla="*/ 971654 w 985025"/>
                  <a:gd name="connsiteY22" fmla="*/ 367074 h 976639"/>
                  <a:gd name="connsiteX23" fmla="*/ 967197 w 985025"/>
                  <a:gd name="connsiteY23" fmla="*/ 373748 h 976639"/>
                  <a:gd name="connsiteX24" fmla="*/ 878054 w 985025"/>
                  <a:gd name="connsiteY24" fmla="*/ 431590 h 976639"/>
                  <a:gd name="connsiteX25" fmla="*/ 875825 w 985025"/>
                  <a:gd name="connsiteY25" fmla="*/ 436039 h 976639"/>
                  <a:gd name="connsiteX26" fmla="*/ 878054 w 985025"/>
                  <a:gd name="connsiteY26" fmla="*/ 478308 h 976639"/>
                  <a:gd name="connsiteX27" fmla="*/ 884740 w 985025"/>
                  <a:gd name="connsiteY27" fmla="*/ 484982 h 976639"/>
                  <a:gd name="connsiteX28" fmla="*/ 982797 w 985025"/>
                  <a:gd name="connsiteY28" fmla="*/ 529476 h 976639"/>
                  <a:gd name="connsiteX29" fmla="*/ 985025 w 985025"/>
                  <a:gd name="connsiteY29" fmla="*/ 533926 h 976639"/>
                  <a:gd name="connsiteX30" fmla="*/ 967197 w 985025"/>
                  <a:gd name="connsiteY30" fmla="*/ 620689 h 976639"/>
                  <a:gd name="connsiteX31" fmla="*/ 962739 w 985025"/>
                  <a:gd name="connsiteY31" fmla="*/ 625138 h 976639"/>
                  <a:gd name="connsiteX32" fmla="*/ 855768 w 985025"/>
                  <a:gd name="connsiteY32" fmla="*/ 631812 h 976639"/>
                  <a:gd name="connsiteX33" fmla="*/ 851311 w 985025"/>
                  <a:gd name="connsiteY33" fmla="*/ 634037 h 976639"/>
                  <a:gd name="connsiteX34" fmla="*/ 831254 w 985025"/>
                  <a:gd name="connsiteY34" fmla="*/ 674081 h 976639"/>
                  <a:gd name="connsiteX35" fmla="*/ 831254 w 985025"/>
                  <a:gd name="connsiteY35" fmla="*/ 678531 h 976639"/>
                  <a:gd name="connsiteX36" fmla="*/ 895883 w 985025"/>
                  <a:gd name="connsiteY36" fmla="*/ 767518 h 976639"/>
                  <a:gd name="connsiteX37" fmla="*/ 895883 w 985025"/>
                  <a:gd name="connsiteY37" fmla="*/ 774192 h 976639"/>
                  <a:gd name="connsiteX38" fmla="*/ 835711 w 985025"/>
                  <a:gd name="connsiteY38" fmla="*/ 840933 h 976639"/>
                  <a:gd name="connsiteX39" fmla="*/ 831254 w 985025"/>
                  <a:gd name="connsiteY39" fmla="*/ 840933 h 976639"/>
                  <a:gd name="connsiteX40" fmla="*/ 733197 w 985025"/>
                  <a:gd name="connsiteY40" fmla="*/ 791990 h 976639"/>
                  <a:gd name="connsiteX41" fmla="*/ 728740 w 985025"/>
                  <a:gd name="connsiteY41" fmla="*/ 791990 h 976639"/>
                  <a:gd name="connsiteX42" fmla="*/ 695312 w 985025"/>
                  <a:gd name="connsiteY42" fmla="*/ 814237 h 976639"/>
                  <a:gd name="connsiteX43" fmla="*/ 690855 w 985025"/>
                  <a:gd name="connsiteY43" fmla="*/ 823135 h 976639"/>
                  <a:gd name="connsiteX44" fmla="*/ 701998 w 985025"/>
                  <a:gd name="connsiteY44" fmla="*/ 929921 h 976639"/>
                  <a:gd name="connsiteX45" fmla="*/ 697540 w 985025"/>
                  <a:gd name="connsiteY45" fmla="*/ 934370 h 976639"/>
                  <a:gd name="connsiteX46" fmla="*/ 612855 w 985025"/>
                  <a:gd name="connsiteY46" fmla="*/ 963291 h 976639"/>
                  <a:gd name="connsiteX47" fmla="*/ 608398 w 985025"/>
                  <a:gd name="connsiteY47" fmla="*/ 963291 h 976639"/>
                  <a:gd name="connsiteX48" fmla="*/ 548227 w 985025"/>
                  <a:gd name="connsiteY48" fmla="*/ 874303 h 976639"/>
                  <a:gd name="connsiteX49" fmla="*/ 543770 w 985025"/>
                  <a:gd name="connsiteY49" fmla="*/ 869854 h 976639"/>
                  <a:gd name="connsiteX50" fmla="*/ 501427 w 985025"/>
                  <a:gd name="connsiteY50" fmla="*/ 874303 h 976639"/>
                  <a:gd name="connsiteX51" fmla="*/ 494741 w 985025"/>
                  <a:gd name="connsiteY51" fmla="*/ 876528 h 976639"/>
                  <a:gd name="connsiteX52" fmla="*/ 450170 w 985025"/>
                  <a:gd name="connsiteY52" fmla="*/ 974414 h 976639"/>
                  <a:gd name="connsiteX53" fmla="*/ 445713 w 985025"/>
                  <a:gd name="connsiteY53" fmla="*/ 976639 h 976639"/>
                  <a:gd name="connsiteX54" fmla="*/ 356570 w 985025"/>
                  <a:gd name="connsiteY54" fmla="*/ 958842 h 976639"/>
                  <a:gd name="connsiteX55" fmla="*/ 352113 w 985025"/>
                  <a:gd name="connsiteY55" fmla="*/ 956617 h 976639"/>
                  <a:gd name="connsiteX56" fmla="*/ 347656 w 985025"/>
                  <a:gd name="connsiteY56" fmla="*/ 847607 h 976639"/>
                  <a:gd name="connsiteX57" fmla="*/ 340970 w 985025"/>
                  <a:gd name="connsiteY57" fmla="*/ 843158 h 976639"/>
                  <a:gd name="connsiteX58" fmla="*/ 305313 w 985025"/>
                  <a:gd name="connsiteY58" fmla="*/ 825360 h 976639"/>
                  <a:gd name="connsiteX59" fmla="*/ 296399 w 985025"/>
                  <a:gd name="connsiteY59" fmla="*/ 825360 h 976639"/>
                  <a:gd name="connsiteX60" fmla="*/ 211713 w 985025"/>
                  <a:gd name="connsiteY60" fmla="*/ 887652 h 976639"/>
                  <a:gd name="connsiteX61" fmla="*/ 205028 w 985025"/>
                  <a:gd name="connsiteY61" fmla="*/ 887652 h 976639"/>
                  <a:gd name="connsiteX62" fmla="*/ 138171 w 985025"/>
                  <a:gd name="connsiteY62" fmla="*/ 829810 h 976639"/>
                  <a:gd name="connsiteX63" fmla="*/ 135942 w 985025"/>
                  <a:gd name="connsiteY63" fmla="*/ 823135 h 976639"/>
                  <a:gd name="connsiteX64" fmla="*/ 182742 w 985025"/>
                  <a:gd name="connsiteY64" fmla="*/ 725249 h 976639"/>
                  <a:gd name="connsiteX65" fmla="*/ 182742 w 985025"/>
                  <a:gd name="connsiteY65" fmla="*/ 720800 h 976639"/>
                  <a:gd name="connsiteX66" fmla="*/ 160457 w 985025"/>
                  <a:gd name="connsiteY66" fmla="*/ 687429 h 976639"/>
                  <a:gd name="connsiteX67" fmla="*/ 153771 w 985025"/>
                  <a:gd name="connsiteY67" fmla="*/ 685205 h 976639"/>
                  <a:gd name="connsiteX68" fmla="*/ 49028 w 985025"/>
                  <a:gd name="connsiteY68" fmla="*/ 696328 h 976639"/>
                  <a:gd name="connsiteX69" fmla="*/ 42343 w 985025"/>
                  <a:gd name="connsiteY69" fmla="*/ 691879 h 976639"/>
                  <a:gd name="connsiteX70" fmla="*/ 11143 w 985025"/>
                  <a:gd name="connsiteY70" fmla="*/ 609565 h 976639"/>
                  <a:gd name="connsiteX71" fmla="*/ 15600 w 985025"/>
                  <a:gd name="connsiteY71" fmla="*/ 602891 h 976639"/>
                  <a:gd name="connsiteX72" fmla="*/ 104742 w 985025"/>
                  <a:gd name="connsiteY72" fmla="*/ 542824 h 976639"/>
                  <a:gd name="connsiteX73" fmla="*/ 106971 w 985025"/>
                  <a:gd name="connsiteY73" fmla="*/ 536150 h 976639"/>
                  <a:gd name="connsiteX74" fmla="*/ 104742 w 985025"/>
                  <a:gd name="connsiteY74" fmla="*/ 496106 h 976639"/>
                  <a:gd name="connsiteX75" fmla="*/ 102514 w 985025"/>
                  <a:gd name="connsiteY75" fmla="*/ 489432 h 976639"/>
                  <a:gd name="connsiteX76" fmla="*/ 4457 w 985025"/>
                  <a:gd name="connsiteY76" fmla="*/ 444938 h 976639"/>
                  <a:gd name="connsiteX77" fmla="*/ 0 w 985025"/>
                  <a:gd name="connsiteY77" fmla="*/ 440489 h 976639"/>
                  <a:gd name="connsiteX78" fmla="*/ 15600 w 985025"/>
                  <a:gd name="connsiteY78" fmla="*/ 353726 h 976639"/>
                  <a:gd name="connsiteX79" fmla="*/ 20057 w 985025"/>
                  <a:gd name="connsiteY79" fmla="*/ 351501 h 976639"/>
                  <a:gd name="connsiteX80" fmla="*/ 129257 w 985025"/>
                  <a:gd name="connsiteY80" fmla="*/ 342602 h 976639"/>
                  <a:gd name="connsiteX81" fmla="*/ 135942 w 985025"/>
                  <a:gd name="connsiteY81" fmla="*/ 340377 h 976639"/>
                  <a:gd name="connsiteX82" fmla="*/ 151542 w 985025"/>
                  <a:gd name="connsiteY82" fmla="*/ 302558 h 976639"/>
                  <a:gd name="connsiteX83" fmla="*/ 151542 w 985025"/>
                  <a:gd name="connsiteY83" fmla="*/ 295884 h 976639"/>
                  <a:gd name="connsiteX84" fmla="*/ 91371 w 985025"/>
                  <a:gd name="connsiteY84" fmla="*/ 209121 h 976639"/>
                  <a:gd name="connsiteX85" fmla="*/ 91371 w 985025"/>
                  <a:gd name="connsiteY85" fmla="*/ 200222 h 976639"/>
                  <a:gd name="connsiteX86" fmla="*/ 147085 w 985025"/>
                  <a:gd name="connsiteY86" fmla="*/ 133481 h 976639"/>
                  <a:gd name="connsiteX87" fmla="*/ 153771 w 985025"/>
                  <a:gd name="connsiteY87" fmla="*/ 133481 h 976639"/>
                  <a:gd name="connsiteX88" fmla="*/ 249599 w 985025"/>
                  <a:gd name="connsiteY88" fmla="*/ 180200 h 976639"/>
                  <a:gd name="connsiteX89" fmla="*/ 256285 w 985025"/>
                  <a:gd name="connsiteY89" fmla="*/ 180200 h 976639"/>
                  <a:gd name="connsiteX90" fmla="*/ 289713 w 985025"/>
                  <a:gd name="connsiteY90" fmla="*/ 157953 h 976639"/>
                  <a:gd name="connsiteX91" fmla="*/ 283027 w 985025"/>
                  <a:gd name="connsiteY91" fmla="*/ 44493 h 976639"/>
                  <a:gd name="connsiteX92" fmla="*/ 369942 w 985025"/>
                  <a:gd name="connsiteY92" fmla="*/ 11123 h 976639"/>
                  <a:gd name="connsiteX93" fmla="*/ 439027 w 985025"/>
                  <a:gd name="connsiteY93" fmla="*/ 106785 h 976639"/>
                  <a:gd name="connsiteX94" fmla="*/ 481370 w 985025"/>
                  <a:gd name="connsiteY94" fmla="*/ 102335 h 976639"/>
                  <a:gd name="connsiteX95" fmla="*/ 532627 w 985025"/>
                  <a:gd name="connsiteY9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7369 w 985025"/>
                  <a:gd name="connsiteY7" fmla="*/ 124582 h 976639"/>
                  <a:gd name="connsiteX8" fmla="*/ 641826 w 985025"/>
                  <a:gd name="connsiteY8" fmla="*/ 131256 h 976639"/>
                  <a:gd name="connsiteX9" fmla="*/ 677483 w 985025"/>
                  <a:gd name="connsiteY9" fmla="*/ 151279 h 976639"/>
                  <a:gd name="connsiteX10" fmla="*/ 686398 w 985025"/>
                  <a:gd name="connsiteY10" fmla="*/ 146829 h 976639"/>
                  <a:gd name="connsiteX11" fmla="*/ 773312 w 985025"/>
                  <a:gd name="connsiteY11" fmla="*/ 86763 h 976639"/>
                  <a:gd name="connsiteX12" fmla="*/ 779997 w 985025"/>
                  <a:gd name="connsiteY12" fmla="*/ 86763 h 976639"/>
                  <a:gd name="connsiteX13" fmla="*/ 846854 w 985025"/>
                  <a:gd name="connsiteY13" fmla="*/ 144605 h 976639"/>
                  <a:gd name="connsiteX14" fmla="*/ 846854 w 985025"/>
                  <a:gd name="connsiteY14" fmla="*/ 151279 h 976639"/>
                  <a:gd name="connsiteX15" fmla="*/ 800054 w 985025"/>
                  <a:gd name="connsiteY15" fmla="*/ 246940 h 976639"/>
                  <a:gd name="connsiteX16" fmla="*/ 800054 w 985025"/>
                  <a:gd name="connsiteY16" fmla="*/ 253614 h 976639"/>
                  <a:gd name="connsiteX17" fmla="*/ 822340 w 985025"/>
                  <a:gd name="connsiteY17" fmla="*/ 286985 h 976639"/>
                  <a:gd name="connsiteX18" fmla="*/ 829026 w 985025"/>
                  <a:gd name="connsiteY18" fmla="*/ 289209 h 976639"/>
                  <a:gd name="connsiteX19" fmla="*/ 938225 w 985025"/>
                  <a:gd name="connsiteY19" fmla="*/ 278086 h 976639"/>
                  <a:gd name="connsiteX20" fmla="*/ 940454 w 985025"/>
                  <a:gd name="connsiteY20" fmla="*/ 284760 h 976639"/>
                  <a:gd name="connsiteX21" fmla="*/ 971654 w 985025"/>
                  <a:gd name="connsiteY21" fmla="*/ 367074 h 976639"/>
                  <a:gd name="connsiteX22" fmla="*/ 967197 w 985025"/>
                  <a:gd name="connsiteY22" fmla="*/ 373748 h 976639"/>
                  <a:gd name="connsiteX23" fmla="*/ 878054 w 985025"/>
                  <a:gd name="connsiteY23" fmla="*/ 431590 h 976639"/>
                  <a:gd name="connsiteX24" fmla="*/ 875825 w 985025"/>
                  <a:gd name="connsiteY24" fmla="*/ 436039 h 976639"/>
                  <a:gd name="connsiteX25" fmla="*/ 878054 w 985025"/>
                  <a:gd name="connsiteY25" fmla="*/ 478308 h 976639"/>
                  <a:gd name="connsiteX26" fmla="*/ 884740 w 985025"/>
                  <a:gd name="connsiteY26" fmla="*/ 484982 h 976639"/>
                  <a:gd name="connsiteX27" fmla="*/ 982797 w 985025"/>
                  <a:gd name="connsiteY27" fmla="*/ 529476 h 976639"/>
                  <a:gd name="connsiteX28" fmla="*/ 985025 w 985025"/>
                  <a:gd name="connsiteY28" fmla="*/ 533926 h 976639"/>
                  <a:gd name="connsiteX29" fmla="*/ 967197 w 985025"/>
                  <a:gd name="connsiteY29" fmla="*/ 620689 h 976639"/>
                  <a:gd name="connsiteX30" fmla="*/ 962739 w 985025"/>
                  <a:gd name="connsiteY30" fmla="*/ 625138 h 976639"/>
                  <a:gd name="connsiteX31" fmla="*/ 855768 w 985025"/>
                  <a:gd name="connsiteY31" fmla="*/ 631812 h 976639"/>
                  <a:gd name="connsiteX32" fmla="*/ 851311 w 985025"/>
                  <a:gd name="connsiteY32" fmla="*/ 634037 h 976639"/>
                  <a:gd name="connsiteX33" fmla="*/ 831254 w 985025"/>
                  <a:gd name="connsiteY33" fmla="*/ 674081 h 976639"/>
                  <a:gd name="connsiteX34" fmla="*/ 831254 w 985025"/>
                  <a:gd name="connsiteY34" fmla="*/ 678531 h 976639"/>
                  <a:gd name="connsiteX35" fmla="*/ 895883 w 985025"/>
                  <a:gd name="connsiteY35" fmla="*/ 767518 h 976639"/>
                  <a:gd name="connsiteX36" fmla="*/ 895883 w 985025"/>
                  <a:gd name="connsiteY36" fmla="*/ 774192 h 976639"/>
                  <a:gd name="connsiteX37" fmla="*/ 835711 w 985025"/>
                  <a:gd name="connsiteY37" fmla="*/ 840933 h 976639"/>
                  <a:gd name="connsiteX38" fmla="*/ 831254 w 985025"/>
                  <a:gd name="connsiteY38" fmla="*/ 840933 h 976639"/>
                  <a:gd name="connsiteX39" fmla="*/ 733197 w 985025"/>
                  <a:gd name="connsiteY39" fmla="*/ 791990 h 976639"/>
                  <a:gd name="connsiteX40" fmla="*/ 728740 w 985025"/>
                  <a:gd name="connsiteY40" fmla="*/ 791990 h 976639"/>
                  <a:gd name="connsiteX41" fmla="*/ 695312 w 985025"/>
                  <a:gd name="connsiteY41" fmla="*/ 814237 h 976639"/>
                  <a:gd name="connsiteX42" fmla="*/ 690855 w 985025"/>
                  <a:gd name="connsiteY42" fmla="*/ 823135 h 976639"/>
                  <a:gd name="connsiteX43" fmla="*/ 701998 w 985025"/>
                  <a:gd name="connsiteY43" fmla="*/ 929921 h 976639"/>
                  <a:gd name="connsiteX44" fmla="*/ 697540 w 985025"/>
                  <a:gd name="connsiteY44" fmla="*/ 934370 h 976639"/>
                  <a:gd name="connsiteX45" fmla="*/ 612855 w 985025"/>
                  <a:gd name="connsiteY45" fmla="*/ 963291 h 976639"/>
                  <a:gd name="connsiteX46" fmla="*/ 608398 w 985025"/>
                  <a:gd name="connsiteY46" fmla="*/ 963291 h 976639"/>
                  <a:gd name="connsiteX47" fmla="*/ 548227 w 985025"/>
                  <a:gd name="connsiteY47" fmla="*/ 874303 h 976639"/>
                  <a:gd name="connsiteX48" fmla="*/ 543770 w 985025"/>
                  <a:gd name="connsiteY48" fmla="*/ 869854 h 976639"/>
                  <a:gd name="connsiteX49" fmla="*/ 501427 w 985025"/>
                  <a:gd name="connsiteY49" fmla="*/ 874303 h 976639"/>
                  <a:gd name="connsiteX50" fmla="*/ 494741 w 985025"/>
                  <a:gd name="connsiteY50" fmla="*/ 876528 h 976639"/>
                  <a:gd name="connsiteX51" fmla="*/ 450170 w 985025"/>
                  <a:gd name="connsiteY51" fmla="*/ 974414 h 976639"/>
                  <a:gd name="connsiteX52" fmla="*/ 445713 w 985025"/>
                  <a:gd name="connsiteY52" fmla="*/ 976639 h 976639"/>
                  <a:gd name="connsiteX53" fmla="*/ 356570 w 985025"/>
                  <a:gd name="connsiteY53" fmla="*/ 958842 h 976639"/>
                  <a:gd name="connsiteX54" fmla="*/ 352113 w 985025"/>
                  <a:gd name="connsiteY54" fmla="*/ 956617 h 976639"/>
                  <a:gd name="connsiteX55" fmla="*/ 347656 w 985025"/>
                  <a:gd name="connsiteY55" fmla="*/ 847607 h 976639"/>
                  <a:gd name="connsiteX56" fmla="*/ 340970 w 985025"/>
                  <a:gd name="connsiteY56" fmla="*/ 843158 h 976639"/>
                  <a:gd name="connsiteX57" fmla="*/ 305313 w 985025"/>
                  <a:gd name="connsiteY57" fmla="*/ 825360 h 976639"/>
                  <a:gd name="connsiteX58" fmla="*/ 296399 w 985025"/>
                  <a:gd name="connsiteY58" fmla="*/ 825360 h 976639"/>
                  <a:gd name="connsiteX59" fmla="*/ 211713 w 985025"/>
                  <a:gd name="connsiteY59" fmla="*/ 887652 h 976639"/>
                  <a:gd name="connsiteX60" fmla="*/ 205028 w 985025"/>
                  <a:gd name="connsiteY60" fmla="*/ 887652 h 976639"/>
                  <a:gd name="connsiteX61" fmla="*/ 138171 w 985025"/>
                  <a:gd name="connsiteY61" fmla="*/ 829810 h 976639"/>
                  <a:gd name="connsiteX62" fmla="*/ 135942 w 985025"/>
                  <a:gd name="connsiteY62" fmla="*/ 823135 h 976639"/>
                  <a:gd name="connsiteX63" fmla="*/ 182742 w 985025"/>
                  <a:gd name="connsiteY63" fmla="*/ 725249 h 976639"/>
                  <a:gd name="connsiteX64" fmla="*/ 182742 w 985025"/>
                  <a:gd name="connsiteY64" fmla="*/ 720800 h 976639"/>
                  <a:gd name="connsiteX65" fmla="*/ 160457 w 985025"/>
                  <a:gd name="connsiteY65" fmla="*/ 687429 h 976639"/>
                  <a:gd name="connsiteX66" fmla="*/ 153771 w 985025"/>
                  <a:gd name="connsiteY66" fmla="*/ 685205 h 976639"/>
                  <a:gd name="connsiteX67" fmla="*/ 49028 w 985025"/>
                  <a:gd name="connsiteY67" fmla="*/ 696328 h 976639"/>
                  <a:gd name="connsiteX68" fmla="*/ 42343 w 985025"/>
                  <a:gd name="connsiteY68" fmla="*/ 691879 h 976639"/>
                  <a:gd name="connsiteX69" fmla="*/ 11143 w 985025"/>
                  <a:gd name="connsiteY69" fmla="*/ 609565 h 976639"/>
                  <a:gd name="connsiteX70" fmla="*/ 15600 w 985025"/>
                  <a:gd name="connsiteY70" fmla="*/ 602891 h 976639"/>
                  <a:gd name="connsiteX71" fmla="*/ 104742 w 985025"/>
                  <a:gd name="connsiteY71" fmla="*/ 542824 h 976639"/>
                  <a:gd name="connsiteX72" fmla="*/ 106971 w 985025"/>
                  <a:gd name="connsiteY72" fmla="*/ 536150 h 976639"/>
                  <a:gd name="connsiteX73" fmla="*/ 104742 w 985025"/>
                  <a:gd name="connsiteY73" fmla="*/ 496106 h 976639"/>
                  <a:gd name="connsiteX74" fmla="*/ 102514 w 985025"/>
                  <a:gd name="connsiteY74" fmla="*/ 489432 h 976639"/>
                  <a:gd name="connsiteX75" fmla="*/ 4457 w 985025"/>
                  <a:gd name="connsiteY75" fmla="*/ 444938 h 976639"/>
                  <a:gd name="connsiteX76" fmla="*/ 0 w 985025"/>
                  <a:gd name="connsiteY76" fmla="*/ 440489 h 976639"/>
                  <a:gd name="connsiteX77" fmla="*/ 15600 w 985025"/>
                  <a:gd name="connsiteY77" fmla="*/ 353726 h 976639"/>
                  <a:gd name="connsiteX78" fmla="*/ 20057 w 985025"/>
                  <a:gd name="connsiteY78" fmla="*/ 351501 h 976639"/>
                  <a:gd name="connsiteX79" fmla="*/ 129257 w 985025"/>
                  <a:gd name="connsiteY79" fmla="*/ 342602 h 976639"/>
                  <a:gd name="connsiteX80" fmla="*/ 135942 w 985025"/>
                  <a:gd name="connsiteY80" fmla="*/ 340377 h 976639"/>
                  <a:gd name="connsiteX81" fmla="*/ 151542 w 985025"/>
                  <a:gd name="connsiteY81" fmla="*/ 302558 h 976639"/>
                  <a:gd name="connsiteX82" fmla="*/ 151542 w 985025"/>
                  <a:gd name="connsiteY82" fmla="*/ 295884 h 976639"/>
                  <a:gd name="connsiteX83" fmla="*/ 91371 w 985025"/>
                  <a:gd name="connsiteY83" fmla="*/ 209121 h 976639"/>
                  <a:gd name="connsiteX84" fmla="*/ 91371 w 985025"/>
                  <a:gd name="connsiteY84" fmla="*/ 200222 h 976639"/>
                  <a:gd name="connsiteX85" fmla="*/ 147085 w 985025"/>
                  <a:gd name="connsiteY85" fmla="*/ 133481 h 976639"/>
                  <a:gd name="connsiteX86" fmla="*/ 153771 w 985025"/>
                  <a:gd name="connsiteY86" fmla="*/ 133481 h 976639"/>
                  <a:gd name="connsiteX87" fmla="*/ 249599 w 985025"/>
                  <a:gd name="connsiteY87" fmla="*/ 180200 h 976639"/>
                  <a:gd name="connsiteX88" fmla="*/ 256285 w 985025"/>
                  <a:gd name="connsiteY88" fmla="*/ 180200 h 976639"/>
                  <a:gd name="connsiteX89" fmla="*/ 289713 w 985025"/>
                  <a:gd name="connsiteY89" fmla="*/ 157953 h 976639"/>
                  <a:gd name="connsiteX90" fmla="*/ 283027 w 985025"/>
                  <a:gd name="connsiteY90" fmla="*/ 44493 h 976639"/>
                  <a:gd name="connsiteX91" fmla="*/ 369942 w 985025"/>
                  <a:gd name="connsiteY91" fmla="*/ 11123 h 976639"/>
                  <a:gd name="connsiteX92" fmla="*/ 439027 w 985025"/>
                  <a:gd name="connsiteY92" fmla="*/ 106785 h 976639"/>
                  <a:gd name="connsiteX93" fmla="*/ 481370 w 985025"/>
                  <a:gd name="connsiteY93" fmla="*/ 102335 h 976639"/>
                  <a:gd name="connsiteX94" fmla="*/ 532627 w 985025"/>
                  <a:gd name="connsiteY94"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686398 w 985025"/>
                  <a:gd name="connsiteY9" fmla="*/ 146829 h 976639"/>
                  <a:gd name="connsiteX10" fmla="*/ 773312 w 985025"/>
                  <a:gd name="connsiteY10" fmla="*/ 86763 h 976639"/>
                  <a:gd name="connsiteX11" fmla="*/ 779997 w 985025"/>
                  <a:gd name="connsiteY11" fmla="*/ 86763 h 976639"/>
                  <a:gd name="connsiteX12" fmla="*/ 846854 w 985025"/>
                  <a:gd name="connsiteY12" fmla="*/ 144605 h 976639"/>
                  <a:gd name="connsiteX13" fmla="*/ 846854 w 985025"/>
                  <a:gd name="connsiteY13" fmla="*/ 151279 h 976639"/>
                  <a:gd name="connsiteX14" fmla="*/ 800054 w 985025"/>
                  <a:gd name="connsiteY14" fmla="*/ 246940 h 976639"/>
                  <a:gd name="connsiteX15" fmla="*/ 800054 w 985025"/>
                  <a:gd name="connsiteY15" fmla="*/ 253614 h 976639"/>
                  <a:gd name="connsiteX16" fmla="*/ 822340 w 985025"/>
                  <a:gd name="connsiteY16" fmla="*/ 286985 h 976639"/>
                  <a:gd name="connsiteX17" fmla="*/ 829026 w 985025"/>
                  <a:gd name="connsiteY17" fmla="*/ 289209 h 976639"/>
                  <a:gd name="connsiteX18" fmla="*/ 938225 w 985025"/>
                  <a:gd name="connsiteY18" fmla="*/ 278086 h 976639"/>
                  <a:gd name="connsiteX19" fmla="*/ 940454 w 985025"/>
                  <a:gd name="connsiteY19" fmla="*/ 284760 h 976639"/>
                  <a:gd name="connsiteX20" fmla="*/ 971654 w 985025"/>
                  <a:gd name="connsiteY20" fmla="*/ 367074 h 976639"/>
                  <a:gd name="connsiteX21" fmla="*/ 967197 w 985025"/>
                  <a:gd name="connsiteY21" fmla="*/ 373748 h 976639"/>
                  <a:gd name="connsiteX22" fmla="*/ 878054 w 985025"/>
                  <a:gd name="connsiteY22" fmla="*/ 431590 h 976639"/>
                  <a:gd name="connsiteX23" fmla="*/ 875825 w 985025"/>
                  <a:gd name="connsiteY23" fmla="*/ 436039 h 976639"/>
                  <a:gd name="connsiteX24" fmla="*/ 878054 w 985025"/>
                  <a:gd name="connsiteY24" fmla="*/ 478308 h 976639"/>
                  <a:gd name="connsiteX25" fmla="*/ 884740 w 985025"/>
                  <a:gd name="connsiteY25" fmla="*/ 484982 h 976639"/>
                  <a:gd name="connsiteX26" fmla="*/ 982797 w 985025"/>
                  <a:gd name="connsiteY26" fmla="*/ 529476 h 976639"/>
                  <a:gd name="connsiteX27" fmla="*/ 985025 w 985025"/>
                  <a:gd name="connsiteY27" fmla="*/ 533926 h 976639"/>
                  <a:gd name="connsiteX28" fmla="*/ 967197 w 985025"/>
                  <a:gd name="connsiteY28" fmla="*/ 620689 h 976639"/>
                  <a:gd name="connsiteX29" fmla="*/ 962739 w 985025"/>
                  <a:gd name="connsiteY29" fmla="*/ 625138 h 976639"/>
                  <a:gd name="connsiteX30" fmla="*/ 855768 w 985025"/>
                  <a:gd name="connsiteY30" fmla="*/ 631812 h 976639"/>
                  <a:gd name="connsiteX31" fmla="*/ 851311 w 985025"/>
                  <a:gd name="connsiteY31" fmla="*/ 634037 h 976639"/>
                  <a:gd name="connsiteX32" fmla="*/ 831254 w 985025"/>
                  <a:gd name="connsiteY32" fmla="*/ 674081 h 976639"/>
                  <a:gd name="connsiteX33" fmla="*/ 831254 w 985025"/>
                  <a:gd name="connsiteY33" fmla="*/ 678531 h 976639"/>
                  <a:gd name="connsiteX34" fmla="*/ 895883 w 985025"/>
                  <a:gd name="connsiteY34" fmla="*/ 767518 h 976639"/>
                  <a:gd name="connsiteX35" fmla="*/ 895883 w 985025"/>
                  <a:gd name="connsiteY35" fmla="*/ 774192 h 976639"/>
                  <a:gd name="connsiteX36" fmla="*/ 835711 w 985025"/>
                  <a:gd name="connsiteY36" fmla="*/ 840933 h 976639"/>
                  <a:gd name="connsiteX37" fmla="*/ 831254 w 985025"/>
                  <a:gd name="connsiteY37" fmla="*/ 840933 h 976639"/>
                  <a:gd name="connsiteX38" fmla="*/ 733197 w 985025"/>
                  <a:gd name="connsiteY38" fmla="*/ 791990 h 976639"/>
                  <a:gd name="connsiteX39" fmla="*/ 728740 w 985025"/>
                  <a:gd name="connsiteY39" fmla="*/ 791990 h 976639"/>
                  <a:gd name="connsiteX40" fmla="*/ 695312 w 985025"/>
                  <a:gd name="connsiteY40" fmla="*/ 814237 h 976639"/>
                  <a:gd name="connsiteX41" fmla="*/ 690855 w 985025"/>
                  <a:gd name="connsiteY41" fmla="*/ 823135 h 976639"/>
                  <a:gd name="connsiteX42" fmla="*/ 701998 w 985025"/>
                  <a:gd name="connsiteY42" fmla="*/ 929921 h 976639"/>
                  <a:gd name="connsiteX43" fmla="*/ 697540 w 985025"/>
                  <a:gd name="connsiteY43" fmla="*/ 934370 h 976639"/>
                  <a:gd name="connsiteX44" fmla="*/ 612855 w 985025"/>
                  <a:gd name="connsiteY44" fmla="*/ 963291 h 976639"/>
                  <a:gd name="connsiteX45" fmla="*/ 608398 w 985025"/>
                  <a:gd name="connsiteY45" fmla="*/ 963291 h 976639"/>
                  <a:gd name="connsiteX46" fmla="*/ 548227 w 985025"/>
                  <a:gd name="connsiteY46" fmla="*/ 874303 h 976639"/>
                  <a:gd name="connsiteX47" fmla="*/ 543770 w 985025"/>
                  <a:gd name="connsiteY47" fmla="*/ 869854 h 976639"/>
                  <a:gd name="connsiteX48" fmla="*/ 501427 w 985025"/>
                  <a:gd name="connsiteY48" fmla="*/ 874303 h 976639"/>
                  <a:gd name="connsiteX49" fmla="*/ 494741 w 985025"/>
                  <a:gd name="connsiteY49" fmla="*/ 876528 h 976639"/>
                  <a:gd name="connsiteX50" fmla="*/ 450170 w 985025"/>
                  <a:gd name="connsiteY50" fmla="*/ 974414 h 976639"/>
                  <a:gd name="connsiteX51" fmla="*/ 445713 w 985025"/>
                  <a:gd name="connsiteY51" fmla="*/ 976639 h 976639"/>
                  <a:gd name="connsiteX52" fmla="*/ 356570 w 985025"/>
                  <a:gd name="connsiteY52" fmla="*/ 958842 h 976639"/>
                  <a:gd name="connsiteX53" fmla="*/ 352113 w 985025"/>
                  <a:gd name="connsiteY53" fmla="*/ 956617 h 976639"/>
                  <a:gd name="connsiteX54" fmla="*/ 347656 w 985025"/>
                  <a:gd name="connsiteY54" fmla="*/ 847607 h 976639"/>
                  <a:gd name="connsiteX55" fmla="*/ 340970 w 985025"/>
                  <a:gd name="connsiteY55" fmla="*/ 843158 h 976639"/>
                  <a:gd name="connsiteX56" fmla="*/ 305313 w 985025"/>
                  <a:gd name="connsiteY56" fmla="*/ 825360 h 976639"/>
                  <a:gd name="connsiteX57" fmla="*/ 296399 w 985025"/>
                  <a:gd name="connsiteY57" fmla="*/ 825360 h 976639"/>
                  <a:gd name="connsiteX58" fmla="*/ 211713 w 985025"/>
                  <a:gd name="connsiteY58" fmla="*/ 887652 h 976639"/>
                  <a:gd name="connsiteX59" fmla="*/ 205028 w 985025"/>
                  <a:gd name="connsiteY59" fmla="*/ 887652 h 976639"/>
                  <a:gd name="connsiteX60" fmla="*/ 138171 w 985025"/>
                  <a:gd name="connsiteY60" fmla="*/ 829810 h 976639"/>
                  <a:gd name="connsiteX61" fmla="*/ 135942 w 985025"/>
                  <a:gd name="connsiteY61" fmla="*/ 823135 h 976639"/>
                  <a:gd name="connsiteX62" fmla="*/ 182742 w 985025"/>
                  <a:gd name="connsiteY62" fmla="*/ 725249 h 976639"/>
                  <a:gd name="connsiteX63" fmla="*/ 182742 w 985025"/>
                  <a:gd name="connsiteY63" fmla="*/ 720800 h 976639"/>
                  <a:gd name="connsiteX64" fmla="*/ 160457 w 985025"/>
                  <a:gd name="connsiteY64" fmla="*/ 687429 h 976639"/>
                  <a:gd name="connsiteX65" fmla="*/ 153771 w 985025"/>
                  <a:gd name="connsiteY65" fmla="*/ 685205 h 976639"/>
                  <a:gd name="connsiteX66" fmla="*/ 49028 w 985025"/>
                  <a:gd name="connsiteY66" fmla="*/ 696328 h 976639"/>
                  <a:gd name="connsiteX67" fmla="*/ 42343 w 985025"/>
                  <a:gd name="connsiteY67" fmla="*/ 691879 h 976639"/>
                  <a:gd name="connsiteX68" fmla="*/ 11143 w 985025"/>
                  <a:gd name="connsiteY68" fmla="*/ 609565 h 976639"/>
                  <a:gd name="connsiteX69" fmla="*/ 15600 w 985025"/>
                  <a:gd name="connsiteY69" fmla="*/ 602891 h 976639"/>
                  <a:gd name="connsiteX70" fmla="*/ 104742 w 985025"/>
                  <a:gd name="connsiteY70" fmla="*/ 542824 h 976639"/>
                  <a:gd name="connsiteX71" fmla="*/ 106971 w 985025"/>
                  <a:gd name="connsiteY71" fmla="*/ 536150 h 976639"/>
                  <a:gd name="connsiteX72" fmla="*/ 104742 w 985025"/>
                  <a:gd name="connsiteY72" fmla="*/ 496106 h 976639"/>
                  <a:gd name="connsiteX73" fmla="*/ 102514 w 985025"/>
                  <a:gd name="connsiteY73" fmla="*/ 489432 h 976639"/>
                  <a:gd name="connsiteX74" fmla="*/ 4457 w 985025"/>
                  <a:gd name="connsiteY74" fmla="*/ 444938 h 976639"/>
                  <a:gd name="connsiteX75" fmla="*/ 0 w 985025"/>
                  <a:gd name="connsiteY75" fmla="*/ 440489 h 976639"/>
                  <a:gd name="connsiteX76" fmla="*/ 15600 w 985025"/>
                  <a:gd name="connsiteY76" fmla="*/ 353726 h 976639"/>
                  <a:gd name="connsiteX77" fmla="*/ 20057 w 985025"/>
                  <a:gd name="connsiteY77" fmla="*/ 351501 h 976639"/>
                  <a:gd name="connsiteX78" fmla="*/ 129257 w 985025"/>
                  <a:gd name="connsiteY78" fmla="*/ 342602 h 976639"/>
                  <a:gd name="connsiteX79" fmla="*/ 135942 w 985025"/>
                  <a:gd name="connsiteY79" fmla="*/ 340377 h 976639"/>
                  <a:gd name="connsiteX80" fmla="*/ 151542 w 985025"/>
                  <a:gd name="connsiteY80" fmla="*/ 302558 h 976639"/>
                  <a:gd name="connsiteX81" fmla="*/ 151542 w 985025"/>
                  <a:gd name="connsiteY81" fmla="*/ 295884 h 976639"/>
                  <a:gd name="connsiteX82" fmla="*/ 91371 w 985025"/>
                  <a:gd name="connsiteY82" fmla="*/ 209121 h 976639"/>
                  <a:gd name="connsiteX83" fmla="*/ 91371 w 985025"/>
                  <a:gd name="connsiteY83" fmla="*/ 200222 h 976639"/>
                  <a:gd name="connsiteX84" fmla="*/ 147085 w 985025"/>
                  <a:gd name="connsiteY84" fmla="*/ 133481 h 976639"/>
                  <a:gd name="connsiteX85" fmla="*/ 153771 w 985025"/>
                  <a:gd name="connsiteY85" fmla="*/ 133481 h 976639"/>
                  <a:gd name="connsiteX86" fmla="*/ 249599 w 985025"/>
                  <a:gd name="connsiteY86" fmla="*/ 180200 h 976639"/>
                  <a:gd name="connsiteX87" fmla="*/ 256285 w 985025"/>
                  <a:gd name="connsiteY87" fmla="*/ 180200 h 976639"/>
                  <a:gd name="connsiteX88" fmla="*/ 289713 w 985025"/>
                  <a:gd name="connsiteY88" fmla="*/ 157953 h 976639"/>
                  <a:gd name="connsiteX89" fmla="*/ 283027 w 985025"/>
                  <a:gd name="connsiteY89" fmla="*/ 44493 h 976639"/>
                  <a:gd name="connsiteX90" fmla="*/ 369942 w 985025"/>
                  <a:gd name="connsiteY90" fmla="*/ 11123 h 976639"/>
                  <a:gd name="connsiteX91" fmla="*/ 439027 w 985025"/>
                  <a:gd name="connsiteY91" fmla="*/ 106785 h 976639"/>
                  <a:gd name="connsiteX92" fmla="*/ 481370 w 985025"/>
                  <a:gd name="connsiteY92" fmla="*/ 102335 h 976639"/>
                  <a:gd name="connsiteX93" fmla="*/ 532627 w 985025"/>
                  <a:gd name="connsiteY93"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3312 w 985025"/>
                  <a:gd name="connsiteY9" fmla="*/ 86763 h 976639"/>
                  <a:gd name="connsiteX10" fmla="*/ 779997 w 985025"/>
                  <a:gd name="connsiteY10" fmla="*/ 86763 h 976639"/>
                  <a:gd name="connsiteX11" fmla="*/ 846854 w 985025"/>
                  <a:gd name="connsiteY11" fmla="*/ 144605 h 976639"/>
                  <a:gd name="connsiteX12" fmla="*/ 846854 w 985025"/>
                  <a:gd name="connsiteY12" fmla="*/ 151279 h 976639"/>
                  <a:gd name="connsiteX13" fmla="*/ 800054 w 985025"/>
                  <a:gd name="connsiteY13" fmla="*/ 246940 h 976639"/>
                  <a:gd name="connsiteX14" fmla="*/ 800054 w 985025"/>
                  <a:gd name="connsiteY14" fmla="*/ 253614 h 976639"/>
                  <a:gd name="connsiteX15" fmla="*/ 822340 w 985025"/>
                  <a:gd name="connsiteY15" fmla="*/ 286985 h 976639"/>
                  <a:gd name="connsiteX16" fmla="*/ 829026 w 985025"/>
                  <a:gd name="connsiteY16" fmla="*/ 289209 h 976639"/>
                  <a:gd name="connsiteX17" fmla="*/ 938225 w 985025"/>
                  <a:gd name="connsiteY17" fmla="*/ 278086 h 976639"/>
                  <a:gd name="connsiteX18" fmla="*/ 940454 w 985025"/>
                  <a:gd name="connsiteY18" fmla="*/ 284760 h 976639"/>
                  <a:gd name="connsiteX19" fmla="*/ 971654 w 985025"/>
                  <a:gd name="connsiteY19" fmla="*/ 367074 h 976639"/>
                  <a:gd name="connsiteX20" fmla="*/ 967197 w 985025"/>
                  <a:gd name="connsiteY20" fmla="*/ 373748 h 976639"/>
                  <a:gd name="connsiteX21" fmla="*/ 878054 w 985025"/>
                  <a:gd name="connsiteY21" fmla="*/ 431590 h 976639"/>
                  <a:gd name="connsiteX22" fmla="*/ 875825 w 985025"/>
                  <a:gd name="connsiteY22" fmla="*/ 436039 h 976639"/>
                  <a:gd name="connsiteX23" fmla="*/ 878054 w 985025"/>
                  <a:gd name="connsiteY23" fmla="*/ 478308 h 976639"/>
                  <a:gd name="connsiteX24" fmla="*/ 884740 w 985025"/>
                  <a:gd name="connsiteY24" fmla="*/ 484982 h 976639"/>
                  <a:gd name="connsiteX25" fmla="*/ 982797 w 985025"/>
                  <a:gd name="connsiteY25" fmla="*/ 529476 h 976639"/>
                  <a:gd name="connsiteX26" fmla="*/ 985025 w 985025"/>
                  <a:gd name="connsiteY26" fmla="*/ 533926 h 976639"/>
                  <a:gd name="connsiteX27" fmla="*/ 967197 w 985025"/>
                  <a:gd name="connsiteY27" fmla="*/ 620689 h 976639"/>
                  <a:gd name="connsiteX28" fmla="*/ 962739 w 985025"/>
                  <a:gd name="connsiteY28" fmla="*/ 625138 h 976639"/>
                  <a:gd name="connsiteX29" fmla="*/ 855768 w 985025"/>
                  <a:gd name="connsiteY29" fmla="*/ 631812 h 976639"/>
                  <a:gd name="connsiteX30" fmla="*/ 851311 w 985025"/>
                  <a:gd name="connsiteY30" fmla="*/ 634037 h 976639"/>
                  <a:gd name="connsiteX31" fmla="*/ 831254 w 985025"/>
                  <a:gd name="connsiteY31" fmla="*/ 674081 h 976639"/>
                  <a:gd name="connsiteX32" fmla="*/ 831254 w 985025"/>
                  <a:gd name="connsiteY32" fmla="*/ 678531 h 976639"/>
                  <a:gd name="connsiteX33" fmla="*/ 895883 w 985025"/>
                  <a:gd name="connsiteY33" fmla="*/ 767518 h 976639"/>
                  <a:gd name="connsiteX34" fmla="*/ 895883 w 985025"/>
                  <a:gd name="connsiteY34" fmla="*/ 774192 h 976639"/>
                  <a:gd name="connsiteX35" fmla="*/ 835711 w 985025"/>
                  <a:gd name="connsiteY35" fmla="*/ 840933 h 976639"/>
                  <a:gd name="connsiteX36" fmla="*/ 831254 w 985025"/>
                  <a:gd name="connsiteY36" fmla="*/ 840933 h 976639"/>
                  <a:gd name="connsiteX37" fmla="*/ 733197 w 985025"/>
                  <a:gd name="connsiteY37" fmla="*/ 791990 h 976639"/>
                  <a:gd name="connsiteX38" fmla="*/ 728740 w 985025"/>
                  <a:gd name="connsiteY38" fmla="*/ 791990 h 976639"/>
                  <a:gd name="connsiteX39" fmla="*/ 695312 w 985025"/>
                  <a:gd name="connsiteY39" fmla="*/ 814237 h 976639"/>
                  <a:gd name="connsiteX40" fmla="*/ 690855 w 985025"/>
                  <a:gd name="connsiteY40" fmla="*/ 823135 h 976639"/>
                  <a:gd name="connsiteX41" fmla="*/ 701998 w 985025"/>
                  <a:gd name="connsiteY41" fmla="*/ 929921 h 976639"/>
                  <a:gd name="connsiteX42" fmla="*/ 697540 w 985025"/>
                  <a:gd name="connsiteY42" fmla="*/ 934370 h 976639"/>
                  <a:gd name="connsiteX43" fmla="*/ 612855 w 985025"/>
                  <a:gd name="connsiteY43" fmla="*/ 963291 h 976639"/>
                  <a:gd name="connsiteX44" fmla="*/ 608398 w 985025"/>
                  <a:gd name="connsiteY44" fmla="*/ 963291 h 976639"/>
                  <a:gd name="connsiteX45" fmla="*/ 548227 w 985025"/>
                  <a:gd name="connsiteY45" fmla="*/ 874303 h 976639"/>
                  <a:gd name="connsiteX46" fmla="*/ 543770 w 985025"/>
                  <a:gd name="connsiteY46" fmla="*/ 869854 h 976639"/>
                  <a:gd name="connsiteX47" fmla="*/ 501427 w 985025"/>
                  <a:gd name="connsiteY47" fmla="*/ 874303 h 976639"/>
                  <a:gd name="connsiteX48" fmla="*/ 494741 w 985025"/>
                  <a:gd name="connsiteY48" fmla="*/ 876528 h 976639"/>
                  <a:gd name="connsiteX49" fmla="*/ 450170 w 985025"/>
                  <a:gd name="connsiteY49" fmla="*/ 974414 h 976639"/>
                  <a:gd name="connsiteX50" fmla="*/ 445713 w 985025"/>
                  <a:gd name="connsiteY50" fmla="*/ 976639 h 976639"/>
                  <a:gd name="connsiteX51" fmla="*/ 356570 w 985025"/>
                  <a:gd name="connsiteY51" fmla="*/ 958842 h 976639"/>
                  <a:gd name="connsiteX52" fmla="*/ 352113 w 985025"/>
                  <a:gd name="connsiteY52" fmla="*/ 956617 h 976639"/>
                  <a:gd name="connsiteX53" fmla="*/ 347656 w 985025"/>
                  <a:gd name="connsiteY53" fmla="*/ 847607 h 976639"/>
                  <a:gd name="connsiteX54" fmla="*/ 340970 w 985025"/>
                  <a:gd name="connsiteY54" fmla="*/ 843158 h 976639"/>
                  <a:gd name="connsiteX55" fmla="*/ 305313 w 985025"/>
                  <a:gd name="connsiteY55" fmla="*/ 825360 h 976639"/>
                  <a:gd name="connsiteX56" fmla="*/ 296399 w 985025"/>
                  <a:gd name="connsiteY56" fmla="*/ 825360 h 976639"/>
                  <a:gd name="connsiteX57" fmla="*/ 211713 w 985025"/>
                  <a:gd name="connsiteY57" fmla="*/ 887652 h 976639"/>
                  <a:gd name="connsiteX58" fmla="*/ 205028 w 985025"/>
                  <a:gd name="connsiteY58" fmla="*/ 887652 h 976639"/>
                  <a:gd name="connsiteX59" fmla="*/ 138171 w 985025"/>
                  <a:gd name="connsiteY59" fmla="*/ 829810 h 976639"/>
                  <a:gd name="connsiteX60" fmla="*/ 135942 w 985025"/>
                  <a:gd name="connsiteY60" fmla="*/ 823135 h 976639"/>
                  <a:gd name="connsiteX61" fmla="*/ 182742 w 985025"/>
                  <a:gd name="connsiteY61" fmla="*/ 725249 h 976639"/>
                  <a:gd name="connsiteX62" fmla="*/ 182742 w 985025"/>
                  <a:gd name="connsiteY62" fmla="*/ 720800 h 976639"/>
                  <a:gd name="connsiteX63" fmla="*/ 160457 w 985025"/>
                  <a:gd name="connsiteY63" fmla="*/ 687429 h 976639"/>
                  <a:gd name="connsiteX64" fmla="*/ 153771 w 985025"/>
                  <a:gd name="connsiteY64" fmla="*/ 685205 h 976639"/>
                  <a:gd name="connsiteX65" fmla="*/ 49028 w 985025"/>
                  <a:gd name="connsiteY65" fmla="*/ 696328 h 976639"/>
                  <a:gd name="connsiteX66" fmla="*/ 42343 w 985025"/>
                  <a:gd name="connsiteY66" fmla="*/ 691879 h 976639"/>
                  <a:gd name="connsiteX67" fmla="*/ 11143 w 985025"/>
                  <a:gd name="connsiteY67" fmla="*/ 609565 h 976639"/>
                  <a:gd name="connsiteX68" fmla="*/ 15600 w 985025"/>
                  <a:gd name="connsiteY68" fmla="*/ 602891 h 976639"/>
                  <a:gd name="connsiteX69" fmla="*/ 104742 w 985025"/>
                  <a:gd name="connsiteY69" fmla="*/ 542824 h 976639"/>
                  <a:gd name="connsiteX70" fmla="*/ 106971 w 985025"/>
                  <a:gd name="connsiteY70" fmla="*/ 536150 h 976639"/>
                  <a:gd name="connsiteX71" fmla="*/ 104742 w 985025"/>
                  <a:gd name="connsiteY71" fmla="*/ 496106 h 976639"/>
                  <a:gd name="connsiteX72" fmla="*/ 102514 w 985025"/>
                  <a:gd name="connsiteY72" fmla="*/ 489432 h 976639"/>
                  <a:gd name="connsiteX73" fmla="*/ 4457 w 985025"/>
                  <a:gd name="connsiteY73" fmla="*/ 444938 h 976639"/>
                  <a:gd name="connsiteX74" fmla="*/ 0 w 985025"/>
                  <a:gd name="connsiteY74" fmla="*/ 440489 h 976639"/>
                  <a:gd name="connsiteX75" fmla="*/ 15600 w 985025"/>
                  <a:gd name="connsiteY75" fmla="*/ 353726 h 976639"/>
                  <a:gd name="connsiteX76" fmla="*/ 20057 w 985025"/>
                  <a:gd name="connsiteY76" fmla="*/ 351501 h 976639"/>
                  <a:gd name="connsiteX77" fmla="*/ 129257 w 985025"/>
                  <a:gd name="connsiteY77" fmla="*/ 342602 h 976639"/>
                  <a:gd name="connsiteX78" fmla="*/ 135942 w 985025"/>
                  <a:gd name="connsiteY78" fmla="*/ 340377 h 976639"/>
                  <a:gd name="connsiteX79" fmla="*/ 151542 w 985025"/>
                  <a:gd name="connsiteY79" fmla="*/ 302558 h 976639"/>
                  <a:gd name="connsiteX80" fmla="*/ 151542 w 985025"/>
                  <a:gd name="connsiteY80" fmla="*/ 295884 h 976639"/>
                  <a:gd name="connsiteX81" fmla="*/ 91371 w 985025"/>
                  <a:gd name="connsiteY81" fmla="*/ 209121 h 976639"/>
                  <a:gd name="connsiteX82" fmla="*/ 91371 w 985025"/>
                  <a:gd name="connsiteY82" fmla="*/ 200222 h 976639"/>
                  <a:gd name="connsiteX83" fmla="*/ 147085 w 985025"/>
                  <a:gd name="connsiteY83" fmla="*/ 133481 h 976639"/>
                  <a:gd name="connsiteX84" fmla="*/ 153771 w 985025"/>
                  <a:gd name="connsiteY84" fmla="*/ 133481 h 976639"/>
                  <a:gd name="connsiteX85" fmla="*/ 249599 w 985025"/>
                  <a:gd name="connsiteY85" fmla="*/ 180200 h 976639"/>
                  <a:gd name="connsiteX86" fmla="*/ 256285 w 985025"/>
                  <a:gd name="connsiteY86" fmla="*/ 180200 h 976639"/>
                  <a:gd name="connsiteX87" fmla="*/ 289713 w 985025"/>
                  <a:gd name="connsiteY87" fmla="*/ 157953 h 976639"/>
                  <a:gd name="connsiteX88" fmla="*/ 283027 w 985025"/>
                  <a:gd name="connsiteY88" fmla="*/ 44493 h 976639"/>
                  <a:gd name="connsiteX89" fmla="*/ 369942 w 985025"/>
                  <a:gd name="connsiteY89" fmla="*/ 11123 h 976639"/>
                  <a:gd name="connsiteX90" fmla="*/ 439027 w 985025"/>
                  <a:gd name="connsiteY90" fmla="*/ 106785 h 976639"/>
                  <a:gd name="connsiteX91" fmla="*/ 481370 w 985025"/>
                  <a:gd name="connsiteY91" fmla="*/ 102335 h 976639"/>
                  <a:gd name="connsiteX92" fmla="*/ 532627 w 985025"/>
                  <a:gd name="connsiteY92"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46854 w 985025"/>
                  <a:gd name="connsiteY11" fmla="*/ 151279 h 976639"/>
                  <a:gd name="connsiteX12" fmla="*/ 800054 w 985025"/>
                  <a:gd name="connsiteY12" fmla="*/ 246940 h 976639"/>
                  <a:gd name="connsiteX13" fmla="*/ 800054 w 985025"/>
                  <a:gd name="connsiteY13" fmla="*/ 253614 h 976639"/>
                  <a:gd name="connsiteX14" fmla="*/ 822340 w 985025"/>
                  <a:gd name="connsiteY14" fmla="*/ 286985 h 976639"/>
                  <a:gd name="connsiteX15" fmla="*/ 829026 w 985025"/>
                  <a:gd name="connsiteY15" fmla="*/ 289209 h 976639"/>
                  <a:gd name="connsiteX16" fmla="*/ 938225 w 985025"/>
                  <a:gd name="connsiteY16" fmla="*/ 278086 h 976639"/>
                  <a:gd name="connsiteX17" fmla="*/ 940454 w 985025"/>
                  <a:gd name="connsiteY17" fmla="*/ 284760 h 976639"/>
                  <a:gd name="connsiteX18" fmla="*/ 971654 w 985025"/>
                  <a:gd name="connsiteY18" fmla="*/ 367074 h 976639"/>
                  <a:gd name="connsiteX19" fmla="*/ 967197 w 985025"/>
                  <a:gd name="connsiteY19" fmla="*/ 373748 h 976639"/>
                  <a:gd name="connsiteX20" fmla="*/ 878054 w 985025"/>
                  <a:gd name="connsiteY20" fmla="*/ 431590 h 976639"/>
                  <a:gd name="connsiteX21" fmla="*/ 875825 w 985025"/>
                  <a:gd name="connsiteY21" fmla="*/ 436039 h 976639"/>
                  <a:gd name="connsiteX22" fmla="*/ 878054 w 985025"/>
                  <a:gd name="connsiteY22" fmla="*/ 478308 h 976639"/>
                  <a:gd name="connsiteX23" fmla="*/ 884740 w 985025"/>
                  <a:gd name="connsiteY23" fmla="*/ 484982 h 976639"/>
                  <a:gd name="connsiteX24" fmla="*/ 982797 w 985025"/>
                  <a:gd name="connsiteY24" fmla="*/ 529476 h 976639"/>
                  <a:gd name="connsiteX25" fmla="*/ 985025 w 985025"/>
                  <a:gd name="connsiteY25" fmla="*/ 533926 h 976639"/>
                  <a:gd name="connsiteX26" fmla="*/ 967197 w 985025"/>
                  <a:gd name="connsiteY26" fmla="*/ 620689 h 976639"/>
                  <a:gd name="connsiteX27" fmla="*/ 962739 w 985025"/>
                  <a:gd name="connsiteY27" fmla="*/ 625138 h 976639"/>
                  <a:gd name="connsiteX28" fmla="*/ 855768 w 985025"/>
                  <a:gd name="connsiteY28" fmla="*/ 631812 h 976639"/>
                  <a:gd name="connsiteX29" fmla="*/ 851311 w 985025"/>
                  <a:gd name="connsiteY29" fmla="*/ 634037 h 976639"/>
                  <a:gd name="connsiteX30" fmla="*/ 831254 w 985025"/>
                  <a:gd name="connsiteY30" fmla="*/ 674081 h 976639"/>
                  <a:gd name="connsiteX31" fmla="*/ 831254 w 985025"/>
                  <a:gd name="connsiteY31" fmla="*/ 678531 h 976639"/>
                  <a:gd name="connsiteX32" fmla="*/ 895883 w 985025"/>
                  <a:gd name="connsiteY32" fmla="*/ 767518 h 976639"/>
                  <a:gd name="connsiteX33" fmla="*/ 895883 w 985025"/>
                  <a:gd name="connsiteY33" fmla="*/ 774192 h 976639"/>
                  <a:gd name="connsiteX34" fmla="*/ 835711 w 985025"/>
                  <a:gd name="connsiteY34" fmla="*/ 840933 h 976639"/>
                  <a:gd name="connsiteX35" fmla="*/ 831254 w 985025"/>
                  <a:gd name="connsiteY35" fmla="*/ 840933 h 976639"/>
                  <a:gd name="connsiteX36" fmla="*/ 733197 w 985025"/>
                  <a:gd name="connsiteY36" fmla="*/ 791990 h 976639"/>
                  <a:gd name="connsiteX37" fmla="*/ 728740 w 985025"/>
                  <a:gd name="connsiteY37" fmla="*/ 791990 h 976639"/>
                  <a:gd name="connsiteX38" fmla="*/ 695312 w 985025"/>
                  <a:gd name="connsiteY38" fmla="*/ 814237 h 976639"/>
                  <a:gd name="connsiteX39" fmla="*/ 690855 w 985025"/>
                  <a:gd name="connsiteY39" fmla="*/ 823135 h 976639"/>
                  <a:gd name="connsiteX40" fmla="*/ 701998 w 985025"/>
                  <a:gd name="connsiteY40" fmla="*/ 929921 h 976639"/>
                  <a:gd name="connsiteX41" fmla="*/ 697540 w 985025"/>
                  <a:gd name="connsiteY41" fmla="*/ 934370 h 976639"/>
                  <a:gd name="connsiteX42" fmla="*/ 612855 w 985025"/>
                  <a:gd name="connsiteY42" fmla="*/ 963291 h 976639"/>
                  <a:gd name="connsiteX43" fmla="*/ 608398 w 985025"/>
                  <a:gd name="connsiteY43" fmla="*/ 963291 h 976639"/>
                  <a:gd name="connsiteX44" fmla="*/ 548227 w 985025"/>
                  <a:gd name="connsiteY44" fmla="*/ 874303 h 976639"/>
                  <a:gd name="connsiteX45" fmla="*/ 543770 w 985025"/>
                  <a:gd name="connsiteY45" fmla="*/ 869854 h 976639"/>
                  <a:gd name="connsiteX46" fmla="*/ 501427 w 985025"/>
                  <a:gd name="connsiteY46" fmla="*/ 874303 h 976639"/>
                  <a:gd name="connsiteX47" fmla="*/ 494741 w 985025"/>
                  <a:gd name="connsiteY47" fmla="*/ 876528 h 976639"/>
                  <a:gd name="connsiteX48" fmla="*/ 450170 w 985025"/>
                  <a:gd name="connsiteY48" fmla="*/ 974414 h 976639"/>
                  <a:gd name="connsiteX49" fmla="*/ 445713 w 985025"/>
                  <a:gd name="connsiteY49" fmla="*/ 976639 h 976639"/>
                  <a:gd name="connsiteX50" fmla="*/ 356570 w 985025"/>
                  <a:gd name="connsiteY50" fmla="*/ 958842 h 976639"/>
                  <a:gd name="connsiteX51" fmla="*/ 352113 w 985025"/>
                  <a:gd name="connsiteY51" fmla="*/ 956617 h 976639"/>
                  <a:gd name="connsiteX52" fmla="*/ 347656 w 985025"/>
                  <a:gd name="connsiteY52" fmla="*/ 847607 h 976639"/>
                  <a:gd name="connsiteX53" fmla="*/ 340970 w 985025"/>
                  <a:gd name="connsiteY53" fmla="*/ 843158 h 976639"/>
                  <a:gd name="connsiteX54" fmla="*/ 305313 w 985025"/>
                  <a:gd name="connsiteY54" fmla="*/ 825360 h 976639"/>
                  <a:gd name="connsiteX55" fmla="*/ 296399 w 985025"/>
                  <a:gd name="connsiteY55" fmla="*/ 825360 h 976639"/>
                  <a:gd name="connsiteX56" fmla="*/ 211713 w 985025"/>
                  <a:gd name="connsiteY56" fmla="*/ 887652 h 976639"/>
                  <a:gd name="connsiteX57" fmla="*/ 205028 w 985025"/>
                  <a:gd name="connsiteY57" fmla="*/ 887652 h 976639"/>
                  <a:gd name="connsiteX58" fmla="*/ 138171 w 985025"/>
                  <a:gd name="connsiteY58" fmla="*/ 829810 h 976639"/>
                  <a:gd name="connsiteX59" fmla="*/ 135942 w 985025"/>
                  <a:gd name="connsiteY59" fmla="*/ 823135 h 976639"/>
                  <a:gd name="connsiteX60" fmla="*/ 182742 w 985025"/>
                  <a:gd name="connsiteY60" fmla="*/ 725249 h 976639"/>
                  <a:gd name="connsiteX61" fmla="*/ 182742 w 985025"/>
                  <a:gd name="connsiteY61" fmla="*/ 720800 h 976639"/>
                  <a:gd name="connsiteX62" fmla="*/ 160457 w 985025"/>
                  <a:gd name="connsiteY62" fmla="*/ 687429 h 976639"/>
                  <a:gd name="connsiteX63" fmla="*/ 153771 w 985025"/>
                  <a:gd name="connsiteY63" fmla="*/ 685205 h 976639"/>
                  <a:gd name="connsiteX64" fmla="*/ 49028 w 985025"/>
                  <a:gd name="connsiteY64" fmla="*/ 696328 h 976639"/>
                  <a:gd name="connsiteX65" fmla="*/ 42343 w 985025"/>
                  <a:gd name="connsiteY65" fmla="*/ 691879 h 976639"/>
                  <a:gd name="connsiteX66" fmla="*/ 11143 w 985025"/>
                  <a:gd name="connsiteY66" fmla="*/ 609565 h 976639"/>
                  <a:gd name="connsiteX67" fmla="*/ 15600 w 985025"/>
                  <a:gd name="connsiteY67" fmla="*/ 602891 h 976639"/>
                  <a:gd name="connsiteX68" fmla="*/ 104742 w 985025"/>
                  <a:gd name="connsiteY68" fmla="*/ 542824 h 976639"/>
                  <a:gd name="connsiteX69" fmla="*/ 106971 w 985025"/>
                  <a:gd name="connsiteY69" fmla="*/ 536150 h 976639"/>
                  <a:gd name="connsiteX70" fmla="*/ 104742 w 985025"/>
                  <a:gd name="connsiteY70" fmla="*/ 496106 h 976639"/>
                  <a:gd name="connsiteX71" fmla="*/ 102514 w 985025"/>
                  <a:gd name="connsiteY71" fmla="*/ 489432 h 976639"/>
                  <a:gd name="connsiteX72" fmla="*/ 4457 w 985025"/>
                  <a:gd name="connsiteY72" fmla="*/ 444938 h 976639"/>
                  <a:gd name="connsiteX73" fmla="*/ 0 w 985025"/>
                  <a:gd name="connsiteY73" fmla="*/ 440489 h 976639"/>
                  <a:gd name="connsiteX74" fmla="*/ 15600 w 985025"/>
                  <a:gd name="connsiteY74" fmla="*/ 353726 h 976639"/>
                  <a:gd name="connsiteX75" fmla="*/ 20057 w 985025"/>
                  <a:gd name="connsiteY75" fmla="*/ 351501 h 976639"/>
                  <a:gd name="connsiteX76" fmla="*/ 129257 w 985025"/>
                  <a:gd name="connsiteY76" fmla="*/ 342602 h 976639"/>
                  <a:gd name="connsiteX77" fmla="*/ 135942 w 985025"/>
                  <a:gd name="connsiteY77" fmla="*/ 340377 h 976639"/>
                  <a:gd name="connsiteX78" fmla="*/ 151542 w 985025"/>
                  <a:gd name="connsiteY78" fmla="*/ 302558 h 976639"/>
                  <a:gd name="connsiteX79" fmla="*/ 151542 w 985025"/>
                  <a:gd name="connsiteY79" fmla="*/ 295884 h 976639"/>
                  <a:gd name="connsiteX80" fmla="*/ 91371 w 985025"/>
                  <a:gd name="connsiteY80" fmla="*/ 209121 h 976639"/>
                  <a:gd name="connsiteX81" fmla="*/ 91371 w 985025"/>
                  <a:gd name="connsiteY81" fmla="*/ 200222 h 976639"/>
                  <a:gd name="connsiteX82" fmla="*/ 147085 w 985025"/>
                  <a:gd name="connsiteY82" fmla="*/ 133481 h 976639"/>
                  <a:gd name="connsiteX83" fmla="*/ 153771 w 985025"/>
                  <a:gd name="connsiteY83" fmla="*/ 133481 h 976639"/>
                  <a:gd name="connsiteX84" fmla="*/ 249599 w 985025"/>
                  <a:gd name="connsiteY84" fmla="*/ 180200 h 976639"/>
                  <a:gd name="connsiteX85" fmla="*/ 256285 w 985025"/>
                  <a:gd name="connsiteY85" fmla="*/ 180200 h 976639"/>
                  <a:gd name="connsiteX86" fmla="*/ 289713 w 985025"/>
                  <a:gd name="connsiteY86" fmla="*/ 157953 h 976639"/>
                  <a:gd name="connsiteX87" fmla="*/ 283027 w 985025"/>
                  <a:gd name="connsiteY87" fmla="*/ 44493 h 976639"/>
                  <a:gd name="connsiteX88" fmla="*/ 369942 w 985025"/>
                  <a:gd name="connsiteY88" fmla="*/ 11123 h 976639"/>
                  <a:gd name="connsiteX89" fmla="*/ 439027 w 985025"/>
                  <a:gd name="connsiteY89" fmla="*/ 106785 h 976639"/>
                  <a:gd name="connsiteX90" fmla="*/ 481370 w 985025"/>
                  <a:gd name="connsiteY90" fmla="*/ 102335 h 976639"/>
                  <a:gd name="connsiteX91" fmla="*/ 532627 w 985025"/>
                  <a:gd name="connsiteY91"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46940 h 976639"/>
                  <a:gd name="connsiteX12" fmla="*/ 800054 w 985025"/>
                  <a:gd name="connsiteY12" fmla="*/ 253614 h 976639"/>
                  <a:gd name="connsiteX13" fmla="*/ 822340 w 985025"/>
                  <a:gd name="connsiteY13" fmla="*/ 286985 h 976639"/>
                  <a:gd name="connsiteX14" fmla="*/ 829026 w 985025"/>
                  <a:gd name="connsiteY14" fmla="*/ 289209 h 976639"/>
                  <a:gd name="connsiteX15" fmla="*/ 938225 w 985025"/>
                  <a:gd name="connsiteY15" fmla="*/ 278086 h 976639"/>
                  <a:gd name="connsiteX16" fmla="*/ 940454 w 985025"/>
                  <a:gd name="connsiteY16" fmla="*/ 284760 h 976639"/>
                  <a:gd name="connsiteX17" fmla="*/ 971654 w 985025"/>
                  <a:gd name="connsiteY17" fmla="*/ 367074 h 976639"/>
                  <a:gd name="connsiteX18" fmla="*/ 967197 w 985025"/>
                  <a:gd name="connsiteY18" fmla="*/ 373748 h 976639"/>
                  <a:gd name="connsiteX19" fmla="*/ 878054 w 985025"/>
                  <a:gd name="connsiteY19" fmla="*/ 431590 h 976639"/>
                  <a:gd name="connsiteX20" fmla="*/ 875825 w 985025"/>
                  <a:gd name="connsiteY20" fmla="*/ 436039 h 976639"/>
                  <a:gd name="connsiteX21" fmla="*/ 878054 w 985025"/>
                  <a:gd name="connsiteY21" fmla="*/ 478308 h 976639"/>
                  <a:gd name="connsiteX22" fmla="*/ 884740 w 985025"/>
                  <a:gd name="connsiteY22" fmla="*/ 484982 h 976639"/>
                  <a:gd name="connsiteX23" fmla="*/ 982797 w 985025"/>
                  <a:gd name="connsiteY23" fmla="*/ 529476 h 976639"/>
                  <a:gd name="connsiteX24" fmla="*/ 985025 w 985025"/>
                  <a:gd name="connsiteY24" fmla="*/ 533926 h 976639"/>
                  <a:gd name="connsiteX25" fmla="*/ 967197 w 985025"/>
                  <a:gd name="connsiteY25" fmla="*/ 620689 h 976639"/>
                  <a:gd name="connsiteX26" fmla="*/ 962739 w 985025"/>
                  <a:gd name="connsiteY26" fmla="*/ 625138 h 976639"/>
                  <a:gd name="connsiteX27" fmla="*/ 855768 w 985025"/>
                  <a:gd name="connsiteY27" fmla="*/ 631812 h 976639"/>
                  <a:gd name="connsiteX28" fmla="*/ 851311 w 985025"/>
                  <a:gd name="connsiteY28" fmla="*/ 634037 h 976639"/>
                  <a:gd name="connsiteX29" fmla="*/ 831254 w 985025"/>
                  <a:gd name="connsiteY29" fmla="*/ 674081 h 976639"/>
                  <a:gd name="connsiteX30" fmla="*/ 831254 w 985025"/>
                  <a:gd name="connsiteY30" fmla="*/ 678531 h 976639"/>
                  <a:gd name="connsiteX31" fmla="*/ 895883 w 985025"/>
                  <a:gd name="connsiteY31" fmla="*/ 767518 h 976639"/>
                  <a:gd name="connsiteX32" fmla="*/ 895883 w 985025"/>
                  <a:gd name="connsiteY32" fmla="*/ 774192 h 976639"/>
                  <a:gd name="connsiteX33" fmla="*/ 835711 w 985025"/>
                  <a:gd name="connsiteY33" fmla="*/ 840933 h 976639"/>
                  <a:gd name="connsiteX34" fmla="*/ 831254 w 985025"/>
                  <a:gd name="connsiteY34" fmla="*/ 840933 h 976639"/>
                  <a:gd name="connsiteX35" fmla="*/ 733197 w 985025"/>
                  <a:gd name="connsiteY35" fmla="*/ 791990 h 976639"/>
                  <a:gd name="connsiteX36" fmla="*/ 728740 w 985025"/>
                  <a:gd name="connsiteY36" fmla="*/ 791990 h 976639"/>
                  <a:gd name="connsiteX37" fmla="*/ 695312 w 985025"/>
                  <a:gd name="connsiteY37" fmla="*/ 814237 h 976639"/>
                  <a:gd name="connsiteX38" fmla="*/ 690855 w 985025"/>
                  <a:gd name="connsiteY38" fmla="*/ 823135 h 976639"/>
                  <a:gd name="connsiteX39" fmla="*/ 701998 w 985025"/>
                  <a:gd name="connsiteY39" fmla="*/ 929921 h 976639"/>
                  <a:gd name="connsiteX40" fmla="*/ 697540 w 985025"/>
                  <a:gd name="connsiteY40" fmla="*/ 934370 h 976639"/>
                  <a:gd name="connsiteX41" fmla="*/ 612855 w 985025"/>
                  <a:gd name="connsiteY41" fmla="*/ 963291 h 976639"/>
                  <a:gd name="connsiteX42" fmla="*/ 608398 w 985025"/>
                  <a:gd name="connsiteY42" fmla="*/ 963291 h 976639"/>
                  <a:gd name="connsiteX43" fmla="*/ 548227 w 985025"/>
                  <a:gd name="connsiteY43" fmla="*/ 874303 h 976639"/>
                  <a:gd name="connsiteX44" fmla="*/ 543770 w 985025"/>
                  <a:gd name="connsiteY44" fmla="*/ 869854 h 976639"/>
                  <a:gd name="connsiteX45" fmla="*/ 501427 w 985025"/>
                  <a:gd name="connsiteY45" fmla="*/ 874303 h 976639"/>
                  <a:gd name="connsiteX46" fmla="*/ 494741 w 985025"/>
                  <a:gd name="connsiteY46" fmla="*/ 876528 h 976639"/>
                  <a:gd name="connsiteX47" fmla="*/ 450170 w 985025"/>
                  <a:gd name="connsiteY47" fmla="*/ 974414 h 976639"/>
                  <a:gd name="connsiteX48" fmla="*/ 445713 w 985025"/>
                  <a:gd name="connsiteY48" fmla="*/ 976639 h 976639"/>
                  <a:gd name="connsiteX49" fmla="*/ 356570 w 985025"/>
                  <a:gd name="connsiteY49" fmla="*/ 958842 h 976639"/>
                  <a:gd name="connsiteX50" fmla="*/ 352113 w 985025"/>
                  <a:gd name="connsiteY50" fmla="*/ 956617 h 976639"/>
                  <a:gd name="connsiteX51" fmla="*/ 347656 w 985025"/>
                  <a:gd name="connsiteY51" fmla="*/ 847607 h 976639"/>
                  <a:gd name="connsiteX52" fmla="*/ 340970 w 985025"/>
                  <a:gd name="connsiteY52" fmla="*/ 843158 h 976639"/>
                  <a:gd name="connsiteX53" fmla="*/ 305313 w 985025"/>
                  <a:gd name="connsiteY53" fmla="*/ 825360 h 976639"/>
                  <a:gd name="connsiteX54" fmla="*/ 296399 w 985025"/>
                  <a:gd name="connsiteY54" fmla="*/ 825360 h 976639"/>
                  <a:gd name="connsiteX55" fmla="*/ 211713 w 985025"/>
                  <a:gd name="connsiteY55" fmla="*/ 887652 h 976639"/>
                  <a:gd name="connsiteX56" fmla="*/ 205028 w 985025"/>
                  <a:gd name="connsiteY56" fmla="*/ 887652 h 976639"/>
                  <a:gd name="connsiteX57" fmla="*/ 138171 w 985025"/>
                  <a:gd name="connsiteY57" fmla="*/ 829810 h 976639"/>
                  <a:gd name="connsiteX58" fmla="*/ 135942 w 985025"/>
                  <a:gd name="connsiteY58" fmla="*/ 823135 h 976639"/>
                  <a:gd name="connsiteX59" fmla="*/ 182742 w 985025"/>
                  <a:gd name="connsiteY59" fmla="*/ 725249 h 976639"/>
                  <a:gd name="connsiteX60" fmla="*/ 182742 w 985025"/>
                  <a:gd name="connsiteY60" fmla="*/ 720800 h 976639"/>
                  <a:gd name="connsiteX61" fmla="*/ 160457 w 985025"/>
                  <a:gd name="connsiteY61" fmla="*/ 687429 h 976639"/>
                  <a:gd name="connsiteX62" fmla="*/ 153771 w 985025"/>
                  <a:gd name="connsiteY62" fmla="*/ 685205 h 976639"/>
                  <a:gd name="connsiteX63" fmla="*/ 49028 w 985025"/>
                  <a:gd name="connsiteY63" fmla="*/ 696328 h 976639"/>
                  <a:gd name="connsiteX64" fmla="*/ 42343 w 985025"/>
                  <a:gd name="connsiteY64" fmla="*/ 691879 h 976639"/>
                  <a:gd name="connsiteX65" fmla="*/ 11143 w 985025"/>
                  <a:gd name="connsiteY65" fmla="*/ 609565 h 976639"/>
                  <a:gd name="connsiteX66" fmla="*/ 15600 w 985025"/>
                  <a:gd name="connsiteY66" fmla="*/ 602891 h 976639"/>
                  <a:gd name="connsiteX67" fmla="*/ 104742 w 985025"/>
                  <a:gd name="connsiteY67" fmla="*/ 542824 h 976639"/>
                  <a:gd name="connsiteX68" fmla="*/ 106971 w 985025"/>
                  <a:gd name="connsiteY68" fmla="*/ 536150 h 976639"/>
                  <a:gd name="connsiteX69" fmla="*/ 104742 w 985025"/>
                  <a:gd name="connsiteY69" fmla="*/ 496106 h 976639"/>
                  <a:gd name="connsiteX70" fmla="*/ 102514 w 985025"/>
                  <a:gd name="connsiteY70" fmla="*/ 489432 h 976639"/>
                  <a:gd name="connsiteX71" fmla="*/ 4457 w 985025"/>
                  <a:gd name="connsiteY71" fmla="*/ 444938 h 976639"/>
                  <a:gd name="connsiteX72" fmla="*/ 0 w 985025"/>
                  <a:gd name="connsiteY72" fmla="*/ 440489 h 976639"/>
                  <a:gd name="connsiteX73" fmla="*/ 15600 w 985025"/>
                  <a:gd name="connsiteY73" fmla="*/ 353726 h 976639"/>
                  <a:gd name="connsiteX74" fmla="*/ 20057 w 985025"/>
                  <a:gd name="connsiteY74" fmla="*/ 351501 h 976639"/>
                  <a:gd name="connsiteX75" fmla="*/ 129257 w 985025"/>
                  <a:gd name="connsiteY75" fmla="*/ 342602 h 976639"/>
                  <a:gd name="connsiteX76" fmla="*/ 135942 w 985025"/>
                  <a:gd name="connsiteY76" fmla="*/ 340377 h 976639"/>
                  <a:gd name="connsiteX77" fmla="*/ 151542 w 985025"/>
                  <a:gd name="connsiteY77" fmla="*/ 302558 h 976639"/>
                  <a:gd name="connsiteX78" fmla="*/ 151542 w 985025"/>
                  <a:gd name="connsiteY78" fmla="*/ 295884 h 976639"/>
                  <a:gd name="connsiteX79" fmla="*/ 91371 w 985025"/>
                  <a:gd name="connsiteY79" fmla="*/ 209121 h 976639"/>
                  <a:gd name="connsiteX80" fmla="*/ 91371 w 985025"/>
                  <a:gd name="connsiteY80" fmla="*/ 200222 h 976639"/>
                  <a:gd name="connsiteX81" fmla="*/ 147085 w 985025"/>
                  <a:gd name="connsiteY81" fmla="*/ 133481 h 976639"/>
                  <a:gd name="connsiteX82" fmla="*/ 153771 w 985025"/>
                  <a:gd name="connsiteY82" fmla="*/ 133481 h 976639"/>
                  <a:gd name="connsiteX83" fmla="*/ 249599 w 985025"/>
                  <a:gd name="connsiteY83" fmla="*/ 180200 h 976639"/>
                  <a:gd name="connsiteX84" fmla="*/ 256285 w 985025"/>
                  <a:gd name="connsiteY84" fmla="*/ 180200 h 976639"/>
                  <a:gd name="connsiteX85" fmla="*/ 289713 w 985025"/>
                  <a:gd name="connsiteY85" fmla="*/ 157953 h 976639"/>
                  <a:gd name="connsiteX86" fmla="*/ 283027 w 985025"/>
                  <a:gd name="connsiteY86" fmla="*/ 44493 h 976639"/>
                  <a:gd name="connsiteX87" fmla="*/ 369942 w 985025"/>
                  <a:gd name="connsiteY87" fmla="*/ 11123 h 976639"/>
                  <a:gd name="connsiteX88" fmla="*/ 439027 w 985025"/>
                  <a:gd name="connsiteY88" fmla="*/ 106785 h 976639"/>
                  <a:gd name="connsiteX89" fmla="*/ 481370 w 985025"/>
                  <a:gd name="connsiteY89" fmla="*/ 102335 h 976639"/>
                  <a:gd name="connsiteX90" fmla="*/ 532627 w 985025"/>
                  <a:gd name="connsiteY90"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829026 w 985025"/>
                  <a:gd name="connsiteY13" fmla="*/ 289209 h 976639"/>
                  <a:gd name="connsiteX14" fmla="*/ 938225 w 985025"/>
                  <a:gd name="connsiteY14" fmla="*/ 278086 h 976639"/>
                  <a:gd name="connsiteX15" fmla="*/ 940454 w 985025"/>
                  <a:gd name="connsiteY15" fmla="*/ 284760 h 976639"/>
                  <a:gd name="connsiteX16" fmla="*/ 971654 w 985025"/>
                  <a:gd name="connsiteY16" fmla="*/ 367074 h 976639"/>
                  <a:gd name="connsiteX17" fmla="*/ 967197 w 985025"/>
                  <a:gd name="connsiteY17" fmla="*/ 373748 h 976639"/>
                  <a:gd name="connsiteX18" fmla="*/ 878054 w 985025"/>
                  <a:gd name="connsiteY18" fmla="*/ 431590 h 976639"/>
                  <a:gd name="connsiteX19" fmla="*/ 875825 w 985025"/>
                  <a:gd name="connsiteY19" fmla="*/ 436039 h 976639"/>
                  <a:gd name="connsiteX20" fmla="*/ 878054 w 985025"/>
                  <a:gd name="connsiteY20" fmla="*/ 478308 h 976639"/>
                  <a:gd name="connsiteX21" fmla="*/ 884740 w 985025"/>
                  <a:gd name="connsiteY21" fmla="*/ 484982 h 976639"/>
                  <a:gd name="connsiteX22" fmla="*/ 982797 w 985025"/>
                  <a:gd name="connsiteY22" fmla="*/ 529476 h 976639"/>
                  <a:gd name="connsiteX23" fmla="*/ 985025 w 985025"/>
                  <a:gd name="connsiteY23" fmla="*/ 533926 h 976639"/>
                  <a:gd name="connsiteX24" fmla="*/ 967197 w 985025"/>
                  <a:gd name="connsiteY24" fmla="*/ 620689 h 976639"/>
                  <a:gd name="connsiteX25" fmla="*/ 962739 w 985025"/>
                  <a:gd name="connsiteY25" fmla="*/ 625138 h 976639"/>
                  <a:gd name="connsiteX26" fmla="*/ 855768 w 985025"/>
                  <a:gd name="connsiteY26" fmla="*/ 631812 h 976639"/>
                  <a:gd name="connsiteX27" fmla="*/ 851311 w 985025"/>
                  <a:gd name="connsiteY27" fmla="*/ 634037 h 976639"/>
                  <a:gd name="connsiteX28" fmla="*/ 831254 w 985025"/>
                  <a:gd name="connsiteY28" fmla="*/ 674081 h 976639"/>
                  <a:gd name="connsiteX29" fmla="*/ 831254 w 985025"/>
                  <a:gd name="connsiteY29" fmla="*/ 678531 h 976639"/>
                  <a:gd name="connsiteX30" fmla="*/ 895883 w 985025"/>
                  <a:gd name="connsiteY30" fmla="*/ 767518 h 976639"/>
                  <a:gd name="connsiteX31" fmla="*/ 895883 w 985025"/>
                  <a:gd name="connsiteY31" fmla="*/ 774192 h 976639"/>
                  <a:gd name="connsiteX32" fmla="*/ 835711 w 985025"/>
                  <a:gd name="connsiteY32" fmla="*/ 840933 h 976639"/>
                  <a:gd name="connsiteX33" fmla="*/ 831254 w 985025"/>
                  <a:gd name="connsiteY33" fmla="*/ 840933 h 976639"/>
                  <a:gd name="connsiteX34" fmla="*/ 733197 w 985025"/>
                  <a:gd name="connsiteY34" fmla="*/ 791990 h 976639"/>
                  <a:gd name="connsiteX35" fmla="*/ 728740 w 985025"/>
                  <a:gd name="connsiteY35" fmla="*/ 791990 h 976639"/>
                  <a:gd name="connsiteX36" fmla="*/ 695312 w 985025"/>
                  <a:gd name="connsiteY36" fmla="*/ 814237 h 976639"/>
                  <a:gd name="connsiteX37" fmla="*/ 690855 w 985025"/>
                  <a:gd name="connsiteY37" fmla="*/ 823135 h 976639"/>
                  <a:gd name="connsiteX38" fmla="*/ 701998 w 985025"/>
                  <a:gd name="connsiteY38" fmla="*/ 929921 h 976639"/>
                  <a:gd name="connsiteX39" fmla="*/ 697540 w 985025"/>
                  <a:gd name="connsiteY39" fmla="*/ 934370 h 976639"/>
                  <a:gd name="connsiteX40" fmla="*/ 612855 w 985025"/>
                  <a:gd name="connsiteY40" fmla="*/ 963291 h 976639"/>
                  <a:gd name="connsiteX41" fmla="*/ 608398 w 985025"/>
                  <a:gd name="connsiteY41" fmla="*/ 963291 h 976639"/>
                  <a:gd name="connsiteX42" fmla="*/ 548227 w 985025"/>
                  <a:gd name="connsiteY42" fmla="*/ 874303 h 976639"/>
                  <a:gd name="connsiteX43" fmla="*/ 543770 w 985025"/>
                  <a:gd name="connsiteY43" fmla="*/ 869854 h 976639"/>
                  <a:gd name="connsiteX44" fmla="*/ 501427 w 985025"/>
                  <a:gd name="connsiteY44" fmla="*/ 874303 h 976639"/>
                  <a:gd name="connsiteX45" fmla="*/ 494741 w 985025"/>
                  <a:gd name="connsiteY45" fmla="*/ 876528 h 976639"/>
                  <a:gd name="connsiteX46" fmla="*/ 450170 w 985025"/>
                  <a:gd name="connsiteY46" fmla="*/ 974414 h 976639"/>
                  <a:gd name="connsiteX47" fmla="*/ 445713 w 985025"/>
                  <a:gd name="connsiteY47" fmla="*/ 976639 h 976639"/>
                  <a:gd name="connsiteX48" fmla="*/ 356570 w 985025"/>
                  <a:gd name="connsiteY48" fmla="*/ 958842 h 976639"/>
                  <a:gd name="connsiteX49" fmla="*/ 352113 w 985025"/>
                  <a:gd name="connsiteY49" fmla="*/ 956617 h 976639"/>
                  <a:gd name="connsiteX50" fmla="*/ 347656 w 985025"/>
                  <a:gd name="connsiteY50" fmla="*/ 847607 h 976639"/>
                  <a:gd name="connsiteX51" fmla="*/ 340970 w 985025"/>
                  <a:gd name="connsiteY51" fmla="*/ 843158 h 976639"/>
                  <a:gd name="connsiteX52" fmla="*/ 305313 w 985025"/>
                  <a:gd name="connsiteY52" fmla="*/ 825360 h 976639"/>
                  <a:gd name="connsiteX53" fmla="*/ 296399 w 985025"/>
                  <a:gd name="connsiteY53" fmla="*/ 825360 h 976639"/>
                  <a:gd name="connsiteX54" fmla="*/ 211713 w 985025"/>
                  <a:gd name="connsiteY54" fmla="*/ 887652 h 976639"/>
                  <a:gd name="connsiteX55" fmla="*/ 205028 w 985025"/>
                  <a:gd name="connsiteY55" fmla="*/ 887652 h 976639"/>
                  <a:gd name="connsiteX56" fmla="*/ 138171 w 985025"/>
                  <a:gd name="connsiteY56" fmla="*/ 829810 h 976639"/>
                  <a:gd name="connsiteX57" fmla="*/ 135942 w 985025"/>
                  <a:gd name="connsiteY57" fmla="*/ 823135 h 976639"/>
                  <a:gd name="connsiteX58" fmla="*/ 182742 w 985025"/>
                  <a:gd name="connsiteY58" fmla="*/ 725249 h 976639"/>
                  <a:gd name="connsiteX59" fmla="*/ 182742 w 985025"/>
                  <a:gd name="connsiteY59" fmla="*/ 720800 h 976639"/>
                  <a:gd name="connsiteX60" fmla="*/ 160457 w 985025"/>
                  <a:gd name="connsiteY60" fmla="*/ 687429 h 976639"/>
                  <a:gd name="connsiteX61" fmla="*/ 153771 w 985025"/>
                  <a:gd name="connsiteY61" fmla="*/ 685205 h 976639"/>
                  <a:gd name="connsiteX62" fmla="*/ 49028 w 985025"/>
                  <a:gd name="connsiteY62" fmla="*/ 696328 h 976639"/>
                  <a:gd name="connsiteX63" fmla="*/ 42343 w 985025"/>
                  <a:gd name="connsiteY63" fmla="*/ 691879 h 976639"/>
                  <a:gd name="connsiteX64" fmla="*/ 11143 w 985025"/>
                  <a:gd name="connsiteY64" fmla="*/ 609565 h 976639"/>
                  <a:gd name="connsiteX65" fmla="*/ 15600 w 985025"/>
                  <a:gd name="connsiteY65" fmla="*/ 602891 h 976639"/>
                  <a:gd name="connsiteX66" fmla="*/ 104742 w 985025"/>
                  <a:gd name="connsiteY66" fmla="*/ 542824 h 976639"/>
                  <a:gd name="connsiteX67" fmla="*/ 106971 w 985025"/>
                  <a:gd name="connsiteY67" fmla="*/ 536150 h 976639"/>
                  <a:gd name="connsiteX68" fmla="*/ 104742 w 985025"/>
                  <a:gd name="connsiteY68" fmla="*/ 496106 h 976639"/>
                  <a:gd name="connsiteX69" fmla="*/ 102514 w 985025"/>
                  <a:gd name="connsiteY69" fmla="*/ 489432 h 976639"/>
                  <a:gd name="connsiteX70" fmla="*/ 4457 w 985025"/>
                  <a:gd name="connsiteY70" fmla="*/ 444938 h 976639"/>
                  <a:gd name="connsiteX71" fmla="*/ 0 w 985025"/>
                  <a:gd name="connsiteY71" fmla="*/ 440489 h 976639"/>
                  <a:gd name="connsiteX72" fmla="*/ 15600 w 985025"/>
                  <a:gd name="connsiteY72" fmla="*/ 353726 h 976639"/>
                  <a:gd name="connsiteX73" fmla="*/ 20057 w 985025"/>
                  <a:gd name="connsiteY73" fmla="*/ 351501 h 976639"/>
                  <a:gd name="connsiteX74" fmla="*/ 129257 w 985025"/>
                  <a:gd name="connsiteY74" fmla="*/ 342602 h 976639"/>
                  <a:gd name="connsiteX75" fmla="*/ 135942 w 985025"/>
                  <a:gd name="connsiteY75" fmla="*/ 340377 h 976639"/>
                  <a:gd name="connsiteX76" fmla="*/ 151542 w 985025"/>
                  <a:gd name="connsiteY76" fmla="*/ 302558 h 976639"/>
                  <a:gd name="connsiteX77" fmla="*/ 151542 w 985025"/>
                  <a:gd name="connsiteY77" fmla="*/ 295884 h 976639"/>
                  <a:gd name="connsiteX78" fmla="*/ 91371 w 985025"/>
                  <a:gd name="connsiteY78" fmla="*/ 209121 h 976639"/>
                  <a:gd name="connsiteX79" fmla="*/ 91371 w 985025"/>
                  <a:gd name="connsiteY79" fmla="*/ 200222 h 976639"/>
                  <a:gd name="connsiteX80" fmla="*/ 147085 w 985025"/>
                  <a:gd name="connsiteY80" fmla="*/ 133481 h 976639"/>
                  <a:gd name="connsiteX81" fmla="*/ 153771 w 985025"/>
                  <a:gd name="connsiteY81" fmla="*/ 133481 h 976639"/>
                  <a:gd name="connsiteX82" fmla="*/ 249599 w 985025"/>
                  <a:gd name="connsiteY82" fmla="*/ 180200 h 976639"/>
                  <a:gd name="connsiteX83" fmla="*/ 256285 w 985025"/>
                  <a:gd name="connsiteY83" fmla="*/ 180200 h 976639"/>
                  <a:gd name="connsiteX84" fmla="*/ 289713 w 985025"/>
                  <a:gd name="connsiteY84" fmla="*/ 157953 h 976639"/>
                  <a:gd name="connsiteX85" fmla="*/ 283027 w 985025"/>
                  <a:gd name="connsiteY85" fmla="*/ 44493 h 976639"/>
                  <a:gd name="connsiteX86" fmla="*/ 369942 w 985025"/>
                  <a:gd name="connsiteY86" fmla="*/ 11123 h 976639"/>
                  <a:gd name="connsiteX87" fmla="*/ 439027 w 985025"/>
                  <a:gd name="connsiteY87" fmla="*/ 106785 h 976639"/>
                  <a:gd name="connsiteX88" fmla="*/ 481370 w 985025"/>
                  <a:gd name="connsiteY88" fmla="*/ 102335 h 976639"/>
                  <a:gd name="connsiteX89" fmla="*/ 532627 w 985025"/>
                  <a:gd name="connsiteY89"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40454 w 985025"/>
                  <a:gd name="connsiteY14" fmla="*/ 284760 h 976639"/>
                  <a:gd name="connsiteX15" fmla="*/ 971654 w 985025"/>
                  <a:gd name="connsiteY15" fmla="*/ 367074 h 976639"/>
                  <a:gd name="connsiteX16" fmla="*/ 967197 w 985025"/>
                  <a:gd name="connsiteY16" fmla="*/ 373748 h 976639"/>
                  <a:gd name="connsiteX17" fmla="*/ 878054 w 985025"/>
                  <a:gd name="connsiteY17" fmla="*/ 431590 h 976639"/>
                  <a:gd name="connsiteX18" fmla="*/ 875825 w 985025"/>
                  <a:gd name="connsiteY18" fmla="*/ 436039 h 976639"/>
                  <a:gd name="connsiteX19" fmla="*/ 878054 w 985025"/>
                  <a:gd name="connsiteY19" fmla="*/ 478308 h 976639"/>
                  <a:gd name="connsiteX20" fmla="*/ 884740 w 985025"/>
                  <a:gd name="connsiteY20" fmla="*/ 484982 h 976639"/>
                  <a:gd name="connsiteX21" fmla="*/ 982797 w 985025"/>
                  <a:gd name="connsiteY21" fmla="*/ 529476 h 976639"/>
                  <a:gd name="connsiteX22" fmla="*/ 985025 w 985025"/>
                  <a:gd name="connsiteY22" fmla="*/ 533926 h 976639"/>
                  <a:gd name="connsiteX23" fmla="*/ 967197 w 985025"/>
                  <a:gd name="connsiteY23" fmla="*/ 620689 h 976639"/>
                  <a:gd name="connsiteX24" fmla="*/ 962739 w 985025"/>
                  <a:gd name="connsiteY24" fmla="*/ 625138 h 976639"/>
                  <a:gd name="connsiteX25" fmla="*/ 855768 w 985025"/>
                  <a:gd name="connsiteY25" fmla="*/ 631812 h 976639"/>
                  <a:gd name="connsiteX26" fmla="*/ 851311 w 985025"/>
                  <a:gd name="connsiteY26" fmla="*/ 634037 h 976639"/>
                  <a:gd name="connsiteX27" fmla="*/ 831254 w 985025"/>
                  <a:gd name="connsiteY27" fmla="*/ 674081 h 976639"/>
                  <a:gd name="connsiteX28" fmla="*/ 831254 w 985025"/>
                  <a:gd name="connsiteY28" fmla="*/ 678531 h 976639"/>
                  <a:gd name="connsiteX29" fmla="*/ 895883 w 985025"/>
                  <a:gd name="connsiteY29" fmla="*/ 767518 h 976639"/>
                  <a:gd name="connsiteX30" fmla="*/ 895883 w 985025"/>
                  <a:gd name="connsiteY30" fmla="*/ 774192 h 976639"/>
                  <a:gd name="connsiteX31" fmla="*/ 835711 w 985025"/>
                  <a:gd name="connsiteY31" fmla="*/ 840933 h 976639"/>
                  <a:gd name="connsiteX32" fmla="*/ 831254 w 985025"/>
                  <a:gd name="connsiteY32" fmla="*/ 840933 h 976639"/>
                  <a:gd name="connsiteX33" fmla="*/ 733197 w 985025"/>
                  <a:gd name="connsiteY33" fmla="*/ 791990 h 976639"/>
                  <a:gd name="connsiteX34" fmla="*/ 728740 w 985025"/>
                  <a:gd name="connsiteY34" fmla="*/ 791990 h 976639"/>
                  <a:gd name="connsiteX35" fmla="*/ 695312 w 985025"/>
                  <a:gd name="connsiteY35" fmla="*/ 814237 h 976639"/>
                  <a:gd name="connsiteX36" fmla="*/ 690855 w 985025"/>
                  <a:gd name="connsiteY36" fmla="*/ 823135 h 976639"/>
                  <a:gd name="connsiteX37" fmla="*/ 701998 w 985025"/>
                  <a:gd name="connsiteY37" fmla="*/ 929921 h 976639"/>
                  <a:gd name="connsiteX38" fmla="*/ 697540 w 985025"/>
                  <a:gd name="connsiteY38" fmla="*/ 934370 h 976639"/>
                  <a:gd name="connsiteX39" fmla="*/ 612855 w 985025"/>
                  <a:gd name="connsiteY39" fmla="*/ 963291 h 976639"/>
                  <a:gd name="connsiteX40" fmla="*/ 608398 w 985025"/>
                  <a:gd name="connsiteY40" fmla="*/ 963291 h 976639"/>
                  <a:gd name="connsiteX41" fmla="*/ 548227 w 985025"/>
                  <a:gd name="connsiteY41" fmla="*/ 874303 h 976639"/>
                  <a:gd name="connsiteX42" fmla="*/ 543770 w 985025"/>
                  <a:gd name="connsiteY42" fmla="*/ 869854 h 976639"/>
                  <a:gd name="connsiteX43" fmla="*/ 501427 w 985025"/>
                  <a:gd name="connsiteY43" fmla="*/ 874303 h 976639"/>
                  <a:gd name="connsiteX44" fmla="*/ 494741 w 985025"/>
                  <a:gd name="connsiteY44" fmla="*/ 876528 h 976639"/>
                  <a:gd name="connsiteX45" fmla="*/ 450170 w 985025"/>
                  <a:gd name="connsiteY45" fmla="*/ 974414 h 976639"/>
                  <a:gd name="connsiteX46" fmla="*/ 445713 w 985025"/>
                  <a:gd name="connsiteY46" fmla="*/ 976639 h 976639"/>
                  <a:gd name="connsiteX47" fmla="*/ 356570 w 985025"/>
                  <a:gd name="connsiteY47" fmla="*/ 958842 h 976639"/>
                  <a:gd name="connsiteX48" fmla="*/ 352113 w 985025"/>
                  <a:gd name="connsiteY48" fmla="*/ 956617 h 976639"/>
                  <a:gd name="connsiteX49" fmla="*/ 347656 w 985025"/>
                  <a:gd name="connsiteY49" fmla="*/ 847607 h 976639"/>
                  <a:gd name="connsiteX50" fmla="*/ 340970 w 985025"/>
                  <a:gd name="connsiteY50" fmla="*/ 843158 h 976639"/>
                  <a:gd name="connsiteX51" fmla="*/ 305313 w 985025"/>
                  <a:gd name="connsiteY51" fmla="*/ 825360 h 976639"/>
                  <a:gd name="connsiteX52" fmla="*/ 296399 w 985025"/>
                  <a:gd name="connsiteY52" fmla="*/ 825360 h 976639"/>
                  <a:gd name="connsiteX53" fmla="*/ 211713 w 985025"/>
                  <a:gd name="connsiteY53" fmla="*/ 887652 h 976639"/>
                  <a:gd name="connsiteX54" fmla="*/ 205028 w 985025"/>
                  <a:gd name="connsiteY54" fmla="*/ 887652 h 976639"/>
                  <a:gd name="connsiteX55" fmla="*/ 138171 w 985025"/>
                  <a:gd name="connsiteY55" fmla="*/ 829810 h 976639"/>
                  <a:gd name="connsiteX56" fmla="*/ 135942 w 985025"/>
                  <a:gd name="connsiteY56" fmla="*/ 823135 h 976639"/>
                  <a:gd name="connsiteX57" fmla="*/ 182742 w 985025"/>
                  <a:gd name="connsiteY57" fmla="*/ 725249 h 976639"/>
                  <a:gd name="connsiteX58" fmla="*/ 182742 w 985025"/>
                  <a:gd name="connsiteY58" fmla="*/ 720800 h 976639"/>
                  <a:gd name="connsiteX59" fmla="*/ 160457 w 985025"/>
                  <a:gd name="connsiteY59" fmla="*/ 687429 h 976639"/>
                  <a:gd name="connsiteX60" fmla="*/ 153771 w 985025"/>
                  <a:gd name="connsiteY60" fmla="*/ 685205 h 976639"/>
                  <a:gd name="connsiteX61" fmla="*/ 49028 w 985025"/>
                  <a:gd name="connsiteY61" fmla="*/ 696328 h 976639"/>
                  <a:gd name="connsiteX62" fmla="*/ 42343 w 985025"/>
                  <a:gd name="connsiteY62" fmla="*/ 691879 h 976639"/>
                  <a:gd name="connsiteX63" fmla="*/ 11143 w 985025"/>
                  <a:gd name="connsiteY63" fmla="*/ 609565 h 976639"/>
                  <a:gd name="connsiteX64" fmla="*/ 15600 w 985025"/>
                  <a:gd name="connsiteY64" fmla="*/ 602891 h 976639"/>
                  <a:gd name="connsiteX65" fmla="*/ 104742 w 985025"/>
                  <a:gd name="connsiteY65" fmla="*/ 542824 h 976639"/>
                  <a:gd name="connsiteX66" fmla="*/ 106971 w 985025"/>
                  <a:gd name="connsiteY66" fmla="*/ 536150 h 976639"/>
                  <a:gd name="connsiteX67" fmla="*/ 104742 w 985025"/>
                  <a:gd name="connsiteY67" fmla="*/ 496106 h 976639"/>
                  <a:gd name="connsiteX68" fmla="*/ 102514 w 985025"/>
                  <a:gd name="connsiteY68" fmla="*/ 489432 h 976639"/>
                  <a:gd name="connsiteX69" fmla="*/ 4457 w 985025"/>
                  <a:gd name="connsiteY69" fmla="*/ 444938 h 976639"/>
                  <a:gd name="connsiteX70" fmla="*/ 0 w 985025"/>
                  <a:gd name="connsiteY70" fmla="*/ 440489 h 976639"/>
                  <a:gd name="connsiteX71" fmla="*/ 15600 w 985025"/>
                  <a:gd name="connsiteY71" fmla="*/ 353726 h 976639"/>
                  <a:gd name="connsiteX72" fmla="*/ 20057 w 985025"/>
                  <a:gd name="connsiteY72" fmla="*/ 351501 h 976639"/>
                  <a:gd name="connsiteX73" fmla="*/ 129257 w 985025"/>
                  <a:gd name="connsiteY73" fmla="*/ 342602 h 976639"/>
                  <a:gd name="connsiteX74" fmla="*/ 135942 w 985025"/>
                  <a:gd name="connsiteY74" fmla="*/ 340377 h 976639"/>
                  <a:gd name="connsiteX75" fmla="*/ 151542 w 985025"/>
                  <a:gd name="connsiteY75" fmla="*/ 302558 h 976639"/>
                  <a:gd name="connsiteX76" fmla="*/ 151542 w 985025"/>
                  <a:gd name="connsiteY76" fmla="*/ 295884 h 976639"/>
                  <a:gd name="connsiteX77" fmla="*/ 91371 w 985025"/>
                  <a:gd name="connsiteY77" fmla="*/ 209121 h 976639"/>
                  <a:gd name="connsiteX78" fmla="*/ 91371 w 985025"/>
                  <a:gd name="connsiteY78" fmla="*/ 200222 h 976639"/>
                  <a:gd name="connsiteX79" fmla="*/ 147085 w 985025"/>
                  <a:gd name="connsiteY79" fmla="*/ 133481 h 976639"/>
                  <a:gd name="connsiteX80" fmla="*/ 153771 w 985025"/>
                  <a:gd name="connsiteY80" fmla="*/ 133481 h 976639"/>
                  <a:gd name="connsiteX81" fmla="*/ 249599 w 985025"/>
                  <a:gd name="connsiteY81" fmla="*/ 180200 h 976639"/>
                  <a:gd name="connsiteX82" fmla="*/ 256285 w 985025"/>
                  <a:gd name="connsiteY82" fmla="*/ 180200 h 976639"/>
                  <a:gd name="connsiteX83" fmla="*/ 289713 w 985025"/>
                  <a:gd name="connsiteY83" fmla="*/ 157953 h 976639"/>
                  <a:gd name="connsiteX84" fmla="*/ 283027 w 985025"/>
                  <a:gd name="connsiteY84" fmla="*/ 44493 h 976639"/>
                  <a:gd name="connsiteX85" fmla="*/ 369942 w 985025"/>
                  <a:gd name="connsiteY85" fmla="*/ 11123 h 976639"/>
                  <a:gd name="connsiteX86" fmla="*/ 439027 w 985025"/>
                  <a:gd name="connsiteY86" fmla="*/ 106785 h 976639"/>
                  <a:gd name="connsiteX87" fmla="*/ 481370 w 985025"/>
                  <a:gd name="connsiteY87" fmla="*/ 102335 h 976639"/>
                  <a:gd name="connsiteX88" fmla="*/ 532627 w 985025"/>
                  <a:gd name="connsiteY88"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967197 w 985025"/>
                  <a:gd name="connsiteY15" fmla="*/ 373748 h 976639"/>
                  <a:gd name="connsiteX16" fmla="*/ 878054 w 985025"/>
                  <a:gd name="connsiteY16" fmla="*/ 431590 h 976639"/>
                  <a:gd name="connsiteX17" fmla="*/ 875825 w 985025"/>
                  <a:gd name="connsiteY17" fmla="*/ 436039 h 976639"/>
                  <a:gd name="connsiteX18" fmla="*/ 878054 w 985025"/>
                  <a:gd name="connsiteY18" fmla="*/ 478308 h 976639"/>
                  <a:gd name="connsiteX19" fmla="*/ 884740 w 985025"/>
                  <a:gd name="connsiteY19" fmla="*/ 484982 h 976639"/>
                  <a:gd name="connsiteX20" fmla="*/ 982797 w 985025"/>
                  <a:gd name="connsiteY20" fmla="*/ 529476 h 976639"/>
                  <a:gd name="connsiteX21" fmla="*/ 985025 w 985025"/>
                  <a:gd name="connsiteY21" fmla="*/ 533926 h 976639"/>
                  <a:gd name="connsiteX22" fmla="*/ 967197 w 985025"/>
                  <a:gd name="connsiteY22" fmla="*/ 620689 h 976639"/>
                  <a:gd name="connsiteX23" fmla="*/ 962739 w 985025"/>
                  <a:gd name="connsiteY23" fmla="*/ 625138 h 976639"/>
                  <a:gd name="connsiteX24" fmla="*/ 855768 w 985025"/>
                  <a:gd name="connsiteY24" fmla="*/ 631812 h 976639"/>
                  <a:gd name="connsiteX25" fmla="*/ 851311 w 985025"/>
                  <a:gd name="connsiteY25" fmla="*/ 634037 h 976639"/>
                  <a:gd name="connsiteX26" fmla="*/ 831254 w 985025"/>
                  <a:gd name="connsiteY26" fmla="*/ 674081 h 976639"/>
                  <a:gd name="connsiteX27" fmla="*/ 831254 w 985025"/>
                  <a:gd name="connsiteY27" fmla="*/ 678531 h 976639"/>
                  <a:gd name="connsiteX28" fmla="*/ 895883 w 985025"/>
                  <a:gd name="connsiteY28" fmla="*/ 767518 h 976639"/>
                  <a:gd name="connsiteX29" fmla="*/ 895883 w 985025"/>
                  <a:gd name="connsiteY29" fmla="*/ 774192 h 976639"/>
                  <a:gd name="connsiteX30" fmla="*/ 835711 w 985025"/>
                  <a:gd name="connsiteY30" fmla="*/ 840933 h 976639"/>
                  <a:gd name="connsiteX31" fmla="*/ 831254 w 985025"/>
                  <a:gd name="connsiteY31" fmla="*/ 840933 h 976639"/>
                  <a:gd name="connsiteX32" fmla="*/ 733197 w 985025"/>
                  <a:gd name="connsiteY32" fmla="*/ 791990 h 976639"/>
                  <a:gd name="connsiteX33" fmla="*/ 728740 w 985025"/>
                  <a:gd name="connsiteY33" fmla="*/ 791990 h 976639"/>
                  <a:gd name="connsiteX34" fmla="*/ 695312 w 985025"/>
                  <a:gd name="connsiteY34" fmla="*/ 814237 h 976639"/>
                  <a:gd name="connsiteX35" fmla="*/ 690855 w 985025"/>
                  <a:gd name="connsiteY35" fmla="*/ 823135 h 976639"/>
                  <a:gd name="connsiteX36" fmla="*/ 701998 w 985025"/>
                  <a:gd name="connsiteY36" fmla="*/ 929921 h 976639"/>
                  <a:gd name="connsiteX37" fmla="*/ 697540 w 985025"/>
                  <a:gd name="connsiteY37" fmla="*/ 934370 h 976639"/>
                  <a:gd name="connsiteX38" fmla="*/ 612855 w 985025"/>
                  <a:gd name="connsiteY38" fmla="*/ 963291 h 976639"/>
                  <a:gd name="connsiteX39" fmla="*/ 608398 w 985025"/>
                  <a:gd name="connsiteY39" fmla="*/ 963291 h 976639"/>
                  <a:gd name="connsiteX40" fmla="*/ 548227 w 985025"/>
                  <a:gd name="connsiteY40" fmla="*/ 874303 h 976639"/>
                  <a:gd name="connsiteX41" fmla="*/ 543770 w 985025"/>
                  <a:gd name="connsiteY41" fmla="*/ 869854 h 976639"/>
                  <a:gd name="connsiteX42" fmla="*/ 501427 w 985025"/>
                  <a:gd name="connsiteY42" fmla="*/ 874303 h 976639"/>
                  <a:gd name="connsiteX43" fmla="*/ 494741 w 985025"/>
                  <a:gd name="connsiteY43" fmla="*/ 876528 h 976639"/>
                  <a:gd name="connsiteX44" fmla="*/ 450170 w 985025"/>
                  <a:gd name="connsiteY44" fmla="*/ 974414 h 976639"/>
                  <a:gd name="connsiteX45" fmla="*/ 445713 w 985025"/>
                  <a:gd name="connsiteY45" fmla="*/ 976639 h 976639"/>
                  <a:gd name="connsiteX46" fmla="*/ 356570 w 985025"/>
                  <a:gd name="connsiteY46" fmla="*/ 958842 h 976639"/>
                  <a:gd name="connsiteX47" fmla="*/ 352113 w 985025"/>
                  <a:gd name="connsiteY47" fmla="*/ 956617 h 976639"/>
                  <a:gd name="connsiteX48" fmla="*/ 347656 w 985025"/>
                  <a:gd name="connsiteY48" fmla="*/ 847607 h 976639"/>
                  <a:gd name="connsiteX49" fmla="*/ 340970 w 985025"/>
                  <a:gd name="connsiteY49" fmla="*/ 843158 h 976639"/>
                  <a:gd name="connsiteX50" fmla="*/ 305313 w 985025"/>
                  <a:gd name="connsiteY50" fmla="*/ 825360 h 976639"/>
                  <a:gd name="connsiteX51" fmla="*/ 296399 w 985025"/>
                  <a:gd name="connsiteY51" fmla="*/ 825360 h 976639"/>
                  <a:gd name="connsiteX52" fmla="*/ 211713 w 985025"/>
                  <a:gd name="connsiteY52" fmla="*/ 887652 h 976639"/>
                  <a:gd name="connsiteX53" fmla="*/ 205028 w 985025"/>
                  <a:gd name="connsiteY53" fmla="*/ 887652 h 976639"/>
                  <a:gd name="connsiteX54" fmla="*/ 138171 w 985025"/>
                  <a:gd name="connsiteY54" fmla="*/ 829810 h 976639"/>
                  <a:gd name="connsiteX55" fmla="*/ 135942 w 985025"/>
                  <a:gd name="connsiteY55" fmla="*/ 823135 h 976639"/>
                  <a:gd name="connsiteX56" fmla="*/ 182742 w 985025"/>
                  <a:gd name="connsiteY56" fmla="*/ 725249 h 976639"/>
                  <a:gd name="connsiteX57" fmla="*/ 182742 w 985025"/>
                  <a:gd name="connsiteY57" fmla="*/ 720800 h 976639"/>
                  <a:gd name="connsiteX58" fmla="*/ 160457 w 985025"/>
                  <a:gd name="connsiteY58" fmla="*/ 687429 h 976639"/>
                  <a:gd name="connsiteX59" fmla="*/ 153771 w 985025"/>
                  <a:gd name="connsiteY59" fmla="*/ 685205 h 976639"/>
                  <a:gd name="connsiteX60" fmla="*/ 49028 w 985025"/>
                  <a:gd name="connsiteY60" fmla="*/ 696328 h 976639"/>
                  <a:gd name="connsiteX61" fmla="*/ 42343 w 985025"/>
                  <a:gd name="connsiteY61" fmla="*/ 691879 h 976639"/>
                  <a:gd name="connsiteX62" fmla="*/ 11143 w 985025"/>
                  <a:gd name="connsiteY62" fmla="*/ 609565 h 976639"/>
                  <a:gd name="connsiteX63" fmla="*/ 15600 w 985025"/>
                  <a:gd name="connsiteY63" fmla="*/ 602891 h 976639"/>
                  <a:gd name="connsiteX64" fmla="*/ 104742 w 985025"/>
                  <a:gd name="connsiteY64" fmla="*/ 542824 h 976639"/>
                  <a:gd name="connsiteX65" fmla="*/ 106971 w 985025"/>
                  <a:gd name="connsiteY65" fmla="*/ 536150 h 976639"/>
                  <a:gd name="connsiteX66" fmla="*/ 104742 w 985025"/>
                  <a:gd name="connsiteY66" fmla="*/ 496106 h 976639"/>
                  <a:gd name="connsiteX67" fmla="*/ 102514 w 985025"/>
                  <a:gd name="connsiteY67" fmla="*/ 489432 h 976639"/>
                  <a:gd name="connsiteX68" fmla="*/ 4457 w 985025"/>
                  <a:gd name="connsiteY68" fmla="*/ 444938 h 976639"/>
                  <a:gd name="connsiteX69" fmla="*/ 0 w 985025"/>
                  <a:gd name="connsiteY69" fmla="*/ 440489 h 976639"/>
                  <a:gd name="connsiteX70" fmla="*/ 15600 w 985025"/>
                  <a:gd name="connsiteY70" fmla="*/ 353726 h 976639"/>
                  <a:gd name="connsiteX71" fmla="*/ 20057 w 985025"/>
                  <a:gd name="connsiteY71" fmla="*/ 351501 h 976639"/>
                  <a:gd name="connsiteX72" fmla="*/ 129257 w 985025"/>
                  <a:gd name="connsiteY72" fmla="*/ 342602 h 976639"/>
                  <a:gd name="connsiteX73" fmla="*/ 135942 w 985025"/>
                  <a:gd name="connsiteY73" fmla="*/ 340377 h 976639"/>
                  <a:gd name="connsiteX74" fmla="*/ 151542 w 985025"/>
                  <a:gd name="connsiteY74" fmla="*/ 302558 h 976639"/>
                  <a:gd name="connsiteX75" fmla="*/ 151542 w 985025"/>
                  <a:gd name="connsiteY75" fmla="*/ 295884 h 976639"/>
                  <a:gd name="connsiteX76" fmla="*/ 91371 w 985025"/>
                  <a:gd name="connsiteY76" fmla="*/ 209121 h 976639"/>
                  <a:gd name="connsiteX77" fmla="*/ 91371 w 985025"/>
                  <a:gd name="connsiteY77" fmla="*/ 200222 h 976639"/>
                  <a:gd name="connsiteX78" fmla="*/ 147085 w 985025"/>
                  <a:gd name="connsiteY78" fmla="*/ 133481 h 976639"/>
                  <a:gd name="connsiteX79" fmla="*/ 153771 w 985025"/>
                  <a:gd name="connsiteY79" fmla="*/ 133481 h 976639"/>
                  <a:gd name="connsiteX80" fmla="*/ 249599 w 985025"/>
                  <a:gd name="connsiteY80" fmla="*/ 180200 h 976639"/>
                  <a:gd name="connsiteX81" fmla="*/ 256285 w 985025"/>
                  <a:gd name="connsiteY81" fmla="*/ 180200 h 976639"/>
                  <a:gd name="connsiteX82" fmla="*/ 289713 w 985025"/>
                  <a:gd name="connsiteY82" fmla="*/ 157953 h 976639"/>
                  <a:gd name="connsiteX83" fmla="*/ 283027 w 985025"/>
                  <a:gd name="connsiteY83" fmla="*/ 44493 h 976639"/>
                  <a:gd name="connsiteX84" fmla="*/ 369942 w 985025"/>
                  <a:gd name="connsiteY84" fmla="*/ 11123 h 976639"/>
                  <a:gd name="connsiteX85" fmla="*/ 439027 w 985025"/>
                  <a:gd name="connsiteY85" fmla="*/ 106785 h 976639"/>
                  <a:gd name="connsiteX86" fmla="*/ 481370 w 985025"/>
                  <a:gd name="connsiteY86" fmla="*/ 102335 h 976639"/>
                  <a:gd name="connsiteX87" fmla="*/ 532627 w 985025"/>
                  <a:gd name="connsiteY87"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5825 w 985025"/>
                  <a:gd name="connsiteY16" fmla="*/ 436039 h 976639"/>
                  <a:gd name="connsiteX17" fmla="*/ 878054 w 985025"/>
                  <a:gd name="connsiteY17" fmla="*/ 478308 h 976639"/>
                  <a:gd name="connsiteX18" fmla="*/ 884740 w 985025"/>
                  <a:gd name="connsiteY18" fmla="*/ 484982 h 976639"/>
                  <a:gd name="connsiteX19" fmla="*/ 982797 w 985025"/>
                  <a:gd name="connsiteY19" fmla="*/ 529476 h 976639"/>
                  <a:gd name="connsiteX20" fmla="*/ 985025 w 985025"/>
                  <a:gd name="connsiteY20" fmla="*/ 533926 h 976639"/>
                  <a:gd name="connsiteX21" fmla="*/ 967197 w 985025"/>
                  <a:gd name="connsiteY21" fmla="*/ 620689 h 976639"/>
                  <a:gd name="connsiteX22" fmla="*/ 962739 w 985025"/>
                  <a:gd name="connsiteY22" fmla="*/ 625138 h 976639"/>
                  <a:gd name="connsiteX23" fmla="*/ 855768 w 985025"/>
                  <a:gd name="connsiteY23" fmla="*/ 631812 h 976639"/>
                  <a:gd name="connsiteX24" fmla="*/ 851311 w 985025"/>
                  <a:gd name="connsiteY24" fmla="*/ 634037 h 976639"/>
                  <a:gd name="connsiteX25" fmla="*/ 831254 w 985025"/>
                  <a:gd name="connsiteY25" fmla="*/ 674081 h 976639"/>
                  <a:gd name="connsiteX26" fmla="*/ 831254 w 985025"/>
                  <a:gd name="connsiteY26" fmla="*/ 678531 h 976639"/>
                  <a:gd name="connsiteX27" fmla="*/ 895883 w 985025"/>
                  <a:gd name="connsiteY27" fmla="*/ 767518 h 976639"/>
                  <a:gd name="connsiteX28" fmla="*/ 895883 w 985025"/>
                  <a:gd name="connsiteY28" fmla="*/ 774192 h 976639"/>
                  <a:gd name="connsiteX29" fmla="*/ 835711 w 985025"/>
                  <a:gd name="connsiteY29" fmla="*/ 840933 h 976639"/>
                  <a:gd name="connsiteX30" fmla="*/ 831254 w 985025"/>
                  <a:gd name="connsiteY30" fmla="*/ 840933 h 976639"/>
                  <a:gd name="connsiteX31" fmla="*/ 733197 w 985025"/>
                  <a:gd name="connsiteY31" fmla="*/ 791990 h 976639"/>
                  <a:gd name="connsiteX32" fmla="*/ 728740 w 985025"/>
                  <a:gd name="connsiteY32" fmla="*/ 791990 h 976639"/>
                  <a:gd name="connsiteX33" fmla="*/ 695312 w 985025"/>
                  <a:gd name="connsiteY33" fmla="*/ 814237 h 976639"/>
                  <a:gd name="connsiteX34" fmla="*/ 690855 w 985025"/>
                  <a:gd name="connsiteY34" fmla="*/ 823135 h 976639"/>
                  <a:gd name="connsiteX35" fmla="*/ 701998 w 985025"/>
                  <a:gd name="connsiteY35" fmla="*/ 929921 h 976639"/>
                  <a:gd name="connsiteX36" fmla="*/ 697540 w 985025"/>
                  <a:gd name="connsiteY36" fmla="*/ 934370 h 976639"/>
                  <a:gd name="connsiteX37" fmla="*/ 612855 w 985025"/>
                  <a:gd name="connsiteY37" fmla="*/ 963291 h 976639"/>
                  <a:gd name="connsiteX38" fmla="*/ 608398 w 985025"/>
                  <a:gd name="connsiteY38" fmla="*/ 963291 h 976639"/>
                  <a:gd name="connsiteX39" fmla="*/ 548227 w 985025"/>
                  <a:gd name="connsiteY39" fmla="*/ 874303 h 976639"/>
                  <a:gd name="connsiteX40" fmla="*/ 543770 w 985025"/>
                  <a:gd name="connsiteY40" fmla="*/ 869854 h 976639"/>
                  <a:gd name="connsiteX41" fmla="*/ 501427 w 985025"/>
                  <a:gd name="connsiteY41" fmla="*/ 874303 h 976639"/>
                  <a:gd name="connsiteX42" fmla="*/ 494741 w 985025"/>
                  <a:gd name="connsiteY42" fmla="*/ 876528 h 976639"/>
                  <a:gd name="connsiteX43" fmla="*/ 450170 w 985025"/>
                  <a:gd name="connsiteY43" fmla="*/ 974414 h 976639"/>
                  <a:gd name="connsiteX44" fmla="*/ 445713 w 985025"/>
                  <a:gd name="connsiteY44" fmla="*/ 976639 h 976639"/>
                  <a:gd name="connsiteX45" fmla="*/ 356570 w 985025"/>
                  <a:gd name="connsiteY45" fmla="*/ 958842 h 976639"/>
                  <a:gd name="connsiteX46" fmla="*/ 352113 w 985025"/>
                  <a:gd name="connsiteY46" fmla="*/ 956617 h 976639"/>
                  <a:gd name="connsiteX47" fmla="*/ 347656 w 985025"/>
                  <a:gd name="connsiteY47" fmla="*/ 847607 h 976639"/>
                  <a:gd name="connsiteX48" fmla="*/ 340970 w 985025"/>
                  <a:gd name="connsiteY48" fmla="*/ 843158 h 976639"/>
                  <a:gd name="connsiteX49" fmla="*/ 305313 w 985025"/>
                  <a:gd name="connsiteY49" fmla="*/ 825360 h 976639"/>
                  <a:gd name="connsiteX50" fmla="*/ 296399 w 985025"/>
                  <a:gd name="connsiteY50" fmla="*/ 825360 h 976639"/>
                  <a:gd name="connsiteX51" fmla="*/ 211713 w 985025"/>
                  <a:gd name="connsiteY51" fmla="*/ 887652 h 976639"/>
                  <a:gd name="connsiteX52" fmla="*/ 205028 w 985025"/>
                  <a:gd name="connsiteY52" fmla="*/ 887652 h 976639"/>
                  <a:gd name="connsiteX53" fmla="*/ 138171 w 985025"/>
                  <a:gd name="connsiteY53" fmla="*/ 829810 h 976639"/>
                  <a:gd name="connsiteX54" fmla="*/ 135942 w 985025"/>
                  <a:gd name="connsiteY54" fmla="*/ 823135 h 976639"/>
                  <a:gd name="connsiteX55" fmla="*/ 182742 w 985025"/>
                  <a:gd name="connsiteY55" fmla="*/ 725249 h 976639"/>
                  <a:gd name="connsiteX56" fmla="*/ 182742 w 985025"/>
                  <a:gd name="connsiteY56" fmla="*/ 720800 h 976639"/>
                  <a:gd name="connsiteX57" fmla="*/ 160457 w 985025"/>
                  <a:gd name="connsiteY57" fmla="*/ 687429 h 976639"/>
                  <a:gd name="connsiteX58" fmla="*/ 153771 w 985025"/>
                  <a:gd name="connsiteY58" fmla="*/ 685205 h 976639"/>
                  <a:gd name="connsiteX59" fmla="*/ 49028 w 985025"/>
                  <a:gd name="connsiteY59" fmla="*/ 696328 h 976639"/>
                  <a:gd name="connsiteX60" fmla="*/ 42343 w 985025"/>
                  <a:gd name="connsiteY60" fmla="*/ 691879 h 976639"/>
                  <a:gd name="connsiteX61" fmla="*/ 11143 w 985025"/>
                  <a:gd name="connsiteY61" fmla="*/ 609565 h 976639"/>
                  <a:gd name="connsiteX62" fmla="*/ 15600 w 985025"/>
                  <a:gd name="connsiteY62" fmla="*/ 602891 h 976639"/>
                  <a:gd name="connsiteX63" fmla="*/ 104742 w 985025"/>
                  <a:gd name="connsiteY63" fmla="*/ 542824 h 976639"/>
                  <a:gd name="connsiteX64" fmla="*/ 106971 w 985025"/>
                  <a:gd name="connsiteY64" fmla="*/ 536150 h 976639"/>
                  <a:gd name="connsiteX65" fmla="*/ 104742 w 985025"/>
                  <a:gd name="connsiteY65" fmla="*/ 496106 h 976639"/>
                  <a:gd name="connsiteX66" fmla="*/ 102514 w 985025"/>
                  <a:gd name="connsiteY66" fmla="*/ 489432 h 976639"/>
                  <a:gd name="connsiteX67" fmla="*/ 4457 w 985025"/>
                  <a:gd name="connsiteY67" fmla="*/ 444938 h 976639"/>
                  <a:gd name="connsiteX68" fmla="*/ 0 w 985025"/>
                  <a:gd name="connsiteY68" fmla="*/ 440489 h 976639"/>
                  <a:gd name="connsiteX69" fmla="*/ 15600 w 985025"/>
                  <a:gd name="connsiteY69" fmla="*/ 353726 h 976639"/>
                  <a:gd name="connsiteX70" fmla="*/ 20057 w 985025"/>
                  <a:gd name="connsiteY70" fmla="*/ 351501 h 976639"/>
                  <a:gd name="connsiteX71" fmla="*/ 129257 w 985025"/>
                  <a:gd name="connsiteY71" fmla="*/ 342602 h 976639"/>
                  <a:gd name="connsiteX72" fmla="*/ 135942 w 985025"/>
                  <a:gd name="connsiteY72" fmla="*/ 340377 h 976639"/>
                  <a:gd name="connsiteX73" fmla="*/ 151542 w 985025"/>
                  <a:gd name="connsiteY73" fmla="*/ 302558 h 976639"/>
                  <a:gd name="connsiteX74" fmla="*/ 151542 w 985025"/>
                  <a:gd name="connsiteY74" fmla="*/ 295884 h 976639"/>
                  <a:gd name="connsiteX75" fmla="*/ 91371 w 985025"/>
                  <a:gd name="connsiteY75" fmla="*/ 209121 h 976639"/>
                  <a:gd name="connsiteX76" fmla="*/ 91371 w 985025"/>
                  <a:gd name="connsiteY76" fmla="*/ 200222 h 976639"/>
                  <a:gd name="connsiteX77" fmla="*/ 147085 w 985025"/>
                  <a:gd name="connsiteY77" fmla="*/ 133481 h 976639"/>
                  <a:gd name="connsiteX78" fmla="*/ 153771 w 985025"/>
                  <a:gd name="connsiteY78" fmla="*/ 133481 h 976639"/>
                  <a:gd name="connsiteX79" fmla="*/ 249599 w 985025"/>
                  <a:gd name="connsiteY79" fmla="*/ 180200 h 976639"/>
                  <a:gd name="connsiteX80" fmla="*/ 256285 w 985025"/>
                  <a:gd name="connsiteY80" fmla="*/ 180200 h 976639"/>
                  <a:gd name="connsiteX81" fmla="*/ 289713 w 985025"/>
                  <a:gd name="connsiteY81" fmla="*/ 157953 h 976639"/>
                  <a:gd name="connsiteX82" fmla="*/ 283027 w 985025"/>
                  <a:gd name="connsiteY82" fmla="*/ 44493 h 976639"/>
                  <a:gd name="connsiteX83" fmla="*/ 369942 w 985025"/>
                  <a:gd name="connsiteY83" fmla="*/ 11123 h 976639"/>
                  <a:gd name="connsiteX84" fmla="*/ 439027 w 985025"/>
                  <a:gd name="connsiteY84" fmla="*/ 106785 h 976639"/>
                  <a:gd name="connsiteX85" fmla="*/ 481370 w 985025"/>
                  <a:gd name="connsiteY85" fmla="*/ 102335 h 976639"/>
                  <a:gd name="connsiteX86" fmla="*/ 532627 w 985025"/>
                  <a:gd name="connsiteY86"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884740 w 985025"/>
                  <a:gd name="connsiteY17" fmla="*/ 484982 h 976639"/>
                  <a:gd name="connsiteX18" fmla="*/ 982797 w 985025"/>
                  <a:gd name="connsiteY18" fmla="*/ 529476 h 976639"/>
                  <a:gd name="connsiteX19" fmla="*/ 985025 w 985025"/>
                  <a:gd name="connsiteY19" fmla="*/ 533926 h 976639"/>
                  <a:gd name="connsiteX20" fmla="*/ 967197 w 985025"/>
                  <a:gd name="connsiteY20" fmla="*/ 620689 h 976639"/>
                  <a:gd name="connsiteX21" fmla="*/ 962739 w 985025"/>
                  <a:gd name="connsiteY21" fmla="*/ 625138 h 976639"/>
                  <a:gd name="connsiteX22" fmla="*/ 855768 w 985025"/>
                  <a:gd name="connsiteY22" fmla="*/ 631812 h 976639"/>
                  <a:gd name="connsiteX23" fmla="*/ 851311 w 985025"/>
                  <a:gd name="connsiteY23" fmla="*/ 634037 h 976639"/>
                  <a:gd name="connsiteX24" fmla="*/ 831254 w 985025"/>
                  <a:gd name="connsiteY24" fmla="*/ 674081 h 976639"/>
                  <a:gd name="connsiteX25" fmla="*/ 831254 w 985025"/>
                  <a:gd name="connsiteY25" fmla="*/ 678531 h 976639"/>
                  <a:gd name="connsiteX26" fmla="*/ 895883 w 985025"/>
                  <a:gd name="connsiteY26" fmla="*/ 767518 h 976639"/>
                  <a:gd name="connsiteX27" fmla="*/ 895883 w 985025"/>
                  <a:gd name="connsiteY27" fmla="*/ 774192 h 976639"/>
                  <a:gd name="connsiteX28" fmla="*/ 835711 w 985025"/>
                  <a:gd name="connsiteY28" fmla="*/ 840933 h 976639"/>
                  <a:gd name="connsiteX29" fmla="*/ 831254 w 985025"/>
                  <a:gd name="connsiteY29" fmla="*/ 840933 h 976639"/>
                  <a:gd name="connsiteX30" fmla="*/ 733197 w 985025"/>
                  <a:gd name="connsiteY30" fmla="*/ 791990 h 976639"/>
                  <a:gd name="connsiteX31" fmla="*/ 728740 w 985025"/>
                  <a:gd name="connsiteY31" fmla="*/ 791990 h 976639"/>
                  <a:gd name="connsiteX32" fmla="*/ 695312 w 985025"/>
                  <a:gd name="connsiteY32" fmla="*/ 814237 h 976639"/>
                  <a:gd name="connsiteX33" fmla="*/ 690855 w 985025"/>
                  <a:gd name="connsiteY33" fmla="*/ 823135 h 976639"/>
                  <a:gd name="connsiteX34" fmla="*/ 701998 w 985025"/>
                  <a:gd name="connsiteY34" fmla="*/ 929921 h 976639"/>
                  <a:gd name="connsiteX35" fmla="*/ 697540 w 985025"/>
                  <a:gd name="connsiteY35" fmla="*/ 934370 h 976639"/>
                  <a:gd name="connsiteX36" fmla="*/ 612855 w 985025"/>
                  <a:gd name="connsiteY36" fmla="*/ 963291 h 976639"/>
                  <a:gd name="connsiteX37" fmla="*/ 608398 w 985025"/>
                  <a:gd name="connsiteY37" fmla="*/ 963291 h 976639"/>
                  <a:gd name="connsiteX38" fmla="*/ 548227 w 985025"/>
                  <a:gd name="connsiteY38" fmla="*/ 874303 h 976639"/>
                  <a:gd name="connsiteX39" fmla="*/ 543770 w 985025"/>
                  <a:gd name="connsiteY39" fmla="*/ 869854 h 976639"/>
                  <a:gd name="connsiteX40" fmla="*/ 501427 w 985025"/>
                  <a:gd name="connsiteY40" fmla="*/ 874303 h 976639"/>
                  <a:gd name="connsiteX41" fmla="*/ 494741 w 985025"/>
                  <a:gd name="connsiteY41" fmla="*/ 876528 h 976639"/>
                  <a:gd name="connsiteX42" fmla="*/ 450170 w 985025"/>
                  <a:gd name="connsiteY42" fmla="*/ 974414 h 976639"/>
                  <a:gd name="connsiteX43" fmla="*/ 445713 w 985025"/>
                  <a:gd name="connsiteY43" fmla="*/ 976639 h 976639"/>
                  <a:gd name="connsiteX44" fmla="*/ 356570 w 985025"/>
                  <a:gd name="connsiteY44" fmla="*/ 958842 h 976639"/>
                  <a:gd name="connsiteX45" fmla="*/ 352113 w 985025"/>
                  <a:gd name="connsiteY45" fmla="*/ 956617 h 976639"/>
                  <a:gd name="connsiteX46" fmla="*/ 347656 w 985025"/>
                  <a:gd name="connsiteY46" fmla="*/ 847607 h 976639"/>
                  <a:gd name="connsiteX47" fmla="*/ 340970 w 985025"/>
                  <a:gd name="connsiteY47" fmla="*/ 843158 h 976639"/>
                  <a:gd name="connsiteX48" fmla="*/ 305313 w 985025"/>
                  <a:gd name="connsiteY48" fmla="*/ 825360 h 976639"/>
                  <a:gd name="connsiteX49" fmla="*/ 296399 w 985025"/>
                  <a:gd name="connsiteY49" fmla="*/ 825360 h 976639"/>
                  <a:gd name="connsiteX50" fmla="*/ 211713 w 985025"/>
                  <a:gd name="connsiteY50" fmla="*/ 887652 h 976639"/>
                  <a:gd name="connsiteX51" fmla="*/ 205028 w 985025"/>
                  <a:gd name="connsiteY51" fmla="*/ 887652 h 976639"/>
                  <a:gd name="connsiteX52" fmla="*/ 138171 w 985025"/>
                  <a:gd name="connsiteY52" fmla="*/ 829810 h 976639"/>
                  <a:gd name="connsiteX53" fmla="*/ 135942 w 985025"/>
                  <a:gd name="connsiteY53" fmla="*/ 823135 h 976639"/>
                  <a:gd name="connsiteX54" fmla="*/ 182742 w 985025"/>
                  <a:gd name="connsiteY54" fmla="*/ 725249 h 976639"/>
                  <a:gd name="connsiteX55" fmla="*/ 182742 w 985025"/>
                  <a:gd name="connsiteY55" fmla="*/ 720800 h 976639"/>
                  <a:gd name="connsiteX56" fmla="*/ 160457 w 985025"/>
                  <a:gd name="connsiteY56" fmla="*/ 687429 h 976639"/>
                  <a:gd name="connsiteX57" fmla="*/ 153771 w 985025"/>
                  <a:gd name="connsiteY57" fmla="*/ 685205 h 976639"/>
                  <a:gd name="connsiteX58" fmla="*/ 49028 w 985025"/>
                  <a:gd name="connsiteY58" fmla="*/ 696328 h 976639"/>
                  <a:gd name="connsiteX59" fmla="*/ 42343 w 985025"/>
                  <a:gd name="connsiteY59" fmla="*/ 691879 h 976639"/>
                  <a:gd name="connsiteX60" fmla="*/ 11143 w 985025"/>
                  <a:gd name="connsiteY60" fmla="*/ 609565 h 976639"/>
                  <a:gd name="connsiteX61" fmla="*/ 15600 w 985025"/>
                  <a:gd name="connsiteY61" fmla="*/ 602891 h 976639"/>
                  <a:gd name="connsiteX62" fmla="*/ 104742 w 985025"/>
                  <a:gd name="connsiteY62" fmla="*/ 542824 h 976639"/>
                  <a:gd name="connsiteX63" fmla="*/ 106971 w 985025"/>
                  <a:gd name="connsiteY63" fmla="*/ 536150 h 976639"/>
                  <a:gd name="connsiteX64" fmla="*/ 104742 w 985025"/>
                  <a:gd name="connsiteY64" fmla="*/ 496106 h 976639"/>
                  <a:gd name="connsiteX65" fmla="*/ 102514 w 985025"/>
                  <a:gd name="connsiteY65" fmla="*/ 489432 h 976639"/>
                  <a:gd name="connsiteX66" fmla="*/ 4457 w 985025"/>
                  <a:gd name="connsiteY66" fmla="*/ 444938 h 976639"/>
                  <a:gd name="connsiteX67" fmla="*/ 0 w 985025"/>
                  <a:gd name="connsiteY67" fmla="*/ 440489 h 976639"/>
                  <a:gd name="connsiteX68" fmla="*/ 15600 w 985025"/>
                  <a:gd name="connsiteY68" fmla="*/ 353726 h 976639"/>
                  <a:gd name="connsiteX69" fmla="*/ 20057 w 985025"/>
                  <a:gd name="connsiteY69" fmla="*/ 351501 h 976639"/>
                  <a:gd name="connsiteX70" fmla="*/ 129257 w 985025"/>
                  <a:gd name="connsiteY70" fmla="*/ 342602 h 976639"/>
                  <a:gd name="connsiteX71" fmla="*/ 135942 w 985025"/>
                  <a:gd name="connsiteY71" fmla="*/ 340377 h 976639"/>
                  <a:gd name="connsiteX72" fmla="*/ 151542 w 985025"/>
                  <a:gd name="connsiteY72" fmla="*/ 302558 h 976639"/>
                  <a:gd name="connsiteX73" fmla="*/ 151542 w 985025"/>
                  <a:gd name="connsiteY73" fmla="*/ 295884 h 976639"/>
                  <a:gd name="connsiteX74" fmla="*/ 91371 w 985025"/>
                  <a:gd name="connsiteY74" fmla="*/ 209121 h 976639"/>
                  <a:gd name="connsiteX75" fmla="*/ 91371 w 985025"/>
                  <a:gd name="connsiteY75" fmla="*/ 200222 h 976639"/>
                  <a:gd name="connsiteX76" fmla="*/ 147085 w 985025"/>
                  <a:gd name="connsiteY76" fmla="*/ 133481 h 976639"/>
                  <a:gd name="connsiteX77" fmla="*/ 153771 w 985025"/>
                  <a:gd name="connsiteY77" fmla="*/ 133481 h 976639"/>
                  <a:gd name="connsiteX78" fmla="*/ 249599 w 985025"/>
                  <a:gd name="connsiteY78" fmla="*/ 180200 h 976639"/>
                  <a:gd name="connsiteX79" fmla="*/ 256285 w 985025"/>
                  <a:gd name="connsiteY79" fmla="*/ 180200 h 976639"/>
                  <a:gd name="connsiteX80" fmla="*/ 289713 w 985025"/>
                  <a:gd name="connsiteY80" fmla="*/ 157953 h 976639"/>
                  <a:gd name="connsiteX81" fmla="*/ 283027 w 985025"/>
                  <a:gd name="connsiteY81" fmla="*/ 44493 h 976639"/>
                  <a:gd name="connsiteX82" fmla="*/ 369942 w 985025"/>
                  <a:gd name="connsiteY82" fmla="*/ 11123 h 976639"/>
                  <a:gd name="connsiteX83" fmla="*/ 439027 w 985025"/>
                  <a:gd name="connsiteY83" fmla="*/ 106785 h 976639"/>
                  <a:gd name="connsiteX84" fmla="*/ 481370 w 985025"/>
                  <a:gd name="connsiteY84" fmla="*/ 102335 h 976639"/>
                  <a:gd name="connsiteX85" fmla="*/ 532627 w 985025"/>
                  <a:gd name="connsiteY8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982797 w 985025"/>
                  <a:gd name="connsiteY17" fmla="*/ 529476 h 976639"/>
                  <a:gd name="connsiteX18" fmla="*/ 985025 w 985025"/>
                  <a:gd name="connsiteY18" fmla="*/ 533926 h 976639"/>
                  <a:gd name="connsiteX19" fmla="*/ 967197 w 985025"/>
                  <a:gd name="connsiteY19" fmla="*/ 620689 h 976639"/>
                  <a:gd name="connsiteX20" fmla="*/ 962739 w 985025"/>
                  <a:gd name="connsiteY20" fmla="*/ 625138 h 976639"/>
                  <a:gd name="connsiteX21" fmla="*/ 855768 w 985025"/>
                  <a:gd name="connsiteY21" fmla="*/ 631812 h 976639"/>
                  <a:gd name="connsiteX22" fmla="*/ 851311 w 985025"/>
                  <a:gd name="connsiteY22" fmla="*/ 634037 h 976639"/>
                  <a:gd name="connsiteX23" fmla="*/ 831254 w 985025"/>
                  <a:gd name="connsiteY23" fmla="*/ 674081 h 976639"/>
                  <a:gd name="connsiteX24" fmla="*/ 831254 w 985025"/>
                  <a:gd name="connsiteY24" fmla="*/ 678531 h 976639"/>
                  <a:gd name="connsiteX25" fmla="*/ 895883 w 985025"/>
                  <a:gd name="connsiteY25" fmla="*/ 767518 h 976639"/>
                  <a:gd name="connsiteX26" fmla="*/ 895883 w 985025"/>
                  <a:gd name="connsiteY26" fmla="*/ 774192 h 976639"/>
                  <a:gd name="connsiteX27" fmla="*/ 835711 w 985025"/>
                  <a:gd name="connsiteY27" fmla="*/ 840933 h 976639"/>
                  <a:gd name="connsiteX28" fmla="*/ 831254 w 985025"/>
                  <a:gd name="connsiteY28" fmla="*/ 840933 h 976639"/>
                  <a:gd name="connsiteX29" fmla="*/ 733197 w 985025"/>
                  <a:gd name="connsiteY29" fmla="*/ 791990 h 976639"/>
                  <a:gd name="connsiteX30" fmla="*/ 728740 w 985025"/>
                  <a:gd name="connsiteY30" fmla="*/ 791990 h 976639"/>
                  <a:gd name="connsiteX31" fmla="*/ 695312 w 985025"/>
                  <a:gd name="connsiteY31" fmla="*/ 814237 h 976639"/>
                  <a:gd name="connsiteX32" fmla="*/ 690855 w 985025"/>
                  <a:gd name="connsiteY32" fmla="*/ 823135 h 976639"/>
                  <a:gd name="connsiteX33" fmla="*/ 701998 w 985025"/>
                  <a:gd name="connsiteY33" fmla="*/ 929921 h 976639"/>
                  <a:gd name="connsiteX34" fmla="*/ 697540 w 985025"/>
                  <a:gd name="connsiteY34" fmla="*/ 934370 h 976639"/>
                  <a:gd name="connsiteX35" fmla="*/ 612855 w 985025"/>
                  <a:gd name="connsiteY35" fmla="*/ 963291 h 976639"/>
                  <a:gd name="connsiteX36" fmla="*/ 608398 w 985025"/>
                  <a:gd name="connsiteY36" fmla="*/ 963291 h 976639"/>
                  <a:gd name="connsiteX37" fmla="*/ 548227 w 985025"/>
                  <a:gd name="connsiteY37" fmla="*/ 874303 h 976639"/>
                  <a:gd name="connsiteX38" fmla="*/ 543770 w 985025"/>
                  <a:gd name="connsiteY38" fmla="*/ 869854 h 976639"/>
                  <a:gd name="connsiteX39" fmla="*/ 501427 w 985025"/>
                  <a:gd name="connsiteY39" fmla="*/ 874303 h 976639"/>
                  <a:gd name="connsiteX40" fmla="*/ 494741 w 985025"/>
                  <a:gd name="connsiteY40" fmla="*/ 876528 h 976639"/>
                  <a:gd name="connsiteX41" fmla="*/ 450170 w 985025"/>
                  <a:gd name="connsiteY41" fmla="*/ 974414 h 976639"/>
                  <a:gd name="connsiteX42" fmla="*/ 445713 w 985025"/>
                  <a:gd name="connsiteY42" fmla="*/ 976639 h 976639"/>
                  <a:gd name="connsiteX43" fmla="*/ 356570 w 985025"/>
                  <a:gd name="connsiteY43" fmla="*/ 958842 h 976639"/>
                  <a:gd name="connsiteX44" fmla="*/ 352113 w 985025"/>
                  <a:gd name="connsiteY44" fmla="*/ 956617 h 976639"/>
                  <a:gd name="connsiteX45" fmla="*/ 347656 w 985025"/>
                  <a:gd name="connsiteY45" fmla="*/ 847607 h 976639"/>
                  <a:gd name="connsiteX46" fmla="*/ 340970 w 985025"/>
                  <a:gd name="connsiteY46" fmla="*/ 843158 h 976639"/>
                  <a:gd name="connsiteX47" fmla="*/ 305313 w 985025"/>
                  <a:gd name="connsiteY47" fmla="*/ 825360 h 976639"/>
                  <a:gd name="connsiteX48" fmla="*/ 296399 w 985025"/>
                  <a:gd name="connsiteY48" fmla="*/ 825360 h 976639"/>
                  <a:gd name="connsiteX49" fmla="*/ 211713 w 985025"/>
                  <a:gd name="connsiteY49" fmla="*/ 887652 h 976639"/>
                  <a:gd name="connsiteX50" fmla="*/ 205028 w 985025"/>
                  <a:gd name="connsiteY50" fmla="*/ 887652 h 976639"/>
                  <a:gd name="connsiteX51" fmla="*/ 138171 w 985025"/>
                  <a:gd name="connsiteY51" fmla="*/ 829810 h 976639"/>
                  <a:gd name="connsiteX52" fmla="*/ 135942 w 985025"/>
                  <a:gd name="connsiteY52" fmla="*/ 823135 h 976639"/>
                  <a:gd name="connsiteX53" fmla="*/ 182742 w 985025"/>
                  <a:gd name="connsiteY53" fmla="*/ 725249 h 976639"/>
                  <a:gd name="connsiteX54" fmla="*/ 182742 w 985025"/>
                  <a:gd name="connsiteY54" fmla="*/ 720800 h 976639"/>
                  <a:gd name="connsiteX55" fmla="*/ 160457 w 985025"/>
                  <a:gd name="connsiteY55" fmla="*/ 687429 h 976639"/>
                  <a:gd name="connsiteX56" fmla="*/ 153771 w 985025"/>
                  <a:gd name="connsiteY56" fmla="*/ 685205 h 976639"/>
                  <a:gd name="connsiteX57" fmla="*/ 49028 w 985025"/>
                  <a:gd name="connsiteY57" fmla="*/ 696328 h 976639"/>
                  <a:gd name="connsiteX58" fmla="*/ 42343 w 985025"/>
                  <a:gd name="connsiteY58" fmla="*/ 691879 h 976639"/>
                  <a:gd name="connsiteX59" fmla="*/ 11143 w 985025"/>
                  <a:gd name="connsiteY59" fmla="*/ 609565 h 976639"/>
                  <a:gd name="connsiteX60" fmla="*/ 15600 w 985025"/>
                  <a:gd name="connsiteY60" fmla="*/ 602891 h 976639"/>
                  <a:gd name="connsiteX61" fmla="*/ 104742 w 985025"/>
                  <a:gd name="connsiteY61" fmla="*/ 542824 h 976639"/>
                  <a:gd name="connsiteX62" fmla="*/ 106971 w 985025"/>
                  <a:gd name="connsiteY62" fmla="*/ 536150 h 976639"/>
                  <a:gd name="connsiteX63" fmla="*/ 104742 w 985025"/>
                  <a:gd name="connsiteY63" fmla="*/ 496106 h 976639"/>
                  <a:gd name="connsiteX64" fmla="*/ 102514 w 985025"/>
                  <a:gd name="connsiteY64" fmla="*/ 489432 h 976639"/>
                  <a:gd name="connsiteX65" fmla="*/ 4457 w 985025"/>
                  <a:gd name="connsiteY65" fmla="*/ 444938 h 976639"/>
                  <a:gd name="connsiteX66" fmla="*/ 0 w 985025"/>
                  <a:gd name="connsiteY66" fmla="*/ 440489 h 976639"/>
                  <a:gd name="connsiteX67" fmla="*/ 15600 w 985025"/>
                  <a:gd name="connsiteY67" fmla="*/ 353726 h 976639"/>
                  <a:gd name="connsiteX68" fmla="*/ 20057 w 985025"/>
                  <a:gd name="connsiteY68" fmla="*/ 351501 h 976639"/>
                  <a:gd name="connsiteX69" fmla="*/ 129257 w 985025"/>
                  <a:gd name="connsiteY69" fmla="*/ 342602 h 976639"/>
                  <a:gd name="connsiteX70" fmla="*/ 135942 w 985025"/>
                  <a:gd name="connsiteY70" fmla="*/ 340377 h 976639"/>
                  <a:gd name="connsiteX71" fmla="*/ 151542 w 985025"/>
                  <a:gd name="connsiteY71" fmla="*/ 302558 h 976639"/>
                  <a:gd name="connsiteX72" fmla="*/ 151542 w 985025"/>
                  <a:gd name="connsiteY72" fmla="*/ 295884 h 976639"/>
                  <a:gd name="connsiteX73" fmla="*/ 91371 w 985025"/>
                  <a:gd name="connsiteY73" fmla="*/ 209121 h 976639"/>
                  <a:gd name="connsiteX74" fmla="*/ 91371 w 985025"/>
                  <a:gd name="connsiteY74" fmla="*/ 200222 h 976639"/>
                  <a:gd name="connsiteX75" fmla="*/ 147085 w 985025"/>
                  <a:gd name="connsiteY75" fmla="*/ 133481 h 976639"/>
                  <a:gd name="connsiteX76" fmla="*/ 153771 w 985025"/>
                  <a:gd name="connsiteY76" fmla="*/ 133481 h 976639"/>
                  <a:gd name="connsiteX77" fmla="*/ 249599 w 985025"/>
                  <a:gd name="connsiteY77" fmla="*/ 180200 h 976639"/>
                  <a:gd name="connsiteX78" fmla="*/ 256285 w 985025"/>
                  <a:gd name="connsiteY78" fmla="*/ 180200 h 976639"/>
                  <a:gd name="connsiteX79" fmla="*/ 289713 w 985025"/>
                  <a:gd name="connsiteY79" fmla="*/ 157953 h 976639"/>
                  <a:gd name="connsiteX80" fmla="*/ 283027 w 985025"/>
                  <a:gd name="connsiteY80" fmla="*/ 44493 h 976639"/>
                  <a:gd name="connsiteX81" fmla="*/ 369942 w 985025"/>
                  <a:gd name="connsiteY81" fmla="*/ 11123 h 976639"/>
                  <a:gd name="connsiteX82" fmla="*/ 439027 w 985025"/>
                  <a:gd name="connsiteY82" fmla="*/ 106785 h 976639"/>
                  <a:gd name="connsiteX83" fmla="*/ 481370 w 985025"/>
                  <a:gd name="connsiteY83" fmla="*/ 102335 h 976639"/>
                  <a:gd name="connsiteX84" fmla="*/ 532627 w 985025"/>
                  <a:gd name="connsiteY8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962739 w 982797"/>
                  <a:gd name="connsiteY19" fmla="*/ 625138 h 976639"/>
                  <a:gd name="connsiteX20" fmla="*/ 855768 w 982797"/>
                  <a:gd name="connsiteY20" fmla="*/ 631812 h 976639"/>
                  <a:gd name="connsiteX21" fmla="*/ 851311 w 982797"/>
                  <a:gd name="connsiteY21" fmla="*/ 634037 h 976639"/>
                  <a:gd name="connsiteX22" fmla="*/ 831254 w 982797"/>
                  <a:gd name="connsiteY22" fmla="*/ 674081 h 976639"/>
                  <a:gd name="connsiteX23" fmla="*/ 831254 w 982797"/>
                  <a:gd name="connsiteY23" fmla="*/ 678531 h 976639"/>
                  <a:gd name="connsiteX24" fmla="*/ 895883 w 982797"/>
                  <a:gd name="connsiteY24" fmla="*/ 767518 h 976639"/>
                  <a:gd name="connsiteX25" fmla="*/ 895883 w 982797"/>
                  <a:gd name="connsiteY25" fmla="*/ 774192 h 976639"/>
                  <a:gd name="connsiteX26" fmla="*/ 835711 w 982797"/>
                  <a:gd name="connsiteY26" fmla="*/ 840933 h 976639"/>
                  <a:gd name="connsiteX27" fmla="*/ 831254 w 982797"/>
                  <a:gd name="connsiteY27" fmla="*/ 840933 h 976639"/>
                  <a:gd name="connsiteX28" fmla="*/ 733197 w 982797"/>
                  <a:gd name="connsiteY28" fmla="*/ 791990 h 976639"/>
                  <a:gd name="connsiteX29" fmla="*/ 728740 w 982797"/>
                  <a:gd name="connsiteY29" fmla="*/ 791990 h 976639"/>
                  <a:gd name="connsiteX30" fmla="*/ 695312 w 982797"/>
                  <a:gd name="connsiteY30" fmla="*/ 814237 h 976639"/>
                  <a:gd name="connsiteX31" fmla="*/ 690855 w 982797"/>
                  <a:gd name="connsiteY31" fmla="*/ 823135 h 976639"/>
                  <a:gd name="connsiteX32" fmla="*/ 701998 w 982797"/>
                  <a:gd name="connsiteY32" fmla="*/ 929921 h 976639"/>
                  <a:gd name="connsiteX33" fmla="*/ 697540 w 982797"/>
                  <a:gd name="connsiteY33" fmla="*/ 934370 h 976639"/>
                  <a:gd name="connsiteX34" fmla="*/ 612855 w 982797"/>
                  <a:gd name="connsiteY34" fmla="*/ 963291 h 976639"/>
                  <a:gd name="connsiteX35" fmla="*/ 608398 w 982797"/>
                  <a:gd name="connsiteY35" fmla="*/ 963291 h 976639"/>
                  <a:gd name="connsiteX36" fmla="*/ 548227 w 982797"/>
                  <a:gd name="connsiteY36" fmla="*/ 874303 h 976639"/>
                  <a:gd name="connsiteX37" fmla="*/ 543770 w 982797"/>
                  <a:gd name="connsiteY37" fmla="*/ 869854 h 976639"/>
                  <a:gd name="connsiteX38" fmla="*/ 501427 w 982797"/>
                  <a:gd name="connsiteY38" fmla="*/ 874303 h 976639"/>
                  <a:gd name="connsiteX39" fmla="*/ 494741 w 982797"/>
                  <a:gd name="connsiteY39" fmla="*/ 876528 h 976639"/>
                  <a:gd name="connsiteX40" fmla="*/ 450170 w 982797"/>
                  <a:gd name="connsiteY40" fmla="*/ 974414 h 976639"/>
                  <a:gd name="connsiteX41" fmla="*/ 445713 w 982797"/>
                  <a:gd name="connsiteY41" fmla="*/ 976639 h 976639"/>
                  <a:gd name="connsiteX42" fmla="*/ 356570 w 982797"/>
                  <a:gd name="connsiteY42" fmla="*/ 958842 h 976639"/>
                  <a:gd name="connsiteX43" fmla="*/ 352113 w 982797"/>
                  <a:gd name="connsiteY43" fmla="*/ 956617 h 976639"/>
                  <a:gd name="connsiteX44" fmla="*/ 347656 w 982797"/>
                  <a:gd name="connsiteY44" fmla="*/ 847607 h 976639"/>
                  <a:gd name="connsiteX45" fmla="*/ 340970 w 982797"/>
                  <a:gd name="connsiteY45" fmla="*/ 843158 h 976639"/>
                  <a:gd name="connsiteX46" fmla="*/ 305313 w 982797"/>
                  <a:gd name="connsiteY46" fmla="*/ 825360 h 976639"/>
                  <a:gd name="connsiteX47" fmla="*/ 296399 w 982797"/>
                  <a:gd name="connsiteY47" fmla="*/ 825360 h 976639"/>
                  <a:gd name="connsiteX48" fmla="*/ 211713 w 982797"/>
                  <a:gd name="connsiteY48" fmla="*/ 887652 h 976639"/>
                  <a:gd name="connsiteX49" fmla="*/ 205028 w 982797"/>
                  <a:gd name="connsiteY49" fmla="*/ 887652 h 976639"/>
                  <a:gd name="connsiteX50" fmla="*/ 138171 w 982797"/>
                  <a:gd name="connsiteY50" fmla="*/ 829810 h 976639"/>
                  <a:gd name="connsiteX51" fmla="*/ 135942 w 982797"/>
                  <a:gd name="connsiteY51" fmla="*/ 823135 h 976639"/>
                  <a:gd name="connsiteX52" fmla="*/ 182742 w 982797"/>
                  <a:gd name="connsiteY52" fmla="*/ 725249 h 976639"/>
                  <a:gd name="connsiteX53" fmla="*/ 182742 w 982797"/>
                  <a:gd name="connsiteY53" fmla="*/ 720800 h 976639"/>
                  <a:gd name="connsiteX54" fmla="*/ 160457 w 982797"/>
                  <a:gd name="connsiteY54" fmla="*/ 687429 h 976639"/>
                  <a:gd name="connsiteX55" fmla="*/ 153771 w 982797"/>
                  <a:gd name="connsiteY55" fmla="*/ 685205 h 976639"/>
                  <a:gd name="connsiteX56" fmla="*/ 49028 w 982797"/>
                  <a:gd name="connsiteY56" fmla="*/ 696328 h 976639"/>
                  <a:gd name="connsiteX57" fmla="*/ 42343 w 982797"/>
                  <a:gd name="connsiteY57" fmla="*/ 691879 h 976639"/>
                  <a:gd name="connsiteX58" fmla="*/ 11143 w 982797"/>
                  <a:gd name="connsiteY58" fmla="*/ 609565 h 976639"/>
                  <a:gd name="connsiteX59" fmla="*/ 15600 w 982797"/>
                  <a:gd name="connsiteY59" fmla="*/ 602891 h 976639"/>
                  <a:gd name="connsiteX60" fmla="*/ 104742 w 982797"/>
                  <a:gd name="connsiteY60" fmla="*/ 542824 h 976639"/>
                  <a:gd name="connsiteX61" fmla="*/ 106971 w 982797"/>
                  <a:gd name="connsiteY61" fmla="*/ 536150 h 976639"/>
                  <a:gd name="connsiteX62" fmla="*/ 104742 w 982797"/>
                  <a:gd name="connsiteY62" fmla="*/ 496106 h 976639"/>
                  <a:gd name="connsiteX63" fmla="*/ 102514 w 982797"/>
                  <a:gd name="connsiteY63" fmla="*/ 489432 h 976639"/>
                  <a:gd name="connsiteX64" fmla="*/ 4457 w 982797"/>
                  <a:gd name="connsiteY64" fmla="*/ 444938 h 976639"/>
                  <a:gd name="connsiteX65" fmla="*/ 0 w 982797"/>
                  <a:gd name="connsiteY65" fmla="*/ 440489 h 976639"/>
                  <a:gd name="connsiteX66" fmla="*/ 15600 w 982797"/>
                  <a:gd name="connsiteY66" fmla="*/ 353726 h 976639"/>
                  <a:gd name="connsiteX67" fmla="*/ 20057 w 982797"/>
                  <a:gd name="connsiteY67" fmla="*/ 351501 h 976639"/>
                  <a:gd name="connsiteX68" fmla="*/ 129257 w 982797"/>
                  <a:gd name="connsiteY68" fmla="*/ 342602 h 976639"/>
                  <a:gd name="connsiteX69" fmla="*/ 135942 w 982797"/>
                  <a:gd name="connsiteY69" fmla="*/ 340377 h 976639"/>
                  <a:gd name="connsiteX70" fmla="*/ 151542 w 982797"/>
                  <a:gd name="connsiteY70" fmla="*/ 302558 h 976639"/>
                  <a:gd name="connsiteX71" fmla="*/ 151542 w 982797"/>
                  <a:gd name="connsiteY71" fmla="*/ 295884 h 976639"/>
                  <a:gd name="connsiteX72" fmla="*/ 91371 w 982797"/>
                  <a:gd name="connsiteY72" fmla="*/ 209121 h 976639"/>
                  <a:gd name="connsiteX73" fmla="*/ 91371 w 982797"/>
                  <a:gd name="connsiteY73" fmla="*/ 200222 h 976639"/>
                  <a:gd name="connsiteX74" fmla="*/ 147085 w 982797"/>
                  <a:gd name="connsiteY74" fmla="*/ 133481 h 976639"/>
                  <a:gd name="connsiteX75" fmla="*/ 153771 w 982797"/>
                  <a:gd name="connsiteY75" fmla="*/ 133481 h 976639"/>
                  <a:gd name="connsiteX76" fmla="*/ 249599 w 982797"/>
                  <a:gd name="connsiteY76" fmla="*/ 180200 h 976639"/>
                  <a:gd name="connsiteX77" fmla="*/ 256285 w 982797"/>
                  <a:gd name="connsiteY77" fmla="*/ 180200 h 976639"/>
                  <a:gd name="connsiteX78" fmla="*/ 289713 w 982797"/>
                  <a:gd name="connsiteY78" fmla="*/ 157953 h 976639"/>
                  <a:gd name="connsiteX79" fmla="*/ 283027 w 982797"/>
                  <a:gd name="connsiteY79" fmla="*/ 44493 h 976639"/>
                  <a:gd name="connsiteX80" fmla="*/ 369942 w 982797"/>
                  <a:gd name="connsiteY80" fmla="*/ 11123 h 976639"/>
                  <a:gd name="connsiteX81" fmla="*/ 439027 w 982797"/>
                  <a:gd name="connsiteY81" fmla="*/ 106785 h 976639"/>
                  <a:gd name="connsiteX82" fmla="*/ 481370 w 982797"/>
                  <a:gd name="connsiteY82" fmla="*/ 102335 h 976639"/>
                  <a:gd name="connsiteX83" fmla="*/ 532627 w 982797"/>
                  <a:gd name="connsiteY8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5768 w 982797"/>
                  <a:gd name="connsiteY19" fmla="*/ 631812 h 976639"/>
                  <a:gd name="connsiteX20" fmla="*/ 851311 w 982797"/>
                  <a:gd name="connsiteY20" fmla="*/ 634037 h 976639"/>
                  <a:gd name="connsiteX21" fmla="*/ 831254 w 982797"/>
                  <a:gd name="connsiteY21" fmla="*/ 674081 h 976639"/>
                  <a:gd name="connsiteX22" fmla="*/ 831254 w 982797"/>
                  <a:gd name="connsiteY22" fmla="*/ 678531 h 976639"/>
                  <a:gd name="connsiteX23" fmla="*/ 895883 w 982797"/>
                  <a:gd name="connsiteY23" fmla="*/ 767518 h 976639"/>
                  <a:gd name="connsiteX24" fmla="*/ 895883 w 982797"/>
                  <a:gd name="connsiteY24" fmla="*/ 774192 h 976639"/>
                  <a:gd name="connsiteX25" fmla="*/ 835711 w 982797"/>
                  <a:gd name="connsiteY25" fmla="*/ 840933 h 976639"/>
                  <a:gd name="connsiteX26" fmla="*/ 831254 w 982797"/>
                  <a:gd name="connsiteY26" fmla="*/ 840933 h 976639"/>
                  <a:gd name="connsiteX27" fmla="*/ 733197 w 982797"/>
                  <a:gd name="connsiteY27" fmla="*/ 791990 h 976639"/>
                  <a:gd name="connsiteX28" fmla="*/ 728740 w 982797"/>
                  <a:gd name="connsiteY28" fmla="*/ 791990 h 976639"/>
                  <a:gd name="connsiteX29" fmla="*/ 695312 w 982797"/>
                  <a:gd name="connsiteY29" fmla="*/ 814237 h 976639"/>
                  <a:gd name="connsiteX30" fmla="*/ 690855 w 982797"/>
                  <a:gd name="connsiteY30" fmla="*/ 823135 h 976639"/>
                  <a:gd name="connsiteX31" fmla="*/ 701998 w 982797"/>
                  <a:gd name="connsiteY31" fmla="*/ 929921 h 976639"/>
                  <a:gd name="connsiteX32" fmla="*/ 697540 w 982797"/>
                  <a:gd name="connsiteY32" fmla="*/ 934370 h 976639"/>
                  <a:gd name="connsiteX33" fmla="*/ 612855 w 982797"/>
                  <a:gd name="connsiteY33" fmla="*/ 963291 h 976639"/>
                  <a:gd name="connsiteX34" fmla="*/ 608398 w 982797"/>
                  <a:gd name="connsiteY34" fmla="*/ 963291 h 976639"/>
                  <a:gd name="connsiteX35" fmla="*/ 548227 w 982797"/>
                  <a:gd name="connsiteY35" fmla="*/ 874303 h 976639"/>
                  <a:gd name="connsiteX36" fmla="*/ 543770 w 982797"/>
                  <a:gd name="connsiteY36" fmla="*/ 869854 h 976639"/>
                  <a:gd name="connsiteX37" fmla="*/ 501427 w 982797"/>
                  <a:gd name="connsiteY37" fmla="*/ 874303 h 976639"/>
                  <a:gd name="connsiteX38" fmla="*/ 494741 w 982797"/>
                  <a:gd name="connsiteY38" fmla="*/ 876528 h 976639"/>
                  <a:gd name="connsiteX39" fmla="*/ 450170 w 982797"/>
                  <a:gd name="connsiteY39" fmla="*/ 974414 h 976639"/>
                  <a:gd name="connsiteX40" fmla="*/ 445713 w 982797"/>
                  <a:gd name="connsiteY40" fmla="*/ 976639 h 976639"/>
                  <a:gd name="connsiteX41" fmla="*/ 356570 w 982797"/>
                  <a:gd name="connsiteY41" fmla="*/ 958842 h 976639"/>
                  <a:gd name="connsiteX42" fmla="*/ 352113 w 982797"/>
                  <a:gd name="connsiteY42" fmla="*/ 956617 h 976639"/>
                  <a:gd name="connsiteX43" fmla="*/ 347656 w 982797"/>
                  <a:gd name="connsiteY43" fmla="*/ 847607 h 976639"/>
                  <a:gd name="connsiteX44" fmla="*/ 340970 w 982797"/>
                  <a:gd name="connsiteY44" fmla="*/ 843158 h 976639"/>
                  <a:gd name="connsiteX45" fmla="*/ 305313 w 982797"/>
                  <a:gd name="connsiteY45" fmla="*/ 825360 h 976639"/>
                  <a:gd name="connsiteX46" fmla="*/ 296399 w 982797"/>
                  <a:gd name="connsiteY46" fmla="*/ 825360 h 976639"/>
                  <a:gd name="connsiteX47" fmla="*/ 211713 w 982797"/>
                  <a:gd name="connsiteY47" fmla="*/ 887652 h 976639"/>
                  <a:gd name="connsiteX48" fmla="*/ 205028 w 982797"/>
                  <a:gd name="connsiteY48" fmla="*/ 887652 h 976639"/>
                  <a:gd name="connsiteX49" fmla="*/ 138171 w 982797"/>
                  <a:gd name="connsiteY49" fmla="*/ 829810 h 976639"/>
                  <a:gd name="connsiteX50" fmla="*/ 135942 w 982797"/>
                  <a:gd name="connsiteY50" fmla="*/ 823135 h 976639"/>
                  <a:gd name="connsiteX51" fmla="*/ 182742 w 982797"/>
                  <a:gd name="connsiteY51" fmla="*/ 725249 h 976639"/>
                  <a:gd name="connsiteX52" fmla="*/ 182742 w 982797"/>
                  <a:gd name="connsiteY52" fmla="*/ 720800 h 976639"/>
                  <a:gd name="connsiteX53" fmla="*/ 160457 w 982797"/>
                  <a:gd name="connsiteY53" fmla="*/ 687429 h 976639"/>
                  <a:gd name="connsiteX54" fmla="*/ 153771 w 982797"/>
                  <a:gd name="connsiteY54" fmla="*/ 685205 h 976639"/>
                  <a:gd name="connsiteX55" fmla="*/ 49028 w 982797"/>
                  <a:gd name="connsiteY55" fmla="*/ 696328 h 976639"/>
                  <a:gd name="connsiteX56" fmla="*/ 42343 w 982797"/>
                  <a:gd name="connsiteY56" fmla="*/ 691879 h 976639"/>
                  <a:gd name="connsiteX57" fmla="*/ 11143 w 982797"/>
                  <a:gd name="connsiteY57" fmla="*/ 609565 h 976639"/>
                  <a:gd name="connsiteX58" fmla="*/ 15600 w 982797"/>
                  <a:gd name="connsiteY58" fmla="*/ 602891 h 976639"/>
                  <a:gd name="connsiteX59" fmla="*/ 104742 w 982797"/>
                  <a:gd name="connsiteY59" fmla="*/ 542824 h 976639"/>
                  <a:gd name="connsiteX60" fmla="*/ 106971 w 982797"/>
                  <a:gd name="connsiteY60" fmla="*/ 536150 h 976639"/>
                  <a:gd name="connsiteX61" fmla="*/ 104742 w 982797"/>
                  <a:gd name="connsiteY61" fmla="*/ 496106 h 976639"/>
                  <a:gd name="connsiteX62" fmla="*/ 102514 w 982797"/>
                  <a:gd name="connsiteY62" fmla="*/ 489432 h 976639"/>
                  <a:gd name="connsiteX63" fmla="*/ 4457 w 982797"/>
                  <a:gd name="connsiteY63" fmla="*/ 444938 h 976639"/>
                  <a:gd name="connsiteX64" fmla="*/ 0 w 982797"/>
                  <a:gd name="connsiteY64" fmla="*/ 440489 h 976639"/>
                  <a:gd name="connsiteX65" fmla="*/ 15600 w 982797"/>
                  <a:gd name="connsiteY65" fmla="*/ 353726 h 976639"/>
                  <a:gd name="connsiteX66" fmla="*/ 20057 w 982797"/>
                  <a:gd name="connsiteY66" fmla="*/ 351501 h 976639"/>
                  <a:gd name="connsiteX67" fmla="*/ 129257 w 982797"/>
                  <a:gd name="connsiteY67" fmla="*/ 342602 h 976639"/>
                  <a:gd name="connsiteX68" fmla="*/ 135942 w 982797"/>
                  <a:gd name="connsiteY68" fmla="*/ 340377 h 976639"/>
                  <a:gd name="connsiteX69" fmla="*/ 151542 w 982797"/>
                  <a:gd name="connsiteY69" fmla="*/ 302558 h 976639"/>
                  <a:gd name="connsiteX70" fmla="*/ 151542 w 982797"/>
                  <a:gd name="connsiteY70" fmla="*/ 295884 h 976639"/>
                  <a:gd name="connsiteX71" fmla="*/ 91371 w 982797"/>
                  <a:gd name="connsiteY71" fmla="*/ 209121 h 976639"/>
                  <a:gd name="connsiteX72" fmla="*/ 91371 w 982797"/>
                  <a:gd name="connsiteY72" fmla="*/ 200222 h 976639"/>
                  <a:gd name="connsiteX73" fmla="*/ 147085 w 982797"/>
                  <a:gd name="connsiteY73" fmla="*/ 133481 h 976639"/>
                  <a:gd name="connsiteX74" fmla="*/ 153771 w 982797"/>
                  <a:gd name="connsiteY74" fmla="*/ 133481 h 976639"/>
                  <a:gd name="connsiteX75" fmla="*/ 249599 w 982797"/>
                  <a:gd name="connsiteY75" fmla="*/ 180200 h 976639"/>
                  <a:gd name="connsiteX76" fmla="*/ 256285 w 982797"/>
                  <a:gd name="connsiteY76" fmla="*/ 180200 h 976639"/>
                  <a:gd name="connsiteX77" fmla="*/ 289713 w 982797"/>
                  <a:gd name="connsiteY77" fmla="*/ 157953 h 976639"/>
                  <a:gd name="connsiteX78" fmla="*/ 283027 w 982797"/>
                  <a:gd name="connsiteY78" fmla="*/ 44493 h 976639"/>
                  <a:gd name="connsiteX79" fmla="*/ 369942 w 982797"/>
                  <a:gd name="connsiteY79" fmla="*/ 11123 h 976639"/>
                  <a:gd name="connsiteX80" fmla="*/ 439027 w 982797"/>
                  <a:gd name="connsiteY80" fmla="*/ 106785 h 976639"/>
                  <a:gd name="connsiteX81" fmla="*/ 481370 w 982797"/>
                  <a:gd name="connsiteY81" fmla="*/ 102335 h 976639"/>
                  <a:gd name="connsiteX82" fmla="*/ 532627 w 982797"/>
                  <a:gd name="connsiteY8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31254 w 982797"/>
                  <a:gd name="connsiteY21" fmla="*/ 678531 h 976639"/>
                  <a:gd name="connsiteX22" fmla="*/ 895883 w 982797"/>
                  <a:gd name="connsiteY22" fmla="*/ 767518 h 976639"/>
                  <a:gd name="connsiteX23" fmla="*/ 895883 w 982797"/>
                  <a:gd name="connsiteY23" fmla="*/ 774192 h 976639"/>
                  <a:gd name="connsiteX24" fmla="*/ 835711 w 982797"/>
                  <a:gd name="connsiteY24" fmla="*/ 840933 h 976639"/>
                  <a:gd name="connsiteX25" fmla="*/ 831254 w 982797"/>
                  <a:gd name="connsiteY25" fmla="*/ 840933 h 976639"/>
                  <a:gd name="connsiteX26" fmla="*/ 733197 w 982797"/>
                  <a:gd name="connsiteY26" fmla="*/ 791990 h 976639"/>
                  <a:gd name="connsiteX27" fmla="*/ 728740 w 982797"/>
                  <a:gd name="connsiteY27" fmla="*/ 791990 h 976639"/>
                  <a:gd name="connsiteX28" fmla="*/ 695312 w 982797"/>
                  <a:gd name="connsiteY28" fmla="*/ 814237 h 976639"/>
                  <a:gd name="connsiteX29" fmla="*/ 690855 w 982797"/>
                  <a:gd name="connsiteY29" fmla="*/ 823135 h 976639"/>
                  <a:gd name="connsiteX30" fmla="*/ 701998 w 982797"/>
                  <a:gd name="connsiteY30" fmla="*/ 929921 h 976639"/>
                  <a:gd name="connsiteX31" fmla="*/ 697540 w 982797"/>
                  <a:gd name="connsiteY31" fmla="*/ 934370 h 976639"/>
                  <a:gd name="connsiteX32" fmla="*/ 612855 w 982797"/>
                  <a:gd name="connsiteY32" fmla="*/ 963291 h 976639"/>
                  <a:gd name="connsiteX33" fmla="*/ 608398 w 982797"/>
                  <a:gd name="connsiteY33" fmla="*/ 963291 h 976639"/>
                  <a:gd name="connsiteX34" fmla="*/ 548227 w 982797"/>
                  <a:gd name="connsiteY34" fmla="*/ 874303 h 976639"/>
                  <a:gd name="connsiteX35" fmla="*/ 543770 w 982797"/>
                  <a:gd name="connsiteY35" fmla="*/ 869854 h 976639"/>
                  <a:gd name="connsiteX36" fmla="*/ 501427 w 982797"/>
                  <a:gd name="connsiteY36" fmla="*/ 874303 h 976639"/>
                  <a:gd name="connsiteX37" fmla="*/ 494741 w 982797"/>
                  <a:gd name="connsiteY37" fmla="*/ 876528 h 976639"/>
                  <a:gd name="connsiteX38" fmla="*/ 450170 w 982797"/>
                  <a:gd name="connsiteY38" fmla="*/ 974414 h 976639"/>
                  <a:gd name="connsiteX39" fmla="*/ 445713 w 982797"/>
                  <a:gd name="connsiteY39" fmla="*/ 976639 h 976639"/>
                  <a:gd name="connsiteX40" fmla="*/ 356570 w 982797"/>
                  <a:gd name="connsiteY40" fmla="*/ 958842 h 976639"/>
                  <a:gd name="connsiteX41" fmla="*/ 352113 w 982797"/>
                  <a:gd name="connsiteY41" fmla="*/ 956617 h 976639"/>
                  <a:gd name="connsiteX42" fmla="*/ 347656 w 982797"/>
                  <a:gd name="connsiteY42" fmla="*/ 847607 h 976639"/>
                  <a:gd name="connsiteX43" fmla="*/ 340970 w 982797"/>
                  <a:gd name="connsiteY43" fmla="*/ 843158 h 976639"/>
                  <a:gd name="connsiteX44" fmla="*/ 305313 w 982797"/>
                  <a:gd name="connsiteY44" fmla="*/ 825360 h 976639"/>
                  <a:gd name="connsiteX45" fmla="*/ 296399 w 982797"/>
                  <a:gd name="connsiteY45" fmla="*/ 825360 h 976639"/>
                  <a:gd name="connsiteX46" fmla="*/ 211713 w 982797"/>
                  <a:gd name="connsiteY46" fmla="*/ 887652 h 976639"/>
                  <a:gd name="connsiteX47" fmla="*/ 205028 w 982797"/>
                  <a:gd name="connsiteY47" fmla="*/ 887652 h 976639"/>
                  <a:gd name="connsiteX48" fmla="*/ 138171 w 982797"/>
                  <a:gd name="connsiteY48" fmla="*/ 829810 h 976639"/>
                  <a:gd name="connsiteX49" fmla="*/ 135942 w 982797"/>
                  <a:gd name="connsiteY49" fmla="*/ 823135 h 976639"/>
                  <a:gd name="connsiteX50" fmla="*/ 182742 w 982797"/>
                  <a:gd name="connsiteY50" fmla="*/ 725249 h 976639"/>
                  <a:gd name="connsiteX51" fmla="*/ 182742 w 982797"/>
                  <a:gd name="connsiteY51" fmla="*/ 720800 h 976639"/>
                  <a:gd name="connsiteX52" fmla="*/ 160457 w 982797"/>
                  <a:gd name="connsiteY52" fmla="*/ 687429 h 976639"/>
                  <a:gd name="connsiteX53" fmla="*/ 153771 w 982797"/>
                  <a:gd name="connsiteY53" fmla="*/ 685205 h 976639"/>
                  <a:gd name="connsiteX54" fmla="*/ 49028 w 982797"/>
                  <a:gd name="connsiteY54" fmla="*/ 696328 h 976639"/>
                  <a:gd name="connsiteX55" fmla="*/ 42343 w 982797"/>
                  <a:gd name="connsiteY55" fmla="*/ 691879 h 976639"/>
                  <a:gd name="connsiteX56" fmla="*/ 11143 w 982797"/>
                  <a:gd name="connsiteY56" fmla="*/ 609565 h 976639"/>
                  <a:gd name="connsiteX57" fmla="*/ 15600 w 982797"/>
                  <a:gd name="connsiteY57" fmla="*/ 602891 h 976639"/>
                  <a:gd name="connsiteX58" fmla="*/ 104742 w 982797"/>
                  <a:gd name="connsiteY58" fmla="*/ 542824 h 976639"/>
                  <a:gd name="connsiteX59" fmla="*/ 106971 w 982797"/>
                  <a:gd name="connsiteY59" fmla="*/ 536150 h 976639"/>
                  <a:gd name="connsiteX60" fmla="*/ 104742 w 982797"/>
                  <a:gd name="connsiteY60" fmla="*/ 496106 h 976639"/>
                  <a:gd name="connsiteX61" fmla="*/ 102514 w 982797"/>
                  <a:gd name="connsiteY61" fmla="*/ 489432 h 976639"/>
                  <a:gd name="connsiteX62" fmla="*/ 4457 w 982797"/>
                  <a:gd name="connsiteY62" fmla="*/ 444938 h 976639"/>
                  <a:gd name="connsiteX63" fmla="*/ 0 w 982797"/>
                  <a:gd name="connsiteY63" fmla="*/ 440489 h 976639"/>
                  <a:gd name="connsiteX64" fmla="*/ 15600 w 982797"/>
                  <a:gd name="connsiteY64" fmla="*/ 353726 h 976639"/>
                  <a:gd name="connsiteX65" fmla="*/ 20057 w 982797"/>
                  <a:gd name="connsiteY65" fmla="*/ 351501 h 976639"/>
                  <a:gd name="connsiteX66" fmla="*/ 129257 w 982797"/>
                  <a:gd name="connsiteY66" fmla="*/ 342602 h 976639"/>
                  <a:gd name="connsiteX67" fmla="*/ 135942 w 982797"/>
                  <a:gd name="connsiteY67" fmla="*/ 340377 h 976639"/>
                  <a:gd name="connsiteX68" fmla="*/ 151542 w 982797"/>
                  <a:gd name="connsiteY68" fmla="*/ 302558 h 976639"/>
                  <a:gd name="connsiteX69" fmla="*/ 151542 w 982797"/>
                  <a:gd name="connsiteY69" fmla="*/ 295884 h 976639"/>
                  <a:gd name="connsiteX70" fmla="*/ 91371 w 982797"/>
                  <a:gd name="connsiteY70" fmla="*/ 209121 h 976639"/>
                  <a:gd name="connsiteX71" fmla="*/ 91371 w 982797"/>
                  <a:gd name="connsiteY71" fmla="*/ 200222 h 976639"/>
                  <a:gd name="connsiteX72" fmla="*/ 147085 w 982797"/>
                  <a:gd name="connsiteY72" fmla="*/ 133481 h 976639"/>
                  <a:gd name="connsiteX73" fmla="*/ 153771 w 982797"/>
                  <a:gd name="connsiteY73" fmla="*/ 133481 h 976639"/>
                  <a:gd name="connsiteX74" fmla="*/ 249599 w 982797"/>
                  <a:gd name="connsiteY74" fmla="*/ 180200 h 976639"/>
                  <a:gd name="connsiteX75" fmla="*/ 256285 w 982797"/>
                  <a:gd name="connsiteY75" fmla="*/ 180200 h 976639"/>
                  <a:gd name="connsiteX76" fmla="*/ 289713 w 982797"/>
                  <a:gd name="connsiteY76" fmla="*/ 157953 h 976639"/>
                  <a:gd name="connsiteX77" fmla="*/ 283027 w 982797"/>
                  <a:gd name="connsiteY77" fmla="*/ 44493 h 976639"/>
                  <a:gd name="connsiteX78" fmla="*/ 369942 w 982797"/>
                  <a:gd name="connsiteY78" fmla="*/ 11123 h 976639"/>
                  <a:gd name="connsiteX79" fmla="*/ 439027 w 982797"/>
                  <a:gd name="connsiteY79" fmla="*/ 106785 h 976639"/>
                  <a:gd name="connsiteX80" fmla="*/ 481370 w 982797"/>
                  <a:gd name="connsiteY80" fmla="*/ 102335 h 976639"/>
                  <a:gd name="connsiteX81" fmla="*/ 532627 w 982797"/>
                  <a:gd name="connsiteY8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67518 h 976639"/>
                  <a:gd name="connsiteX22" fmla="*/ 895883 w 982797"/>
                  <a:gd name="connsiteY22" fmla="*/ 774192 h 976639"/>
                  <a:gd name="connsiteX23" fmla="*/ 835711 w 982797"/>
                  <a:gd name="connsiteY23" fmla="*/ 840933 h 976639"/>
                  <a:gd name="connsiteX24" fmla="*/ 831254 w 982797"/>
                  <a:gd name="connsiteY24" fmla="*/ 840933 h 976639"/>
                  <a:gd name="connsiteX25" fmla="*/ 733197 w 982797"/>
                  <a:gd name="connsiteY25" fmla="*/ 791990 h 976639"/>
                  <a:gd name="connsiteX26" fmla="*/ 728740 w 982797"/>
                  <a:gd name="connsiteY26" fmla="*/ 791990 h 976639"/>
                  <a:gd name="connsiteX27" fmla="*/ 695312 w 982797"/>
                  <a:gd name="connsiteY27" fmla="*/ 814237 h 976639"/>
                  <a:gd name="connsiteX28" fmla="*/ 690855 w 982797"/>
                  <a:gd name="connsiteY28" fmla="*/ 823135 h 976639"/>
                  <a:gd name="connsiteX29" fmla="*/ 701998 w 982797"/>
                  <a:gd name="connsiteY29" fmla="*/ 929921 h 976639"/>
                  <a:gd name="connsiteX30" fmla="*/ 697540 w 982797"/>
                  <a:gd name="connsiteY30" fmla="*/ 934370 h 976639"/>
                  <a:gd name="connsiteX31" fmla="*/ 612855 w 982797"/>
                  <a:gd name="connsiteY31" fmla="*/ 963291 h 976639"/>
                  <a:gd name="connsiteX32" fmla="*/ 608398 w 982797"/>
                  <a:gd name="connsiteY32" fmla="*/ 963291 h 976639"/>
                  <a:gd name="connsiteX33" fmla="*/ 548227 w 982797"/>
                  <a:gd name="connsiteY33" fmla="*/ 874303 h 976639"/>
                  <a:gd name="connsiteX34" fmla="*/ 543770 w 982797"/>
                  <a:gd name="connsiteY34" fmla="*/ 869854 h 976639"/>
                  <a:gd name="connsiteX35" fmla="*/ 501427 w 982797"/>
                  <a:gd name="connsiteY35" fmla="*/ 874303 h 976639"/>
                  <a:gd name="connsiteX36" fmla="*/ 494741 w 982797"/>
                  <a:gd name="connsiteY36" fmla="*/ 876528 h 976639"/>
                  <a:gd name="connsiteX37" fmla="*/ 450170 w 982797"/>
                  <a:gd name="connsiteY37" fmla="*/ 974414 h 976639"/>
                  <a:gd name="connsiteX38" fmla="*/ 445713 w 982797"/>
                  <a:gd name="connsiteY38" fmla="*/ 976639 h 976639"/>
                  <a:gd name="connsiteX39" fmla="*/ 356570 w 982797"/>
                  <a:gd name="connsiteY39" fmla="*/ 958842 h 976639"/>
                  <a:gd name="connsiteX40" fmla="*/ 352113 w 982797"/>
                  <a:gd name="connsiteY40" fmla="*/ 956617 h 976639"/>
                  <a:gd name="connsiteX41" fmla="*/ 347656 w 982797"/>
                  <a:gd name="connsiteY41" fmla="*/ 847607 h 976639"/>
                  <a:gd name="connsiteX42" fmla="*/ 340970 w 982797"/>
                  <a:gd name="connsiteY42" fmla="*/ 843158 h 976639"/>
                  <a:gd name="connsiteX43" fmla="*/ 305313 w 982797"/>
                  <a:gd name="connsiteY43" fmla="*/ 825360 h 976639"/>
                  <a:gd name="connsiteX44" fmla="*/ 296399 w 982797"/>
                  <a:gd name="connsiteY44" fmla="*/ 825360 h 976639"/>
                  <a:gd name="connsiteX45" fmla="*/ 211713 w 982797"/>
                  <a:gd name="connsiteY45" fmla="*/ 887652 h 976639"/>
                  <a:gd name="connsiteX46" fmla="*/ 205028 w 982797"/>
                  <a:gd name="connsiteY46" fmla="*/ 887652 h 976639"/>
                  <a:gd name="connsiteX47" fmla="*/ 138171 w 982797"/>
                  <a:gd name="connsiteY47" fmla="*/ 829810 h 976639"/>
                  <a:gd name="connsiteX48" fmla="*/ 135942 w 982797"/>
                  <a:gd name="connsiteY48" fmla="*/ 823135 h 976639"/>
                  <a:gd name="connsiteX49" fmla="*/ 182742 w 982797"/>
                  <a:gd name="connsiteY49" fmla="*/ 725249 h 976639"/>
                  <a:gd name="connsiteX50" fmla="*/ 182742 w 982797"/>
                  <a:gd name="connsiteY50" fmla="*/ 720800 h 976639"/>
                  <a:gd name="connsiteX51" fmla="*/ 160457 w 982797"/>
                  <a:gd name="connsiteY51" fmla="*/ 687429 h 976639"/>
                  <a:gd name="connsiteX52" fmla="*/ 153771 w 982797"/>
                  <a:gd name="connsiteY52" fmla="*/ 685205 h 976639"/>
                  <a:gd name="connsiteX53" fmla="*/ 49028 w 982797"/>
                  <a:gd name="connsiteY53" fmla="*/ 696328 h 976639"/>
                  <a:gd name="connsiteX54" fmla="*/ 42343 w 982797"/>
                  <a:gd name="connsiteY54" fmla="*/ 691879 h 976639"/>
                  <a:gd name="connsiteX55" fmla="*/ 11143 w 982797"/>
                  <a:gd name="connsiteY55" fmla="*/ 609565 h 976639"/>
                  <a:gd name="connsiteX56" fmla="*/ 15600 w 982797"/>
                  <a:gd name="connsiteY56" fmla="*/ 602891 h 976639"/>
                  <a:gd name="connsiteX57" fmla="*/ 104742 w 982797"/>
                  <a:gd name="connsiteY57" fmla="*/ 542824 h 976639"/>
                  <a:gd name="connsiteX58" fmla="*/ 106971 w 982797"/>
                  <a:gd name="connsiteY58" fmla="*/ 536150 h 976639"/>
                  <a:gd name="connsiteX59" fmla="*/ 104742 w 982797"/>
                  <a:gd name="connsiteY59" fmla="*/ 496106 h 976639"/>
                  <a:gd name="connsiteX60" fmla="*/ 102514 w 982797"/>
                  <a:gd name="connsiteY60" fmla="*/ 489432 h 976639"/>
                  <a:gd name="connsiteX61" fmla="*/ 4457 w 982797"/>
                  <a:gd name="connsiteY61" fmla="*/ 444938 h 976639"/>
                  <a:gd name="connsiteX62" fmla="*/ 0 w 982797"/>
                  <a:gd name="connsiteY62" fmla="*/ 440489 h 976639"/>
                  <a:gd name="connsiteX63" fmla="*/ 15600 w 982797"/>
                  <a:gd name="connsiteY63" fmla="*/ 353726 h 976639"/>
                  <a:gd name="connsiteX64" fmla="*/ 20057 w 982797"/>
                  <a:gd name="connsiteY64" fmla="*/ 351501 h 976639"/>
                  <a:gd name="connsiteX65" fmla="*/ 129257 w 982797"/>
                  <a:gd name="connsiteY65" fmla="*/ 342602 h 976639"/>
                  <a:gd name="connsiteX66" fmla="*/ 135942 w 982797"/>
                  <a:gd name="connsiteY66" fmla="*/ 340377 h 976639"/>
                  <a:gd name="connsiteX67" fmla="*/ 151542 w 982797"/>
                  <a:gd name="connsiteY67" fmla="*/ 302558 h 976639"/>
                  <a:gd name="connsiteX68" fmla="*/ 151542 w 982797"/>
                  <a:gd name="connsiteY68" fmla="*/ 295884 h 976639"/>
                  <a:gd name="connsiteX69" fmla="*/ 91371 w 982797"/>
                  <a:gd name="connsiteY69" fmla="*/ 209121 h 976639"/>
                  <a:gd name="connsiteX70" fmla="*/ 91371 w 982797"/>
                  <a:gd name="connsiteY70" fmla="*/ 200222 h 976639"/>
                  <a:gd name="connsiteX71" fmla="*/ 147085 w 982797"/>
                  <a:gd name="connsiteY71" fmla="*/ 133481 h 976639"/>
                  <a:gd name="connsiteX72" fmla="*/ 153771 w 982797"/>
                  <a:gd name="connsiteY72" fmla="*/ 133481 h 976639"/>
                  <a:gd name="connsiteX73" fmla="*/ 249599 w 982797"/>
                  <a:gd name="connsiteY73" fmla="*/ 180200 h 976639"/>
                  <a:gd name="connsiteX74" fmla="*/ 256285 w 982797"/>
                  <a:gd name="connsiteY74" fmla="*/ 180200 h 976639"/>
                  <a:gd name="connsiteX75" fmla="*/ 289713 w 982797"/>
                  <a:gd name="connsiteY75" fmla="*/ 157953 h 976639"/>
                  <a:gd name="connsiteX76" fmla="*/ 283027 w 982797"/>
                  <a:gd name="connsiteY76" fmla="*/ 44493 h 976639"/>
                  <a:gd name="connsiteX77" fmla="*/ 369942 w 982797"/>
                  <a:gd name="connsiteY77" fmla="*/ 11123 h 976639"/>
                  <a:gd name="connsiteX78" fmla="*/ 439027 w 982797"/>
                  <a:gd name="connsiteY78" fmla="*/ 106785 h 976639"/>
                  <a:gd name="connsiteX79" fmla="*/ 481370 w 982797"/>
                  <a:gd name="connsiteY79" fmla="*/ 102335 h 976639"/>
                  <a:gd name="connsiteX80" fmla="*/ 532627 w 982797"/>
                  <a:gd name="connsiteY80"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831254 w 982797"/>
                  <a:gd name="connsiteY23" fmla="*/ 840933 h 976639"/>
                  <a:gd name="connsiteX24" fmla="*/ 733197 w 982797"/>
                  <a:gd name="connsiteY24" fmla="*/ 791990 h 976639"/>
                  <a:gd name="connsiteX25" fmla="*/ 728740 w 982797"/>
                  <a:gd name="connsiteY25" fmla="*/ 791990 h 976639"/>
                  <a:gd name="connsiteX26" fmla="*/ 695312 w 982797"/>
                  <a:gd name="connsiteY26" fmla="*/ 814237 h 976639"/>
                  <a:gd name="connsiteX27" fmla="*/ 690855 w 982797"/>
                  <a:gd name="connsiteY27" fmla="*/ 823135 h 976639"/>
                  <a:gd name="connsiteX28" fmla="*/ 701998 w 982797"/>
                  <a:gd name="connsiteY28" fmla="*/ 929921 h 976639"/>
                  <a:gd name="connsiteX29" fmla="*/ 697540 w 982797"/>
                  <a:gd name="connsiteY29" fmla="*/ 934370 h 976639"/>
                  <a:gd name="connsiteX30" fmla="*/ 612855 w 982797"/>
                  <a:gd name="connsiteY30" fmla="*/ 963291 h 976639"/>
                  <a:gd name="connsiteX31" fmla="*/ 608398 w 982797"/>
                  <a:gd name="connsiteY31" fmla="*/ 963291 h 976639"/>
                  <a:gd name="connsiteX32" fmla="*/ 548227 w 982797"/>
                  <a:gd name="connsiteY32" fmla="*/ 874303 h 976639"/>
                  <a:gd name="connsiteX33" fmla="*/ 543770 w 982797"/>
                  <a:gd name="connsiteY33" fmla="*/ 869854 h 976639"/>
                  <a:gd name="connsiteX34" fmla="*/ 501427 w 982797"/>
                  <a:gd name="connsiteY34" fmla="*/ 874303 h 976639"/>
                  <a:gd name="connsiteX35" fmla="*/ 494741 w 982797"/>
                  <a:gd name="connsiteY35" fmla="*/ 876528 h 976639"/>
                  <a:gd name="connsiteX36" fmla="*/ 450170 w 982797"/>
                  <a:gd name="connsiteY36" fmla="*/ 974414 h 976639"/>
                  <a:gd name="connsiteX37" fmla="*/ 445713 w 982797"/>
                  <a:gd name="connsiteY37" fmla="*/ 976639 h 976639"/>
                  <a:gd name="connsiteX38" fmla="*/ 356570 w 982797"/>
                  <a:gd name="connsiteY38" fmla="*/ 958842 h 976639"/>
                  <a:gd name="connsiteX39" fmla="*/ 352113 w 982797"/>
                  <a:gd name="connsiteY39" fmla="*/ 956617 h 976639"/>
                  <a:gd name="connsiteX40" fmla="*/ 347656 w 982797"/>
                  <a:gd name="connsiteY40" fmla="*/ 847607 h 976639"/>
                  <a:gd name="connsiteX41" fmla="*/ 340970 w 982797"/>
                  <a:gd name="connsiteY41" fmla="*/ 843158 h 976639"/>
                  <a:gd name="connsiteX42" fmla="*/ 305313 w 982797"/>
                  <a:gd name="connsiteY42" fmla="*/ 825360 h 976639"/>
                  <a:gd name="connsiteX43" fmla="*/ 296399 w 982797"/>
                  <a:gd name="connsiteY43" fmla="*/ 825360 h 976639"/>
                  <a:gd name="connsiteX44" fmla="*/ 211713 w 982797"/>
                  <a:gd name="connsiteY44" fmla="*/ 887652 h 976639"/>
                  <a:gd name="connsiteX45" fmla="*/ 205028 w 982797"/>
                  <a:gd name="connsiteY45" fmla="*/ 887652 h 976639"/>
                  <a:gd name="connsiteX46" fmla="*/ 138171 w 982797"/>
                  <a:gd name="connsiteY46" fmla="*/ 829810 h 976639"/>
                  <a:gd name="connsiteX47" fmla="*/ 135942 w 982797"/>
                  <a:gd name="connsiteY47" fmla="*/ 823135 h 976639"/>
                  <a:gd name="connsiteX48" fmla="*/ 182742 w 982797"/>
                  <a:gd name="connsiteY48" fmla="*/ 725249 h 976639"/>
                  <a:gd name="connsiteX49" fmla="*/ 182742 w 982797"/>
                  <a:gd name="connsiteY49" fmla="*/ 720800 h 976639"/>
                  <a:gd name="connsiteX50" fmla="*/ 160457 w 982797"/>
                  <a:gd name="connsiteY50" fmla="*/ 687429 h 976639"/>
                  <a:gd name="connsiteX51" fmla="*/ 153771 w 982797"/>
                  <a:gd name="connsiteY51" fmla="*/ 685205 h 976639"/>
                  <a:gd name="connsiteX52" fmla="*/ 49028 w 982797"/>
                  <a:gd name="connsiteY52" fmla="*/ 696328 h 976639"/>
                  <a:gd name="connsiteX53" fmla="*/ 42343 w 982797"/>
                  <a:gd name="connsiteY53" fmla="*/ 691879 h 976639"/>
                  <a:gd name="connsiteX54" fmla="*/ 11143 w 982797"/>
                  <a:gd name="connsiteY54" fmla="*/ 609565 h 976639"/>
                  <a:gd name="connsiteX55" fmla="*/ 15600 w 982797"/>
                  <a:gd name="connsiteY55" fmla="*/ 602891 h 976639"/>
                  <a:gd name="connsiteX56" fmla="*/ 104742 w 982797"/>
                  <a:gd name="connsiteY56" fmla="*/ 542824 h 976639"/>
                  <a:gd name="connsiteX57" fmla="*/ 106971 w 982797"/>
                  <a:gd name="connsiteY57" fmla="*/ 536150 h 976639"/>
                  <a:gd name="connsiteX58" fmla="*/ 104742 w 982797"/>
                  <a:gd name="connsiteY58" fmla="*/ 496106 h 976639"/>
                  <a:gd name="connsiteX59" fmla="*/ 102514 w 982797"/>
                  <a:gd name="connsiteY59" fmla="*/ 489432 h 976639"/>
                  <a:gd name="connsiteX60" fmla="*/ 4457 w 982797"/>
                  <a:gd name="connsiteY60" fmla="*/ 444938 h 976639"/>
                  <a:gd name="connsiteX61" fmla="*/ 0 w 982797"/>
                  <a:gd name="connsiteY61" fmla="*/ 440489 h 976639"/>
                  <a:gd name="connsiteX62" fmla="*/ 15600 w 982797"/>
                  <a:gd name="connsiteY62" fmla="*/ 353726 h 976639"/>
                  <a:gd name="connsiteX63" fmla="*/ 20057 w 982797"/>
                  <a:gd name="connsiteY63" fmla="*/ 351501 h 976639"/>
                  <a:gd name="connsiteX64" fmla="*/ 129257 w 982797"/>
                  <a:gd name="connsiteY64" fmla="*/ 342602 h 976639"/>
                  <a:gd name="connsiteX65" fmla="*/ 135942 w 982797"/>
                  <a:gd name="connsiteY65" fmla="*/ 340377 h 976639"/>
                  <a:gd name="connsiteX66" fmla="*/ 151542 w 982797"/>
                  <a:gd name="connsiteY66" fmla="*/ 302558 h 976639"/>
                  <a:gd name="connsiteX67" fmla="*/ 151542 w 982797"/>
                  <a:gd name="connsiteY67" fmla="*/ 295884 h 976639"/>
                  <a:gd name="connsiteX68" fmla="*/ 91371 w 982797"/>
                  <a:gd name="connsiteY68" fmla="*/ 209121 h 976639"/>
                  <a:gd name="connsiteX69" fmla="*/ 91371 w 982797"/>
                  <a:gd name="connsiteY69" fmla="*/ 200222 h 976639"/>
                  <a:gd name="connsiteX70" fmla="*/ 147085 w 982797"/>
                  <a:gd name="connsiteY70" fmla="*/ 133481 h 976639"/>
                  <a:gd name="connsiteX71" fmla="*/ 153771 w 982797"/>
                  <a:gd name="connsiteY71" fmla="*/ 133481 h 976639"/>
                  <a:gd name="connsiteX72" fmla="*/ 249599 w 982797"/>
                  <a:gd name="connsiteY72" fmla="*/ 180200 h 976639"/>
                  <a:gd name="connsiteX73" fmla="*/ 256285 w 982797"/>
                  <a:gd name="connsiteY73" fmla="*/ 180200 h 976639"/>
                  <a:gd name="connsiteX74" fmla="*/ 289713 w 982797"/>
                  <a:gd name="connsiteY74" fmla="*/ 157953 h 976639"/>
                  <a:gd name="connsiteX75" fmla="*/ 283027 w 982797"/>
                  <a:gd name="connsiteY75" fmla="*/ 44493 h 976639"/>
                  <a:gd name="connsiteX76" fmla="*/ 369942 w 982797"/>
                  <a:gd name="connsiteY76" fmla="*/ 11123 h 976639"/>
                  <a:gd name="connsiteX77" fmla="*/ 439027 w 982797"/>
                  <a:gd name="connsiteY77" fmla="*/ 106785 h 976639"/>
                  <a:gd name="connsiteX78" fmla="*/ 481370 w 982797"/>
                  <a:gd name="connsiteY78" fmla="*/ 102335 h 976639"/>
                  <a:gd name="connsiteX79" fmla="*/ 532627 w 982797"/>
                  <a:gd name="connsiteY79"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33197 w 982797"/>
                  <a:gd name="connsiteY23" fmla="*/ 791990 h 976639"/>
                  <a:gd name="connsiteX24" fmla="*/ 728740 w 982797"/>
                  <a:gd name="connsiteY24" fmla="*/ 791990 h 976639"/>
                  <a:gd name="connsiteX25" fmla="*/ 695312 w 982797"/>
                  <a:gd name="connsiteY25" fmla="*/ 814237 h 976639"/>
                  <a:gd name="connsiteX26" fmla="*/ 690855 w 982797"/>
                  <a:gd name="connsiteY26" fmla="*/ 823135 h 976639"/>
                  <a:gd name="connsiteX27" fmla="*/ 701998 w 982797"/>
                  <a:gd name="connsiteY27" fmla="*/ 929921 h 976639"/>
                  <a:gd name="connsiteX28" fmla="*/ 697540 w 982797"/>
                  <a:gd name="connsiteY28" fmla="*/ 934370 h 976639"/>
                  <a:gd name="connsiteX29" fmla="*/ 612855 w 982797"/>
                  <a:gd name="connsiteY29" fmla="*/ 963291 h 976639"/>
                  <a:gd name="connsiteX30" fmla="*/ 608398 w 982797"/>
                  <a:gd name="connsiteY30" fmla="*/ 963291 h 976639"/>
                  <a:gd name="connsiteX31" fmla="*/ 548227 w 982797"/>
                  <a:gd name="connsiteY31" fmla="*/ 874303 h 976639"/>
                  <a:gd name="connsiteX32" fmla="*/ 543770 w 982797"/>
                  <a:gd name="connsiteY32" fmla="*/ 869854 h 976639"/>
                  <a:gd name="connsiteX33" fmla="*/ 501427 w 982797"/>
                  <a:gd name="connsiteY33" fmla="*/ 874303 h 976639"/>
                  <a:gd name="connsiteX34" fmla="*/ 494741 w 982797"/>
                  <a:gd name="connsiteY34" fmla="*/ 876528 h 976639"/>
                  <a:gd name="connsiteX35" fmla="*/ 450170 w 982797"/>
                  <a:gd name="connsiteY35" fmla="*/ 974414 h 976639"/>
                  <a:gd name="connsiteX36" fmla="*/ 445713 w 982797"/>
                  <a:gd name="connsiteY36" fmla="*/ 976639 h 976639"/>
                  <a:gd name="connsiteX37" fmla="*/ 356570 w 982797"/>
                  <a:gd name="connsiteY37" fmla="*/ 958842 h 976639"/>
                  <a:gd name="connsiteX38" fmla="*/ 352113 w 982797"/>
                  <a:gd name="connsiteY38" fmla="*/ 956617 h 976639"/>
                  <a:gd name="connsiteX39" fmla="*/ 347656 w 982797"/>
                  <a:gd name="connsiteY39" fmla="*/ 847607 h 976639"/>
                  <a:gd name="connsiteX40" fmla="*/ 340970 w 982797"/>
                  <a:gd name="connsiteY40" fmla="*/ 843158 h 976639"/>
                  <a:gd name="connsiteX41" fmla="*/ 305313 w 982797"/>
                  <a:gd name="connsiteY41" fmla="*/ 825360 h 976639"/>
                  <a:gd name="connsiteX42" fmla="*/ 296399 w 982797"/>
                  <a:gd name="connsiteY42" fmla="*/ 825360 h 976639"/>
                  <a:gd name="connsiteX43" fmla="*/ 211713 w 982797"/>
                  <a:gd name="connsiteY43" fmla="*/ 887652 h 976639"/>
                  <a:gd name="connsiteX44" fmla="*/ 205028 w 982797"/>
                  <a:gd name="connsiteY44" fmla="*/ 887652 h 976639"/>
                  <a:gd name="connsiteX45" fmla="*/ 138171 w 982797"/>
                  <a:gd name="connsiteY45" fmla="*/ 829810 h 976639"/>
                  <a:gd name="connsiteX46" fmla="*/ 135942 w 982797"/>
                  <a:gd name="connsiteY46" fmla="*/ 823135 h 976639"/>
                  <a:gd name="connsiteX47" fmla="*/ 182742 w 982797"/>
                  <a:gd name="connsiteY47" fmla="*/ 725249 h 976639"/>
                  <a:gd name="connsiteX48" fmla="*/ 182742 w 982797"/>
                  <a:gd name="connsiteY48" fmla="*/ 720800 h 976639"/>
                  <a:gd name="connsiteX49" fmla="*/ 160457 w 982797"/>
                  <a:gd name="connsiteY49" fmla="*/ 687429 h 976639"/>
                  <a:gd name="connsiteX50" fmla="*/ 153771 w 982797"/>
                  <a:gd name="connsiteY50" fmla="*/ 685205 h 976639"/>
                  <a:gd name="connsiteX51" fmla="*/ 49028 w 982797"/>
                  <a:gd name="connsiteY51" fmla="*/ 696328 h 976639"/>
                  <a:gd name="connsiteX52" fmla="*/ 42343 w 982797"/>
                  <a:gd name="connsiteY52" fmla="*/ 691879 h 976639"/>
                  <a:gd name="connsiteX53" fmla="*/ 11143 w 982797"/>
                  <a:gd name="connsiteY53" fmla="*/ 609565 h 976639"/>
                  <a:gd name="connsiteX54" fmla="*/ 15600 w 982797"/>
                  <a:gd name="connsiteY54" fmla="*/ 602891 h 976639"/>
                  <a:gd name="connsiteX55" fmla="*/ 104742 w 982797"/>
                  <a:gd name="connsiteY55" fmla="*/ 542824 h 976639"/>
                  <a:gd name="connsiteX56" fmla="*/ 106971 w 982797"/>
                  <a:gd name="connsiteY56" fmla="*/ 536150 h 976639"/>
                  <a:gd name="connsiteX57" fmla="*/ 104742 w 982797"/>
                  <a:gd name="connsiteY57" fmla="*/ 496106 h 976639"/>
                  <a:gd name="connsiteX58" fmla="*/ 102514 w 982797"/>
                  <a:gd name="connsiteY58" fmla="*/ 489432 h 976639"/>
                  <a:gd name="connsiteX59" fmla="*/ 4457 w 982797"/>
                  <a:gd name="connsiteY59" fmla="*/ 444938 h 976639"/>
                  <a:gd name="connsiteX60" fmla="*/ 0 w 982797"/>
                  <a:gd name="connsiteY60" fmla="*/ 440489 h 976639"/>
                  <a:gd name="connsiteX61" fmla="*/ 15600 w 982797"/>
                  <a:gd name="connsiteY61" fmla="*/ 353726 h 976639"/>
                  <a:gd name="connsiteX62" fmla="*/ 20057 w 982797"/>
                  <a:gd name="connsiteY62" fmla="*/ 351501 h 976639"/>
                  <a:gd name="connsiteX63" fmla="*/ 129257 w 982797"/>
                  <a:gd name="connsiteY63" fmla="*/ 342602 h 976639"/>
                  <a:gd name="connsiteX64" fmla="*/ 135942 w 982797"/>
                  <a:gd name="connsiteY64" fmla="*/ 340377 h 976639"/>
                  <a:gd name="connsiteX65" fmla="*/ 151542 w 982797"/>
                  <a:gd name="connsiteY65" fmla="*/ 302558 h 976639"/>
                  <a:gd name="connsiteX66" fmla="*/ 151542 w 982797"/>
                  <a:gd name="connsiteY66" fmla="*/ 295884 h 976639"/>
                  <a:gd name="connsiteX67" fmla="*/ 91371 w 982797"/>
                  <a:gd name="connsiteY67" fmla="*/ 209121 h 976639"/>
                  <a:gd name="connsiteX68" fmla="*/ 91371 w 982797"/>
                  <a:gd name="connsiteY68" fmla="*/ 200222 h 976639"/>
                  <a:gd name="connsiteX69" fmla="*/ 147085 w 982797"/>
                  <a:gd name="connsiteY69" fmla="*/ 133481 h 976639"/>
                  <a:gd name="connsiteX70" fmla="*/ 153771 w 982797"/>
                  <a:gd name="connsiteY70" fmla="*/ 133481 h 976639"/>
                  <a:gd name="connsiteX71" fmla="*/ 249599 w 982797"/>
                  <a:gd name="connsiteY71" fmla="*/ 180200 h 976639"/>
                  <a:gd name="connsiteX72" fmla="*/ 256285 w 982797"/>
                  <a:gd name="connsiteY72" fmla="*/ 180200 h 976639"/>
                  <a:gd name="connsiteX73" fmla="*/ 289713 w 982797"/>
                  <a:gd name="connsiteY73" fmla="*/ 157953 h 976639"/>
                  <a:gd name="connsiteX74" fmla="*/ 283027 w 982797"/>
                  <a:gd name="connsiteY74" fmla="*/ 44493 h 976639"/>
                  <a:gd name="connsiteX75" fmla="*/ 369942 w 982797"/>
                  <a:gd name="connsiteY75" fmla="*/ 11123 h 976639"/>
                  <a:gd name="connsiteX76" fmla="*/ 439027 w 982797"/>
                  <a:gd name="connsiteY76" fmla="*/ 106785 h 976639"/>
                  <a:gd name="connsiteX77" fmla="*/ 481370 w 982797"/>
                  <a:gd name="connsiteY77" fmla="*/ 102335 h 976639"/>
                  <a:gd name="connsiteX78" fmla="*/ 532627 w 982797"/>
                  <a:gd name="connsiteY78"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5312 w 982797"/>
                  <a:gd name="connsiteY24" fmla="*/ 814237 h 976639"/>
                  <a:gd name="connsiteX25" fmla="*/ 690855 w 982797"/>
                  <a:gd name="connsiteY25" fmla="*/ 823135 h 976639"/>
                  <a:gd name="connsiteX26" fmla="*/ 701998 w 982797"/>
                  <a:gd name="connsiteY26" fmla="*/ 929921 h 976639"/>
                  <a:gd name="connsiteX27" fmla="*/ 697540 w 982797"/>
                  <a:gd name="connsiteY27" fmla="*/ 934370 h 976639"/>
                  <a:gd name="connsiteX28" fmla="*/ 612855 w 982797"/>
                  <a:gd name="connsiteY28" fmla="*/ 963291 h 976639"/>
                  <a:gd name="connsiteX29" fmla="*/ 608398 w 982797"/>
                  <a:gd name="connsiteY29" fmla="*/ 963291 h 976639"/>
                  <a:gd name="connsiteX30" fmla="*/ 548227 w 982797"/>
                  <a:gd name="connsiteY30" fmla="*/ 874303 h 976639"/>
                  <a:gd name="connsiteX31" fmla="*/ 543770 w 982797"/>
                  <a:gd name="connsiteY31" fmla="*/ 869854 h 976639"/>
                  <a:gd name="connsiteX32" fmla="*/ 501427 w 982797"/>
                  <a:gd name="connsiteY32" fmla="*/ 874303 h 976639"/>
                  <a:gd name="connsiteX33" fmla="*/ 494741 w 982797"/>
                  <a:gd name="connsiteY33" fmla="*/ 876528 h 976639"/>
                  <a:gd name="connsiteX34" fmla="*/ 450170 w 982797"/>
                  <a:gd name="connsiteY34" fmla="*/ 974414 h 976639"/>
                  <a:gd name="connsiteX35" fmla="*/ 445713 w 982797"/>
                  <a:gd name="connsiteY35" fmla="*/ 976639 h 976639"/>
                  <a:gd name="connsiteX36" fmla="*/ 356570 w 982797"/>
                  <a:gd name="connsiteY36" fmla="*/ 958842 h 976639"/>
                  <a:gd name="connsiteX37" fmla="*/ 352113 w 982797"/>
                  <a:gd name="connsiteY37" fmla="*/ 956617 h 976639"/>
                  <a:gd name="connsiteX38" fmla="*/ 347656 w 982797"/>
                  <a:gd name="connsiteY38" fmla="*/ 847607 h 976639"/>
                  <a:gd name="connsiteX39" fmla="*/ 340970 w 982797"/>
                  <a:gd name="connsiteY39" fmla="*/ 843158 h 976639"/>
                  <a:gd name="connsiteX40" fmla="*/ 305313 w 982797"/>
                  <a:gd name="connsiteY40" fmla="*/ 825360 h 976639"/>
                  <a:gd name="connsiteX41" fmla="*/ 296399 w 982797"/>
                  <a:gd name="connsiteY41" fmla="*/ 825360 h 976639"/>
                  <a:gd name="connsiteX42" fmla="*/ 211713 w 982797"/>
                  <a:gd name="connsiteY42" fmla="*/ 887652 h 976639"/>
                  <a:gd name="connsiteX43" fmla="*/ 205028 w 982797"/>
                  <a:gd name="connsiteY43" fmla="*/ 887652 h 976639"/>
                  <a:gd name="connsiteX44" fmla="*/ 138171 w 982797"/>
                  <a:gd name="connsiteY44" fmla="*/ 829810 h 976639"/>
                  <a:gd name="connsiteX45" fmla="*/ 135942 w 982797"/>
                  <a:gd name="connsiteY45" fmla="*/ 823135 h 976639"/>
                  <a:gd name="connsiteX46" fmla="*/ 182742 w 982797"/>
                  <a:gd name="connsiteY46" fmla="*/ 725249 h 976639"/>
                  <a:gd name="connsiteX47" fmla="*/ 182742 w 982797"/>
                  <a:gd name="connsiteY47" fmla="*/ 720800 h 976639"/>
                  <a:gd name="connsiteX48" fmla="*/ 160457 w 982797"/>
                  <a:gd name="connsiteY48" fmla="*/ 687429 h 976639"/>
                  <a:gd name="connsiteX49" fmla="*/ 153771 w 982797"/>
                  <a:gd name="connsiteY49" fmla="*/ 685205 h 976639"/>
                  <a:gd name="connsiteX50" fmla="*/ 49028 w 982797"/>
                  <a:gd name="connsiteY50" fmla="*/ 696328 h 976639"/>
                  <a:gd name="connsiteX51" fmla="*/ 42343 w 982797"/>
                  <a:gd name="connsiteY51" fmla="*/ 691879 h 976639"/>
                  <a:gd name="connsiteX52" fmla="*/ 11143 w 982797"/>
                  <a:gd name="connsiteY52" fmla="*/ 609565 h 976639"/>
                  <a:gd name="connsiteX53" fmla="*/ 15600 w 982797"/>
                  <a:gd name="connsiteY53" fmla="*/ 602891 h 976639"/>
                  <a:gd name="connsiteX54" fmla="*/ 104742 w 982797"/>
                  <a:gd name="connsiteY54" fmla="*/ 542824 h 976639"/>
                  <a:gd name="connsiteX55" fmla="*/ 106971 w 982797"/>
                  <a:gd name="connsiteY55" fmla="*/ 536150 h 976639"/>
                  <a:gd name="connsiteX56" fmla="*/ 104742 w 982797"/>
                  <a:gd name="connsiteY56" fmla="*/ 496106 h 976639"/>
                  <a:gd name="connsiteX57" fmla="*/ 102514 w 982797"/>
                  <a:gd name="connsiteY57" fmla="*/ 489432 h 976639"/>
                  <a:gd name="connsiteX58" fmla="*/ 4457 w 982797"/>
                  <a:gd name="connsiteY58" fmla="*/ 444938 h 976639"/>
                  <a:gd name="connsiteX59" fmla="*/ 0 w 982797"/>
                  <a:gd name="connsiteY59" fmla="*/ 440489 h 976639"/>
                  <a:gd name="connsiteX60" fmla="*/ 15600 w 982797"/>
                  <a:gd name="connsiteY60" fmla="*/ 353726 h 976639"/>
                  <a:gd name="connsiteX61" fmla="*/ 20057 w 982797"/>
                  <a:gd name="connsiteY61" fmla="*/ 351501 h 976639"/>
                  <a:gd name="connsiteX62" fmla="*/ 129257 w 982797"/>
                  <a:gd name="connsiteY62" fmla="*/ 342602 h 976639"/>
                  <a:gd name="connsiteX63" fmla="*/ 135942 w 982797"/>
                  <a:gd name="connsiteY63" fmla="*/ 340377 h 976639"/>
                  <a:gd name="connsiteX64" fmla="*/ 151542 w 982797"/>
                  <a:gd name="connsiteY64" fmla="*/ 302558 h 976639"/>
                  <a:gd name="connsiteX65" fmla="*/ 151542 w 982797"/>
                  <a:gd name="connsiteY65" fmla="*/ 295884 h 976639"/>
                  <a:gd name="connsiteX66" fmla="*/ 91371 w 982797"/>
                  <a:gd name="connsiteY66" fmla="*/ 209121 h 976639"/>
                  <a:gd name="connsiteX67" fmla="*/ 91371 w 982797"/>
                  <a:gd name="connsiteY67" fmla="*/ 200222 h 976639"/>
                  <a:gd name="connsiteX68" fmla="*/ 147085 w 982797"/>
                  <a:gd name="connsiteY68" fmla="*/ 133481 h 976639"/>
                  <a:gd name="connsiteX69" fmla="*/ 153771 w 982797"/>
                  <a:gd name="connsiteY69" fmla="*/ 133481 h 976639"/>
                  <a:gd name="connsiteX70" fmla="*/ 249599 w 982797"/>
                  <a:gd name="connsiteY70" fmla="*/ 180200 h 976639"/>
                  <a:gd name="connsiteX71" fmla="*/ 256285 w 982797"/>
                  <a:gd name="connsiteY71" fmla="*/ 180200 h 976639"/>
                  <a:gd name="connsiteX72" fmla="*/ 289713 w 982797"/>
                  <a:gd name="connsiteY72" fmla="*/ 157953 h 976639"/>
                  <a:gd name="connsiteX73" fmla="*/ 283027 w 982797"/>
                  <a:gd name="connsiteY73" fmla="*/ 44493 h 976639"/>
                  <a:gd name="connsiteX74" fmla="*/ 369942 w 982797"/>
                  <a:gd name="connsiteY74" fmla="*/ 11123 h 976639"/>
                  <a:gd name="connsiteX75" fmla="*/ 439027 w 982797"/>
                  <a:gd name="connsiteY75" fmla="*/ 106785 h 976639"/>
                  <a:gd name="connsiteX76" fmla="*/ 481370 w 982797"/>
                  <a:gd name="connsiteY76" fmla="*/ 102335 h 976639"/>
                  <a:gd name="connsiteX77" fmla="*/ 532627 w 982797"/>
                  <a:gd name="connsiteY77"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97540 w 982797"/>
                  <a:gd name="connsiteY26" fmla="*/ 934370 h 976639"/>
                  <a:gd name="connsiteX27" fmla="*/ 612855 w 982797"/>
                  <a:gd name="connsiteY27" fmla="*/ 963291 h 976639"/>
                  <a:gd name="connsiteX28" fmla="*/ 608398 w 982797"/>
                  <a:gd name="connsiteY28" fmla="*/ 963291 h 976639"/>
                  <a:gd name="connsiteX29" fmla="*/ 548227 w 982797"/>
                  <a:gd name="connsiteY29" fmla="*/ 874303 h 976639"/>
                  <a:gd name="connsiteX30" fmla="*/ 543770 w 982797"/>
                  <a:gd name="connsiteY30" fmla="*/ 869854 h 976639"/>
                  <a:gd name="connsiteX31" fmla="*/ 501427 w 982797"/>
                  <a:gd name="connsiteY31" fmla="*/ 874303 h 976639"/>
                  <a:gd name="connsiteX32" fmla="*/ 494741 w 982797"/>
                  <a:gd name="connsiteY32" fmla="*/ 876528 h 976639"/>
                  <a:gd name="connsiteX33" fmla="*/ 450170 w 982797"/>
                  <a:gd name="connsiteY33" fmla="*/ 974414 h 976639"/>
                  <a:gd name="connsiteX34" fmla="*/ 445713 w 982797"/>
                  <a:gd name="connsiteY34" fmla="*/ 976639 h 976639"/>
                  <a:gd name="connsiteX35" fmla="*/ 356570 w 982797"/>
                  <a:gd name="connsiteY35" fmla="*/ 958842 h 976639"/>
                  <a:gd name="connsiteX36" fmla="*/ 352113 w 982797"/>
                  <a:gd name="connsiteY36" fmla="*/ 956617 h 976639"/>
                  <a:gd name="connsiteX37" fmla="*/ 347656 w 982797"/>
                  <a:gd name="connsiteY37" fmla="*/ 847607 h 976639"/>
                  <a:gd name="connsiteX38" fmla="*/ 340970 w 982797"/>
                  <a:gd name="connsiteY38" fmla="*/ 843158 h 976639"/>
                  <a:gd name="connsiteX39" fmla="*/ 305313 w 982797"/>
                  <a:gd name="connsiteY39" fmla="*/ 825360 h 976639"/>
                  <a:gd name="connsiteX40" fmla="*/ 296399 w 982797"/>
                  <a:gd name="connsiteY40" fmla="*/ 825360 h 976639"/>
                  <a:gd name="connsiteX41" fmla="*/ 211713 w 982797"/>
                  <a:gd name="connsiteY41" fmla="*/ 887652 h 976639"/>
                  <a:gd name="connsiteX42" fmla="*/ 205028 w 982797"/>
                  <a:gd name="connsiteY42" fmla="*/ 887652 h 976639"/>
                  <a:gd name="connsiteX43" fmla="*/ 138171 w 982797"/>
                  <a:gd name="connsiteY43" fmla="*/ 829810 h 976639"/>
                  <a:gd name="connsiteX44" fmla="*/ 135942 w 982797"/>
                  <a:gd name="connsiteY44" fmla="*/ 823135 h 976639"/>
                  <a:gd name="connsiteX45" fmla="*/ 182742 w 982797"/>
                  <a:gd name="connsiteY45" fmla="*/ 725249 h 976639"/>
                  <a:gd name="connsiteX46" fmla="*/ 182742 w 982797"/>
                  <a:gd name="connsiteY46" fmla="*/ 720800 h 976639"/>
                  <a:gd name="connsiteX47" fmla="*/ 160457 w 982797"/>
                  <a:gd name="connsiteY47" fmla="*/ 687429 h 976639"/>
                  <a:gd name="connsiteX48" fmla="*/ 153771 w 982797"/>
                  <a:gd name="connsiteY48" fmla="*/ 685205 h 976639"/>
                  <a:gd name="connsiteX49" fmla="*/ 49028 w 982797"/>
                  <a:gd name="connsiteY49" fmla="*/ 696328 h 976639"/>
                  <a:gd name="connsiteX50" fmla="*/ 42343 w 982797"/>
                  <a:gd name="connsiteY50" fmla="*/ 691879 h 976639"/>
                  <a:gd name="connsiteX51" fmla="*/ 11143 w 982797"/>
                  <a:gd name="connsiteY51" fmla="*/ 609565 h 976639"/>
                  <a:gd name="connsiteX52" fmla="*/ 15600 w 982797"/>
                  <a:gd name="connsiteY52" fmla="*/ 602891 h 976639"/>
                  <a:gd name="connsiteX53" fmla="*/ 104742 w 982797"/>
                  <a:gd name="connsiteY53" fmla="*/ 542824 h 976639"/>
                  <a:gd name="connsiteX54" fmla="*/ 106971 w 982797"/>
                  <a:gd name="connsiteY54" fmla="*/ 536150 h 976639"/>
                  <a:gd name="connsiteX55" fmla="*/ 104742 w 982797"/>
                  <a:gd name="connsiteY55" fmla="*/ 496106 h 976639"/>
                  <a:gd name="connsiteX56" fmla="*/ 102514 w 982797"/>
                  <a:gd name="connsiteY56" fmla="*/ 489432 h 976639"/>
                  <a:gd name="connsiteX57" fmla="*/ 4457 w 982797"/>
                  <a:gd name="connsiteY57" fmla="*/ 444938 h 976639"/>
                  <a:gd name="connsiteX58" fmla="*/ 0 w 982797"/>
                  <a:gd name="connsiteY58" fmla="*/ 440489 h 976639"/>
                  <a:gd name="connsiteX59" fmla="*/ 15600 w 982797"/>
                  <a:gd name="connsiteY59" fmla="*/ 353726 h 976639"/>
                  <a:gd name="connsiteX60" fmla="*/ 20057 w 982797"/>
                  <a:gd name="connsiteY60" fmla="*/ 351501 h 976639"/>
                  <a:gd name="connsiteX61" fmla="*/ 129257 w 982797"/>
                  <a:gd name="connsiteY61" fmla="*/ 342602 h 976639"/>
                  <a:gd name="connsiteX62" fmla="*/ 135942 w 982797"/>
                  <a:gd name="connsiteY62" fmla="*/ 340377 h 976639"/>
                  <a:gd name="connsiteX63" fmla="*/ 151542 w 982797"/>
                  <a:gd name="connsiteY63" fmla="*/ 302558 h 976639"/>
                  <a:gd name="connsiteX64" fmla="*/ 151542 w 982797"/>
                  <a:gd name="connsiteY64" fmla="*/ 295884 h 976639"/>
                  <a:gd name="connsiteX65" fmla="*/ 91371 w 982797"/>
                  <a:gd name="connsiteY65" fmla="*/ 209121 h 976639"/>
                  <a:gd name="connsiteX66" fmla="*/ 91371 w 982797"/>
                  <a:gd name="connsiteY66" fmla="*/ 200222 h 976639"/>
                  <a:gd name="connsiteX67" fmla="*/ 147085 w 982797"/>
                  <a:gd name="connsiteY67" fmla="*/ 133481 h 976639"/>
                  <a:gd name="connsiteX68" fmla="*/ 153771 w 982797"/>
                  <a:gd name="connsiteY68" fmla="*/ 133481 h 976639"/>
                  <a:gd name="connsiteX69" fmla="*/ 249599 w 982797"/>
                  <a:gd name="connsiteY69" fmla="*/ 180200 h 976639"/>
                  <a:gd name="connsiteX70" fmla="*/ 256285 w 982797"/>
                  <a:gd name="connsiteY70" fmla="*/ 180200 h 976639"/>
                  <a:gd name="connsiteX71" fmla="*/ 289713 w 982797"/>
                  <a:gd name="connsiteY71" fmla="*/ 157953 h 976639"/>
                  <a:gd name="connsiteX72" fmla="*/ 283027 w 982797"/>
                  <a:gd name="connsiteY72" fmla="*/ 44493 h 976639"/>
                  <a:gd name="connsiteX73" fmla="*/ 369942 w 982797"/>
                  <a:gd name="connsiteY73" fmla="*/ 11123 h 976639"/>
                  <a:gd name="connsiteX74" fmla="*/ 439027 w 982797"/>
                  <a:gd name="connsiteY74" fmla="*/ 106785 h 976639"/>
                  <a:gd name="connsiteX75" fmla="*/ 481370 w 982797"/>
                  <a:gd name="connsiteY75" fmla="*/ 102335 h 976639"/>
                  <a:gd name="connsiteX76" fmla="*/ 532627 w 982797"/>
                  <a:gd name="connsiteY76"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12855 w 982797"/>
                  <a:gd name="connsiteY26" fmla="*/ 963291 h 976639"/>
                  <a:gd name="connsiteX27" fmla="*/ 608398 w 982797"/>
                  <a:gd name="connsiteY27" fmla="*/ 963291 h 976639"/>
                  <a:gd name="connsiteX28" fmla="*/ 548227 w 982797"/>
                  <a:gd name="connsiteY28" fmla="*/ 874303 h 976639"/>
                  <a:gd name="connsiteX29" fmla="*/ 543770 w 982797"/>
                  <a:gd name="connsiteY29" fmla="*/ 869854 h 976639"/>
                  <a:gd name="connsiteX30" fmla="*/ 501427 w 982797"/>
                  <a:gd name="connsiteY30" fmla="*/ 874303 h 976639"/>
                  <a:gd name="connsiteX31" fmla="*/ 494741 w 982797"/>
                  <a:gd name="connsiteY31" fmla="*/ 876528 h 976639"/>
                  <a:gd name="connsiteX32" fmla="*/ 450170 w 982797"/>
                  <a:gd name="connsiteY32" fmla="*/ 974414 h 976639"/>
                  <a:gd name="connsiteX33" fmla="*/ 445713 w 982797"/>
                  <a:gd name="connsiteY33" fmla="*/ 976639 h 976639"/>
                  <a:gd name="connsiteX34" fmla="*/ 356570 w 982797"/>
                  <a:gd name="connsiteY34" fmla="*/ 958842 h 976639"/>
                  <a:gd name="connsiteX35" fmla="*/ 352113 w 982797"/>
                  <a:gd name="connsiteY35" fmla="*/ 956617 h 976639"/>
                  <a:gd name="connsiteX36" fmla="*/ 347656 w 982797"/>
                  <a:gd name="connsiteY36" fmla="*/ 847607 h 976639"/>
                  <a:gd name="connsiteX37" fmla="*/ 340970 w 982797"/>
                  <a:gd name="connsiteY37" fmla="*/ 843158 h 976639"/>
                  <a:gd name="connsiteX38" fmla="*/ 305313 w 982797"/>
                  <a:gd name="connsiteY38" fmla="*/ 825360 h 976639"/>
                  <a:gd name="connsiteX39" fmla="*/ 296399 w 982797"/>
                  <a:gd name="connsiteY39" fmla="*/ 825360 h 976639"/>
                  <a:gd name="connsiteX40" fmla="*/ 211713 w 982797"/>
                  <a:gd name="connsiteY40" fmla="*/ 887652 h 976639"/>
                  <a:gd name="connsiteX41" fmla="*/ 205028 w 982797"/>
                  <a:gd name="connsiteY41" fmla="*/ 887652 h 976639"/>
                  <a:gd name="connsiteX42" fmla="*/ 138171 w 982797"/>
                  <a:gd name="connsiteY42" fmla="*/ 829810 h 976639"/>
                  <a:gd name="connsiteX43" fmla="*/ 135942 w 982797"/>
                  <a:gd name="connsiteY43" fmla="*/ 823135 h 976639"/>
                  <a:gd name="connsiteX44" fmla="*/ 182742 w 982797"/>
                  <a:gd name="connsiteY44" fmla="*/ 725249 h 976639"/>
                  <a:gd name="connsiteX45" fmla="*/ 182742 w 982797"/>
                  <a:gd name="connsiteY45" fmla="*/ 720800 h 976639"/>
                  <a:gd name="connsiteX46" fmla="*/ 160457 w 982797"/>
                  <a:gd name="connsiteY46" fmla="*/ 687429 h 976639"/>
                  <a:gd name="connsiteX47" fmla="*/ 153771 w 982797"/>
                  <a:gd name="connsiteY47" fmla="*/ 685205 h 976639"/>
                  <a:gd name="connsiteX48" fmla="*/ 49028 w 982797"/>
                  <a:gd name="connsiteY48" fmla="*/ 696328 h 976639"/>
                  <a:gd name="connsiteX49" fmla="*/ 42343 w 982797"/>
                  <a:gd name="connsiteY49" fmla="*/ 691879 h 976639"/>
                  <a:gd name="connsiteX50" fmla="*/ 11143 w 982797"/>
                  <a:gd name="connsiteY50" fmla="*/ 609565 h 976639"/>
                  <a:gd name="connsiteX51" fmla="*/ 15600 w 982797"/>
                  <a:gd name="connsiteY51" fmla="*/ 602891 h 976639"/>
                  <a:gd name="connsiteX52" fmla="*/ 104742 w 982797"/>
                  <a:gd name="connsiteY52" fmla="*/ 542824 h 976639"/>
                  <a:gd name="connsiteX53" fmla="*/ 106971 w 982797"/>
                  <a:gd name="connsiteY53" fmla="*/ 536150 h 976639"/>
                  <a:gd name="connsiteX54" fmla="*/ 104742 w 982797"/>
                  <a:gd name="connsiteY54" fmla="*/ 496106 h 976639"/>
                  <a:gd name="connsiteX55" fmla="*/ 102514 w 982797"/>
                  <a:gd name="connsiteY55" fmla="*/ 489432 h 976639"/>
                  <a:gd name="connsiteX56" fmla="*/ 4457 w 982797"/>
                  <a:gd name="connsiteY56" fmla="*/ 444938 h 976639"/>
                  <a:gd name="connsiteX57" fmla="*/ 0 w 982797"/>
                  <a:gd name="connsiteY57" fmla="*/ 440489 h 976639"/>
                  <a:gd name="connsiteX58" fmla="*/ 15600 w 982797"/>
                  <a:gd name="connsiteY58" fmla="*/ 353726 h 976639"/>
                  <a:gd name="connsiteX59" fmla="*/ 20057 w 982797"/>
                  <a:gd name="connsiteY59" fmla="*/ 351501 h 976639"/>
                  <a:gd name="connsiteX60" fmla="*/ 129257 w 982797"/>
                  <a:gd name="connsiteY60" fmla="*/ 342602 h 976639"/>
                  <a:gd name="connsiteX61" fmla="*/ 135942 w 982797"/>
                  <a:gd name="connsiteY61" fmla="*/ 340377 h 976639"/>
                  <a:gd name="connsiteX62" fmla="*/ 151542 w 982797"/>
                  <a:gd name="connsiteY62" fmla="*/ 302558 h 976639"/>
                  <a:gd name="connsiteX63" fmla="*/ 151542 w 982797"/>
                  <a:gd name="connsiteY63" fmla="*/ 295884 h 976639"/>
                  <a:gd name="connsiteX64" fmla="*/ 91371 w 982797"/>
                  <a:gd name="connsiteY64" fmla="*/ 209121 h 976639"/>
                  <a:gd name="connsiteX65" fmla="*/ 91371 w 982797"/>
                  <a:gd name="connsiteY65" fmla="*/ 200222 h 976639"/>
                  <a:gd name="connsiteX66" fmla="*/ 147085 w 982797"/>
                  <a:gd name="connsiteY66" fmla="*/ 133481 h 976639"/>
                  <a:gd name="connsiteX67" fmla="*/ 153771 w 982797"/>
                  <a:gd name="connsiteY67" fmla="*/ 133481 h 976639"/>
                  <a:gd name="connsiteX68" fmla="*/ 249599 w 982797"/>
                  <a:gd name="connsiteY68" fmla="*/ 180200 h 976639"/>
                  <a:gd name="connsiteX69" fmla="*/ 256285 w 982797"/>
                  <a:gd name="connsiteY69" fmla="*/ 180200 h 976639"/>
                  <a:gd name="connsiteX70" fmla="*/ 289713 w 982797"/>
                  <a:gd name="connsiteY70" fmla="*/ 157953 h 976639"/>
                  <a:gd name="connsiteX71" fmla="*/ 283027 w 982797"/>
                  <a:gd name="connsiteY71" fmla="*/ 44493 h 976639"/>
                  <a:gd name="connsiteX72" fmla="*/ 369942 w 982797"/>
                  <a:gd name="connsiteY72" fmla="*/ 11123 h 976639"/>
                  <a:gd name="connsiteX73" fmla="*/ 439027 w 982797"/>
                  <a:gd name="connsiteY73" fmla="*/ 106785 h 976639"/>
                  <a:gd name="connsiteX74" fmla="*/ 481370 w 982797"/>
                  <a:gd name="connsiteY74" fmla="*/ 102335 h 976639"/>
                  <a:gd name="connsiteX75" fmla="*/ 532627 w 982797"/>
                  <a:gd name="connsiteY75"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43770 w 982797"/>
                  <a:gd name="connsiteY28" fmla="*/ 869854 h 976639"/>
                  <a:gd name="connsiteX29" fmla="*/ 501427 w 982797"/>
                  <a:gd name="connsiteY29" fmla="*/ 874303 h 976639"/>
                  <a:gd name="connsiteX30" fmla="*/ 494741 w 982797"/>
                  <a:gd name="connsiteY30" fmla="*/ 876528 h 976639"/>
                  <a:gd name="connsiteX31" fmla="*/ 450170 w 982797"/>
                  <a:gd name="connsiteY31" fmla="*/ 974414 h 976639"/>
                  <a:gd name="connsiteX32" fmla="*/ 445713 w 982797"/>
                  <a:gd name="connsiteY32" fmla="*/ 976639 h 976639"/>
                  <a:gd name="connsiteX33" fmla="*/ 356570 w 982797"/>
                  <a:gd name="connsiteY33" fmla="*/ 958842 h 976639"/>
                  <a:gd name="connsiteX34" fmla="*/ 352113 w 982797"/>
                  <a:gd name="connsiteY34" fmla="*/ 956617 h 976639"/>
                  <a:gd name="connsiteX35" fmla="*/ 347656 w 982797"/>
                  <a:gd name="connsiteY35" fmla="*/ 847607 h 976639"/>
                  <a:gd name="connsiteX36" fmla="*/ 340970 w 982797"/>
                  <a:gd name="connsiteY36" fmla="*/ 843158 h 976639"/>
                  <a:gd name="connsiteX37" fmla="*/ 305313 w 982797"/>
                  <a:gd name="connsiteY37" fmla="*/ 825360 h 976639"/>
                  <a:gd name="connsiteX38" fmla="*/ 296399 w 982797"/>
                  <a:gd name="connsiteY38" fmla="*/ 825360 h 976639"/>
                  <a:gd name="connsiteX39" fmla="*/ 211713 w 982797"/>
                  <a:gd name="connsiteY39" fmla="*/ 887652 h 976639"/>
                  <a:gd name="connsiteX40" fmla="*/ 205028 w 982797"/>
                  <a:gd name="connsiteY40" fmla="*/ 887652 h 976639"/>
                  <a:gd name="connsiteX41" fmla="*/ 138171 w 982797"/>
                  <a:gd name="connsiteY41" fmla="*/ 829810 h 976639"/>
                  <a:gd name="connsiteX42" fmla="*/ 135942 w 982797"/>
                  <a:gd name="connsiteY42" fmla="*/ 823135 h 976639"/>
                  <a:gd name="connsiteX43" fmla="*/ 182742 w 982797"/>
                  <a:gd name="connsiteY43" fmla="*/ 725249 h 976639"/>
                  <a:gd name="connsiteX44" fmla="*/ 182742 w 982797"/>
                  <a:gd name="connsiteY44" fmla="*/ 720800 h 976639"/>
                  <a:gd name="connsiteX45" fmla="*/ 160457 w 982797"/>
                  <a:gd name="connsiteY45" fmla="*/ 687429 h 976639"/>
                  <a:gd name="connsiteX46" fmla="*/ 153771 w 982797"/>
                  <a:gd name="connsiteY46" fmla="*/ 685205 h 976639"/>
                  <a:gd name="connsiteX47" fmla="*/ 49028 w 982797"/>
                  <a:gd name="connsiteY47" fmla="*/ 696328 h 976639"/>
                  <a:gd name="connsiteX48" fmla="*/ 42343 w 982797"/>
                  <a:gd name="connsiteY48" fmla="*/ 691879 h 976639"/>
                  <a:gd name="connsiteX49" fmla="*/ 11143 w 982797"/>
                  <a:gd name="connsiteY49" fmla="*/ 609565 h 976639"/>
                  <a:gd name="connsiteX50" fmla="*/ 15600 w 982797"/>
                  <a:gd name="connsiteY50" fmla="*/ 602891 h 976639"/>
                  <a:gd name="connsiteX51" fmla="*/ 104742 w 982797"/>
                  <a:gd name="connsiteY51" fmla="*/ 542824 h 976639"/>
                  <a:gd name="connsiteX52" fmla="*/ 106971 w 982797"/>
                  <a:gd name="connsiteY52" fmla="*/ 536150 h 976639"/>
                  <a:gd name="connsiteX53" fmla="*/ 104742 w 982797"/>
                  <a:gd name="connsiteY53" fmla="*/ 496106 h 976639"/>
                  <a:gd name="connsiteX54" fmla="*/ 102514 w 982797"/>
                  <a:gd name="connsiteY54" fmla="*/ 489432 h 976639"/>
                  <a:gd name="connsiteX55" fmla="*/ 4457 w 982797"/>
                  <a:gd name="connsiteY55" fmla="*/ 444938 h 976639"/>
                  <a:gd name="connsiteX56" fmla="*/ 0 w 982797"/>
                  <a:gd name="connsiteY56" fmla="*/ 440489 h 976639"/>
                  <a:gd name="connsiteX57" fmla="*/ 15600 w 982797"/>
                  <a:gd name="connsiteY57" fmla="*/ 353726 h 976639"/>
                  <a:gd name="connsiteX58" fmla="*/ 20057 w 982797"/>
                  <a:gd name="connsiteY58" fmla="*/ 351501 h 976639"/>
                  <a:gd name="connsiteX59" fmla="*/ 129257 w 982797"/>
                  <a:gd name="connsiteY59" fmla="*/ 342602 h 976639"/>
                  <a:gd name="connsiteX60" fmla="*/ 135942 w 982797"/>
                  <a:gd name="connsiteY60" fmla="*/ 340377 h 976639"/>
                  <a:gd name="connsiteX61" fmla="*/ 151542 w 982797"/>
                  <a:gd name="connsiteY61" fmla="*/ 302558 h 976639"/>
                  <a:gd name="connsiteX62" fmla="*/ 151542 w 982797"/>
                  <a:gd name="connsiteY62" fmla="*/ 295884 h 976639"/>
                  <a:gd name="connsiteX63" fmla="*/ 91371 w 982797"/>
                  <a:gd name="connsiteY63" fmla="*/ 209121 h 976639"/>
                  <a:gd name="connsiteX64" fmla="*/ 91371 w 982797"/>
                  <a:gd name="connsiteY64" fmla="*/ 200222 h 976639"/>
                  <a:gd name="connsiteX65" fmla="*/ 147085 w 982797"/>
                  <a:gd name="connsiteY65" fmla="*/ 133481 h 976639"/>
                  <a:gd name="connsiteX66" fmla="*/ 153771 w 982797"/>
                  <a:gd name="connsiteY66" fmla="*/ 133481 h 976639"/>
                  <a:gd name="connsiteX67" fmla="*/ 249599 w 982797"/>
                  <a:gd name="connsiteY67" fmla="*/ 180200 h 976639"/>
                  <a:gd name="connsiteX68" fmla="*/ 256285 w 982797"/>
                  <a:gd name="connsiteY68" fmla="*/ 180200 h 976639"/>
                  <a:gd name="connsiteX69" fmla="*/ 289713 w 982797"/>
                  <a:gd name="connsiteY69" fmla="*/ 157953 h 976639"/>
                  <a:gd name="connsiteX70" fmla="*/ 283027 w 982797"/>
                  <a:gd name="connsiteY70" fmla="*/ 44493 h 976639"/>
                  <a:gd name="connsiteX71" fmla="*/ 369942 w 982797"/>
                  <a:gd name="connsiteY71" fmla="*/ 11123 h 976639"/>
                  <a:gd name="connsiteX72" fmla="*/ 439027 w 982797"/>
                  <a:gd name="connsiteY72" fmla="*/ 106785 h 976639"/>
                  <a:gd name="connsiteX73" fmla="*/ 481370 w 982797"/>
                  <a:gd name="connsiteY73" fmla="*/ 102335 h 976639"/>
                  <a:gd name="connsiteX74" fmla="*/ 532627 w 982797"/>
                  <a:gd name="connsiteY7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01427 w 982797"/>
                  <a:gd name="connsiteY28" fmla="*/ 874303 h 976639"/>
                  <a:gd name="connsiteX29" fmla="*/ 494741 w 982797"/>
                  <a:gd name="connsiteY29" fmla="*/ 876528 h 976639"/>
                  <a:gd name="connsiteX30" fmla="*/ 450170 w 982797"/>
                  <a:gd name="connsiteY30" fmla="*/ 974414 h 976639"/>
                  <a:gd name="connsiteX31" fmla="*/ 445713 w 982797"/>
                  <a:gd name="connsiteY31" fmla="*/ 976639 h 976639"/>
                  <a:gd name="connsiteX32" fmla="*/ 356570 w 982797"/>
                  <a:gd name="connsiteY32" fmla="*/ 958842 h 976639"/>
                  <a:gd name="connsiteX33" fmla="*/ 352113 w 982797"/>
                  <a:gd name="connsiteY33" fmla="*/ 956617 h 976639"/>
                  <a:gd name="connsiteX34" fmla="*/ 347656 w 982797"/>
                  <a:gd name="connsiteY34" fmla="*/ 847607 h 976639"/>
                  <a:gd name="connsiteX35" fmla="*/ 340970 w 982797"/>
                  <a:gd name="connsiteY35" fmla="*/ 843158 h 976639"/>
                  <a:gd name="connsiteX36" fmla="*/ 305313 w 982797"/>
                  <a:gd name="connsiteY36" fmla="*/ 825360 h 976639"/>
                  <a:gd name="connsiteX37" fmla="*/ 296399 w 982797"/>
                  <a:gd name="connsiteY37" fmla="*/ 825360 h 976639"/>
                  <a:gd name="connsiteX38" fmla="*/ 211713 w 982797"/>
                  <a:gd name="connsiteY38" fmla="*/ 887652 h 976639"/>
                  <a:gd name="connsiteX39" fmla="*/ 205028 w 982797"/>
                  <a:gd name="connsiteY39" fmla="*/ 887652 h 976639"/>
                  <a:gd name="connsiteX40" fmla="*/ 138171 w 982797"/>
                  <a:gd name="connsiteY40" fmla="*/ 829810 h 976639"/>
                  <a:gd name="connsiteX41" fmla="*/ 135942 w 982797"/>
                  <a:gd name="connsiteY41" fmla="*/ 823135 h 976639"/>
                  <a:gd name="connsiteX42" fmla="*/ 182742 w 982797"/>
                  <a:gd name="connsiteY42" fmla="*/ 725249 h 976639"/>
                  <a:gd name="connsiteX43" fmla="*/ 182742 w 982797"/>
                  <a:gd name="connsiteY43" fmla="*/ 720800 h 976639"/>
                  <a:gd name="connsiteX44" fmla="*/ 160457 w 982797"/>
                  <a:gd name="connsiteY44" fmla="*/ 687429 h 976639"/>
                  <a:gd name="connsiteX45" fmla="*/ 153771 w 982797"/>
                  <a:gd name="connsiteY45" fmla="*/ 685205 h 976639"/>
                  <a:gd name="connsiteX46" fmla="*/ 49028 w 982797"/>
                  <a:gd name="connsiteY46" fmla="*/ 696328 h 976639"/>
                  <a:gd name="connsiteX47" fmla="*/ 42343 w 982797"/>
                  <a:gd name="connsiteY47" fmla="*/ 691879 h 976639"/>
                  <a:gd name="connsiteX48" fmla="*/ 11143 w 982797"/>
                  <a:gd name="connsiteY48" fmla="*/ 609565 h 976639"/>
                  <a:gd name="connsiteX49" fmla="*/ 15600 w 982797"/>
                  <a:gd name="connsiteY49" fmla="*/ 602891 h 976639"/>
                  <a:gd name="connsiteX50" fmla="*/ 104742 w 982797"/>
                  <a:gd name="connsiteY50" fmla="*/ 542824 h 976639"/>
                  <a:gd name="connsiteX51" fmla="*/ 106971 w 982797"/>
                  <a:gd name="connsiteY51" fmla="*/ 536150 h 976639"/>
                  <a:gd name="connsiteX52" fmla="*/ 104742 w 982797"/>
                  <a:gd name="connsiteY52" fmla="*/ 496106 h 976639"/>
                  <a:gd name="connsiteX53" fmla="*/ 102514 w 982797"/>
                  <a:gd name="connsiteY53" fmla="*/ 489432 h 976639"/>
                  <a:gd name="connsiteX54" fmla="*/ 4457 w 982797"/>
                  <a:gd name="connsiteY54" fmla="*/ 444938 h 976639"/>
                  <a:gd name="connsiteX55" fmla="*/ 0 w 982797"/>
                  <a:gd name="connsiteY55" fmla="*/ 440489 h 976639"/>
                  <a:gd name="connsiteX56" fmla="*/ 15600 w 982797"/>
                  <a:gd name="connsiteY56" fmla="*/ 353726 h 976639"/>
                  <a:gd name="connsiteX57" fmla="*/ 20057 w 982797"/>
                  <a:gd name="connsiteY57" fmla="*/ 351501 h 976639"/>
                  <a:gd name="connsiteX58" fmla="*/ 129257 w 982797"/>
                  <a:gd name="connsiteY58" fmla="*/ 342602 h 976639"/>
                  <a:gd name="connsiteX59" fmla="*/ 135942 w 982797"/>
                  <a:gd name="connsiteY59" fmla="*/ 340377 h 976639"/>
                  <a:gd name="connsiteX60" fmla="*/ 151542 w 982797"/>
                  <a:gd name="connsiteY60" fmla="*/ 302558 h 976639"/>
                  <a:gd name="connsiteX61" fmla="*/ 151542 w 982797"/>
                  <a:gd name="connsiteY61" fmla="*/ 295884 h 976639"/>
                  <a:gd name="connsiteX62" fmla="*/ 91371 w 982797"/>
                  <a:gd name="connsiteY62" fmla="*/ 209121 h 976639"/>
                  <a:gd name="connsiteX63" fmla="*/ 91371 w 982797"/>
                  <a:gd name="connsiteY63" fmla="*/ 200222 h 976639"/>
                  <a:gd name="connsiteX64" fmla="*/ 147085 w 982797"/>
                  <a:gd name="connsiteY64" fmla="*/ 133481 h 976639"/>
                  <a:gd name="connsiteX65" fmla="*/ 153771 w 982797"/>
                  <a:gd name="connsiteY65" fmla="*/ 133481 h 976639"/>
                  <a:gd name="connsiteX66" fmla="*/ 249599 w 982797"/>
                  <a:gd name="connsiteY66" fmla="*/ 180200 h 976639"/>
                  <a:gd name="connsiteX67" fmla="*/ 256285 w 982797"/>
                  <a:gd name="connsiteY67" fmla="*/ 180200 h 976639"/>
                  <a:gd name="connsiteX68" fmla="*/ 289713 w 982797"/>
                  <a:gd name="connsiteY68" fmla="*/ 157953 h 976639"/>
                  <a:gd name="connsiteX69" fmla="*/ 283027 w 982797"/>
                  <a:gd name="connsiteY69" fmla="*/ 44493 h 976639"/>
                  <a:gd name="connsiteX70" fmla="*/ 369942 w 982797"/>
                  <a:gd name="connsiteY70" fmla="*/ 11123 h 976639"/>
                  <a:gd name="connsiteX71" fmla="*/ 439027 w 982797"/>
                  <a:gd name="connsiteY71" fmla="*/ 106785 h 976639"/>
                  <a:gd name="connsiteX72" fmla="*/ 481370 w 982797"/>
                  <a:gd name="connsiteY72" fmla="*/ 102335 h 976639"/>
                  <a:gd name="connsiteX73" fmla="*/ 532627 w 982797"/>
                  <a:gd name="connsiteY7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9485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05313 w 982797"/>
                  <a:gd name="connsiteY34" fmla="*/ 825360 h 976639"/>
                  <a:gd name="connsiteX35" fmla="*/ 296399 w 982797"/>
                  <a:gd name="connsiteY35" fmla="*/ 825360 h 976639"/>
                  <a:gd name="connsiteX36" fmla="*/ 211713 w 982797"/>
                  <a:gd name="connsiteY36" fmla="*/ 887652 h 976639"/>
                  <a:gd name="connsiteX37" fmla="*/ 205028 w 982797"/>
                  <a:gd name="connsiteY37" fmla="*/ 887652 h 976639"/>
                  <a:gd name="connsiteX38" fmla="*/ 138171 w 982797"/>
                  <a:gd name="connsiteY38" fmla="*/ 829810 h 976639"/>
                  <a:gd name="connsiteX39" fmla="*/ 135942 w 982797"/>
                  <a:gd name="connsiteY39" fmla="*/ 823135 h 976639"/>
                  <a:gd name="connsiteX40" fmla="*/ 182742 w 982797"/>
                  <a:gd name="connsiteY40" fmla="*/ 725249 h 976639"/>
                  <a:gd name="connsiteX41" fmla="*/ 182742 w 982797"/>
                  <a:gd name="connsiteY41" fmla="*/ 720800 h 976639"/>
                  <a:gd name="connsiteX42" fmla="*/ 160457 w 982797"/>
                  <a:gd name="connsiteY42" fmla="*/ 687429 h 976639"/>
                  <a:gd name="connsiteX43" fmla="*/ 153771 w 982797"/>
                  <a:gd name="connsiteY43" fmla="*/ 685205 h 976639"/>
                  <a:gd name="connsiteX44" fmla="*/ 49028 w 982797"/>
                  <a:gd name="connsiteY44" fmla="*/ 696328 h 976639"/>
                  <a:gd name="connsiteX45" fmla="*/ 42343 w 982797"/>
                  <a:gd name="connsiteY45" fmla="*/ 691879 h 976639"/>
                  <a:gd name="connsiteX46" fmla="*/ 11143 w 982797"/>
                  <a:gd name="connsiteY46" fmla="*/ 609565 h 976639"/>
                  <a:gd name="connsiteX47" fmla="*/ 15600 w 982797"/>
                  <a:gd name="connsiteY47" fmla="*/ 602891 h 976639"/>
                  <a:gd name="connsiteX48" fmla="*/ 104742 w 982797"/>
                  <a:gd name="connsiteY48" fmla="*/ 542824 h 976639"/>
                  <a:gd name="connsiteX49" fmla="*/ 106971 w 982797"/>
                  <a:gd name="connsiteY49" fmla="*/ 536150 h 976639"/>
                  <a:gd name="connsiteX50" fmla="*/ 104742 w 982797"/>
                  <a:gd name="connsiteY50" fmla="*/ 496106 h 976639"/>
                  <a:gd name="connsiteX51" fmla="*/ 102514 w 982797"/>
                  <a:gd name="connsiteY51" fmla="*/ 489432 h 976639"/>
                  <a:gd name="connsiteX52" fmla="*/ 4457 w 982797"/>
                  <a:gd name="connsiteY52" fmla="*/ 444938 h 976639"/>
                  <a:gd name="connsiteX53" fmla="*/ 0 w 982797"/>
                  <a:gd name="connsiteY53" fmla="*/ 440489 h 976639"/>
                  <a:gd name="connsiteX54" fmla="*/ 15600 w 982797"/>
                  <a:gd name="connsiteY54" fmla="*/ 353726 h 976639"/>
                  <a:gd name="connsiteX55" fmla="*/ 20057 w 982797"/>
                  <a:gd name="connsiteY55" fmla="*/ 351501 h 976639"/>
                  <a:gd name="connsiteX56" fmla="*/ 129257 w 982797"/>
                  <a:gd name="connsiteY56" fmla="*/ 342602 h 976639"/>
                  <a:gd name="connsiteX57" fmla="*/ 135942 w 982797"/>
                  <a:gd name="connsiteY57" fmla="*/ 340377 h 976639"/>
                  <a:gd name="connsiteX58" fmla="*/ 151542 w 982797"/>
                  <a:gd name="connsiteY58" fmla="*/ 302558 h 976639"/>
                  <a:gd name="connsiteX59" fmla="*/ 151542 w 982797"/>
                  <a:gd name="connsiteY59" fmla="*/ 295884 h 976639"/>
                  <a:gd name="connsiteX60" fmla="*/ 91371 w 982797"/>
                  <a:gd name="connsiteY60" fmla="*/ 209121 h 976639"/>
                  <a:gd name="connsiteX61" fmla="*/ 91371 w 982797"/>
                  <a:gd name="connsiteY61" fmla="*/ 200222 h 976639"/>
                  <a:gd name="connsiteX62" fmla="*/ 147085 w 982797"/>
                  <a:gd name="connsiteY62" fmla="*/ 133481 h 976639"/>
                  <a:gd name="connsiteX63" fmla="*/ 153771 w 982797"/>
                  <a:gd name="connsiteY63" fmla="*/ 133481 h 976639"/>
                  <a:gd name="connsiteX64" fmla="*/ 249599 w 982797"/>
                  <a:gd name="connsiteY64" fmla="*/ 180200 h 976639"/>
                  <a:gd name="connsiteX65" fmla="*/ 256285 w 982797"/>
                  <a:gd name="connsiteY65" fmla="*/ 180200 h 976639"/>
                  <a:gd name="connsiteX66" fmla="*/ 289713 w 982797"/>
                  <a:gd name="connsiteY66" fmla="*/ 157953 h 976639"/>
                  <a:gd name="connsiteX67" fmla="*/ 283027 w 982797"/>
                  <a:gd name="connsiteY67" fmla="*/ 44493 h 976639"/>
                  <a:gd name="connsiteX68" fmla="*/ 369942 w 982797"/>
                  <a:gd name="connsiteY68" fmla="*/ 11123 h 976639"/>
                  <a:gd name="connsiteX69" fmla="*/ 439027 w 982797"/>
                  <a:gd name="connsiteY69" fmla="*/ 106785 h 976639"/>
                  <a:gd name="connsiteX70" fmla="*/ 481370 w 982797"/>
                  <a:gd name="connsiteY70" fmla="*/ 102335 h 976639"/>
                  <a:gd name="connsiteX71" fmla="*/ 532627 w 982797"/>
                  <a:gd name="connsiteY7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296399 w 982797"/>
                  <a:gd name="connsiteY34" fmla="*/ 825360 h 976639"/>
                  <a:gd name="connsiteX35" fmla="*/ 211713 w 982797"/>
                  <a:gd name="connsiteY35" fmla="*/ 887652 h 976639"/>
                  <a:gd name="connsiteX36" fmla="*/ 205028 w 982797"/>
                  <a:gd name="connsiteY36" fmla="*/ 887652 h 976639"/>
                  <a:gd name="connsiteX37" fmla="*/ 138171 w 982797"/>
                  <a:gd name="connsiteY37" fmla="*/ 829810 h 976639"/>
                  <a:gd name="connsiteX38" fmla="*/ 135942 w 982797"/>
                  <a:gd name="connsiteY38" fmla="*/ 823135 h 976639"/>
                  <a:gd name="connsiteX39" fmla="*/ 182742 w 982797"/>
                  <a:gd name="connsiteY39" fmla="*/ 725249 h 976639"/>
                  <a:gd name="connsiteX40" fmla="*/ 182742 w 982797"/>
                  <a:gd name="connsiteY40" fmla="*/ 720800 h 976639"/>
                  <a:gd name="connsiteX41" fmla="*/ 160457 w 982797"/>
                  <a:gd name="connsiteY41" fmla="*/ 687429 h 976639"/>
                  <a:gd name="connsiteX42" fmla="*/ 153771 w 982797"/>
                  <a:gd name="connsiteY42" fmla="*/ 685205 h 976639"/>
                  <a:gd name="connsiteX43" fmla="*/ 49028 w 982797"/>
                  <a:gd name="connsiteY43" fmla="*/ 696328 h 976639"/>
                  <a:gd name="connsiteX44" fmla="*/ 42343 w 982797"/>
                  <a:gd name="connsiteY44" fmla="*/ 691879 h 976639"/>
                  <a:gd name="connsiteX45" fmla="*/ 11143 w 982797"/>
                  <a:gd name="connsiteY45" fmla="*/ 609565 h 976639"/>
                  <a:gd name="connsiteX46" fmla="*/ 15600 w 982797"/>
                  <a:gd name="connsiteY46" fmla="*/ 602891 h 976639"/>
                  <a:gd name="connsiteX47" fmla="*/ 104742 w 982797"/>
                  <a:gd name="connsiteY47" fmla="*/ 542824 h 976639"/>
                  <a:gd name="connsiteX48" fmla="*/ 106971 w 982797"/>
                  <a:gd name="connsiteY48" fmla="*/ 536150 h 976639"/>
                  <a:gd name="connsiteX49" fmla="*/ 104742 w 982797"/>
                  <a:gd name="connsiteY49" fmla="*/ 496106 h 976639"/>
                  <a:gd name="connsiteX50" fmla="*/ 102514 w 982797"/>
                  <a:gd name="connsiteY50" fmla="*/ 489432 h 976639"/>
                  <a:gd name="connsiteX51" fmla="*/ 4457 w 982797"/>
                  <a:gd name="connsiteY51" fmla="*/ 444938 h 976639"/>
                  <a:gd name="connsiteX52" fmla="*/ 0 w 982797"/>
                  <a:gd name="connsiteY52" fmla="*/ 440489 h 976639"/>
                  <a:gd name="connsiteX53" fmla="*/ 15600 w 982797"/>
                  <a:gd name="connsiteY53" fmla="*/ 353726 h 976639"/>
                  <a:gd name="connsiteX54" fmla="*/ 20057 w 982797"/>
                  <a:gd name="connsiteY54" fmla="*/ 351501 h 976639"/>
                  <a:gd name="connsiteX55" fmla="*/ 129257 w 982797"/>
                  <a:gd name="connsiteY55" fmla="*/ 342602 h 976639"/>
                  <a:gd name="connsiteX56" fmla="*/ 135942 w 982797"/>
                  <a:gd name="connsiteY56" fmla="*/ 340377 h 976639"/>
                  <a:gd name="connsiteX57" fmla="*/ 151542 w 982797"/>
                  <a:gd name="connsiteY57" fmla="*/ 302558 h 976639"/>
                  <a:gd name="connsiteX58" fmla="*/ 151542 w 982797"/>
                  <a:gd name="connsiteY58" fmla="*/ 295884 h 976639"/>
                  <a:gd name="connsiteX59" fmla="*/ 91371 w 982797"/>
                  <a:gd name="connsiteY59" fmla="*/ 209121 h 976639"/>
                  <a:gd name="connsiteX60" fmla="*/ 91371 w 982797"/>
                  <a:gd name="connsiteY60" fmla="*/ 200222 h 976639"/>
                  <a:gd name="connsiteX61" fmla="*/ 147085 w 982797"/>
                  <a:gd name="connsiteY61" fmla="*/ 133481 h 976639"/>
                  <a:gd name="connsiteX62" fmla="*/ 153771 w 982797"/>
                  <a:gd name="connsiteY62" fmla="*/ 133481 h 976639"/>
                  <a:gd name="connsiteX63" fmla="*/ 249599 w 982797"/>
                  <a:gd name="connsiteY63" fmla="*/ 180200 h 976639"/>
                  <a:gd name="connsiteX64" fmla="*/ 256285 w 982797"/>
                  <a:gd name="connsiteY64" fmla="*/ 180200 h 976639"/>
                  <a:gd name="connsiteX65" fmla="*/ 289713 w 982797"/>
                  <a:gd name="connsiteY65" fmla="*/ 157953 h 976639"/>
                  <a:gd name="connsiteX66" fmla="*/ 283027 w 982797"/>
                  <a:gd name="connsiteY66" fmla="*/ 44493 h 976639"/>
                  <a:gd name="connsiteX67" fmla="*/ 369942 w 982797"/>
                  <a:gd name="connsiteY67" fmla="*/ 11123 h 976639"/>
                  <a:gd name="connsiteX68" fmla="*/ 439027 w 982797"/>
                  <a:gd name="connsiteY68" fmla="*/ 106785 h 976639"/>
                  <a:gd name="connsiteX69" fmla="*/ 481370 w 982797"/>
                  <a:gd name="connsiteY69" fmla="*/ 102335 h 976639"/>
                  <a:gd name="connsiteX70" fmla="*/ 532627 w 982797"/>
                  <a:gd name="connsiteY70" fmla="*/ 0 h 976639"/>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52113 w 982797"/>
                  <a:gd name="connsiteY31" fmla="*/ 956617 h 974414"/>
                  <a:gd name="connsiteX32" fmla="*/ 347656 w 982797"/>
                  <a:gd name="connsiteY32" fmla="*/ 847607 h 974414"/>
                  <a:gd name="connsiteX33" fmla="*/ 296399 w 982797"/>
                  <a:gd name="connsiteY33" fmla="*/ 825360 h 974414"/>
                  <a:gd name="connsiteX34" fmla="*/ 211713 w 982797"/>
                  <a:gd name="connsiteY34" fmla="*/ 887652 h 974414"/>
                  <a:gd name="connsiteX35" fmla="*/ 205028 w 982797"/>
                  <a:gd name="connsiteY35" fmla="*/ 887652 h 974414"/>
                  <a:gd name="connsiteX36" fmla="*/ 138171 w 982797"/>
                  <a:gd name="connsiteY36" fmla="*/ 829810 h 974414"/>
                  <a:gd name="connsiteX37" fmla="*/ 135942 w 982797"/>
                  <a:gd name="connsiteY37" fmla="*/ 823135 h 974414"/>
                  <a:gd name="connsiteX38" fmla="*/ 182742 w 982797"/>
                  <a:gd name="connsiteY38" fmla="*/ 725249 h 974414"/>
                  <a:gd name="connsiteX39" fmla="*/ 182742 w 982797"/>
                  <a:gd name="connsiteY39" fmla="*/ 720800 h 974414"/>
                  <a:gd name="connsiteX40" fmla="*/ 160457 w 982797"/>
                  <a:gd name="connsiteY40" fmla="*/ 687429 h 974414"/>
                  <a:gd name="connsiteX41" fmla="*/ 153771 w 982797"/>
                  <a:gd name="connsiteY41" fmla="*/ 685205 h 974414"/>
                  <a:gd name="connsiteX42" fmla="*/ 49028 w 982797"/>
                  <a:gd name="connsiteY42" fmla="*/ 696328 h 974414"/>
                  <a:gd name="connsiteX43" fmla="*/ 42343 w 982797"/>
                  <a:gd name="connsiteY43" fmla="*/ 691879 h 974414"/>
                  <a:gd name="connsiteX44" fmla="*/ 11143 w 982797"/>
                  <a:gd name="connsiteY44" fmla="*/ 609565 h 974414"/>
                  <a:gd name="connsiteX45" fmla="*/ 15600 w 982797"/>
                  <a:gd name="connsiteY45" fmla="*/ 602891 h 974414"/>
                  <a:gd name="connsiteX46" fmla="*/ 104742 w 982797"/>
                  <a:gd name="connsiteY46" fmla="*/ 542824 h 974414"/>
                  <a:gd name="connsiteX47" fmla="*/ 106971 w 982797"/>
                  <a:gd name="connsiteY47" fmla="*/ 536150 h 974414"/>
                  <a:gd name="connsiteX48" fmla="*/ 104742 w 982797"/>
                  <a:gd name="connsiteY48" fmla="*/ 496106 h 974414"/>
                  <a:gd name="connsiteX49" fmla="*/ 102514 w 982797"/>
                  <a:gd name="connsiteY49" fmla="*/ 489432 h 974414"/>
                  <a:gd name="connsiteX50" fmla="*/ 4457 w 982797"/>
                  <a:gd name="connsiteY50" fmla="*/ 444938 h 974414"/>
                  <a:gd name="connsiteX51" fmla="*/ 0 w 982797"/>
                  <a:gd name="connsiteY51" fmla="*/ 440489 h 974414"/>
                  <a:gd name="connsiteX52" fmla="*/ 15600 w 982797"/>
                  <a:gd name="connsiteY52" fmla="*/ 353726 h 974414"/>
                  <a:gd name="connsiteX53" fmla="*/ 20057 w 982797"/>
                  <a:gd name="connsiteY53" fmla="*/ 351501 h 974414"/>
                  <a:gd name="connsiteX54" fmla="*/ 129257 w 982797"/>
                  <a:gd name="connsiteY54" fmla="*/ 342602 h 974414"/>
                  <a:gd name="connsiteX55" fmla="*/ 135942 w 982797"/>
                  <a:gd name="connsiteY55" fmla="*/ 340377 h 974414"/>
                  <a:gd name="connsiteX56" fmla="*/ 151542 w 982797"/>
                  <a:gd name="connsiteY56" fmla="*/ 302558 h 974414"/>
                  <a:gd name="connsiteX57" fmla="*/ 151542 w 982797"/>
                  <a:gd name="connsiteY57" fmla="*/ 295884 h 974414"/>
                  <a:gd name="connsiteX58" fmla="*/ 91371 w 982797"/>
                  <a:gd name="connsiteY58" fmla="*/ 209121 h 974414"/>
                  <a:gd name="connsiteX59" fmla="*/ 91371 w 982797"/>
                  <a:gd name="connsiteY59" fmla="*/ 200222 h 974414"/>
                  <a:gd name="connsiteX60" fmla="*/ 147085 w 982797"/>
                  <a:gd name="connsiteY60" fmla="*/ 133481 h 974414"/>
                  <a:gd name="connsiteX61" fmla="*/ 153771 w 982797"/>
                  <a:gd name="connsiteY61" fmla="*/ 133481 h 974414"/>
                  <a:gd name="connsiteX62" fmla="*/ 249599 w 982797"/>
                  <a:gd name="connsiteY62" fmla="*/ 180200 h 974414"/>
                  <a:gd name="connsiteX63" fmla="*/ 256285 w 982797"/>
                  <a:gd name="connsiteY63" fmla="*/ 180200 h 974414"/>
                  <a:gd name="connsiteX64" fmla="*/ 289713 w 982797"/>
                  <a:gd name="connsiteY64" fmla="*/ 157953 h 974414"/>
                  <a:gd name="connsiteX65" fmla="*/ 283027 w 982797"/>
                  <a:gd name="connsiteY65" fmla="*/ 44493 h 974414"/>
                  <a:gd name="connsiteX66" fmla="*/ 369942 w 982797"/>
                  <a:gd name="connsiteY66" fmla="*/ 11123 h 974414"/>
                  <a:gd name="connsiteX67" fmla="*/ 439027 w 982797"/>
                  <a:gd name="connsiteY67" fmla="*/ 106785 h 974414"/>
                  <a:gd name="connsiteX68" fmla="*/ 481370 w 982797"/>
                  <a:gd name="connsiteY68" fmla="*/ 102335 h 974414"/>
                  <a:gd name="connsiteX69" fmla="*/ 532627 w 982797"/>
                  <a:gd name="connsiteY6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11713 w 982797"/>
                  <a:gd name="connsiteY33" fmla="*/ 887652 h 974414"/>
                  <a:gd name="connsiteX34" fmla="*/ 205028 w 982797"/>
                  <a:gd name="connsiteY34" fmla="*/ 887652 h 974414"/>
                  <a:gd name="connsiteX35" fmla="*/ 138171 w 982797"/>
                  <a:gd name="connsiteY35" fmla="*/ 829810 h 974414"/>
                  <a:gd name="connsiteX36" fmla="*/ 135942 w 982797"/>
                  <a:gd name="connsiteY36" fmla="*/ 823135 h 974414"/>
                  <a:gd name="connsiteX37" fmla="*/ 182742 w 982797"/>
                  <a:gd name="connsiteY37" fmla="*/ 725249 h 974414"/>
                  <a:gd name="connsiteX38" fmla="*/ 182742 w 982797"/>
                  <a:gd name="connsiteY38" fmla="*/ 720800 h 974414"/>
                  <a:gd name="connsiteX39" fmla="*/ 160457 w 982797"/>
                  <a:gd name="connsiteY39" fmla="*/ 687429 h 974414"/>
                  <a:gd name="connsiteX40" fmla="*/ 153771 w 982797"/>
                  <a:gd name="connsiteY40" fmla="*/ 685205 h 974414"/>
                  <a:gd name="connsiteX41" fmla="*/ 49028 w 982797"/>
                  <a:gd name="connsiteY41" fmla="*/ 696328 h 974414"/>
                  <a:gd name="connsiteX42" fmla="*/ 42343 w 982797"/>
                  <a:gd name="connsiteY42" fmla="*/ 691879 h 974414"/>
                  <a:gd name="connsiteX43" fmla="*/ 11143 w 982797"/>
                  <a:gd name="connsiteY43" fmla="*/ 609565 h 974414"/>
                  <a:gd name="connsiteX44" fmla="*/ 15600 w 982797"/>
                  <a:gd name="connsiteY44" fmla="*/ 602891 h 974414"/>
                  <a:gd name="connsiteX45" fmla="*/ 104742 w 982797"/>
                  <a:gd name="connsiteY45" fmla="*/ 542824 h 974414"/>
                  <a:gd name="connsiteX46" fmla="*/ 106971 w 982797"/>
                  <a:gd name="connsiteY46" fmla="*/ 536150 h 974414"/>
                  <a:gd name="connsiteX47" fmla="*/ 104742 w 982797"/>
                  <a:gd name="connsiteY47" fmla="*/ 496106 h 974414"/>
                  <a:gd name="connsiteX48" fmla="*/ 102514 w 982797"/>
                  <a:gd name="connsiteY48" fmla="*/ 489432 h 974414"/>
                  <a:gd name="connsiteX49" fmla="*/ 4457 w 982797"/>
                  <a:gd name="connsiteY49" fmla="*/ 444938 h 974414"/>
                  <a:gd name="connsiteX50" fmla="*/ 0 w 982797"/>
                  <a:gd name="connsiteY50" fmla="*/ 440489 h 974414"/>
                  <a:gd name="connsiteX51" fmla="*/ 15600 w 982797"/>
                  <a:gd name="connsiteY51" fmla="*/ 353726 h 974414"/>
                  <a:gd name="connsiteX52" fmla="*/ 20057 w 982797"/>
                  <a:gd name="connsiteY52" fmla="*/ 351501 h 974414"/>
                  <a:gd name="connsiteX53" fmla="*/ 129257 w 982797"/>
                  <a:gd name="connsiteY53" fmla="*/ 342602 h 974414"/>
                  <a:gd name="connsiteX54" fmla="*/ 135942 w 982797"/>
                  <a:gd name="connsiteY54" fmla="*/ 340377 h 974414"/>
                  <a:gd name="connsiteX55" fmla="*/ 151542 w 982797"/>
                  <a:gd name="connsiteY55" fmla="*/ 302558 h 974414"/>
                  <a:gd name="connsiteX56" fmla="*/ 151542 w 982797"/>
                  <a:gd name="connsiteY56" fmla="*/ 295884 h 974414"/>
                  <a:gd name="connsiteX57" fmla="*/ 91371 w 982797"/>
                  <a:gd name="connsiteY57" fmla="*/ 209121 h 974414"/>
                  <a:gd name="connsiteX58" fmla="*/ 91371 w 982797"/>
                  <a:gd name="connsiteY58" fmla="*/ 200222 h 974414"/>
                  <a:gd name="connsiteX59" fmla="*/ 147085 w 982797"/>
                  <a:gd name="connsiteY59" fmla="*/ 133481 h 974414"/>
                  <a:gd name="connsiteX60" fmla="*/ 153771 w 982797"/>
                  <a:gd name="connsiteY60" fmla="*/ 133481 h 974414"/>
                  <a:gd name="connsiteX61" fmla="*/ 249599 w 982797"/>
                  <a:gd name="connsiteY61" fmla="*/ 180200 h 974414"/>
                  <a:gd name="connsiteX62" fmla="*/ 256285 w 982797"/>
                  <a:gd name="connsiteY62" fmla="*/ 180200 h 974414"/>
                  <a:gd name="connsiteX63" fmla="*/ 289713 w 982797"/>
                  <a:gd name="connsiteY63" fmla="*/ 157953 h 974414"/>
                  <a:gd name="connsiteX64" fmla="*/ 283027 w 982797"/>
                  <a:gd name="connsiteY64" fmla="*/ 44493 h 974414"/>
                  <a:gd name="connsiteX65" fmla="*/ 369942 w 982797"/>
                  <a:gd name="connsiteY65" fmla="*/ 11123 h 974414"/>
                  <a:gd name="connsiteX66" fmla="*/ 439027 w 982797"/>
                  <a:gd name="connsiteY66" fmla="*/ 106785 h 974414"/>
                  <a:gd name="connsiteX67" fmla="*/ 481370 w 982797"/>
                  <a:gd name="connsiteY67" fmla="*/ 102335 h 974414"/>
                  <a:gd name="connsiteX68" fmla="*/ 532627 w 982797"/>
                  <a:gd name="connsiteY68"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8171 w 982797"/>
                  <a:gd name="connsiteY34" fmla="*/ 829810 h 974414"/>
                  <a:gd name="connsiteX35" fmla="*/ 135942 w 982797"/>
                  <a:gd name="connsiteY35" fmla="*/ 823135 h 974414"/>
                  <a:gd name="connsiteX36" fmla="*/ 182742 w 982797"/>
                  <a:gd name="connsiteY36" fmla="*/ 725249 h 974414"/>
                  <a:gd name="connsiteX37" fmla="*/ 182742 w 982797"/>
                  <a:gd name="connsiteY37" fmla="*/ 720800 h 974414"/>
                  <a:gd name="connsiteX38" fmla="*/ 160457 w 982797"/>
                  <a:gd name="connsiteY38" fmla="*/ 687429 h 974414"/>
                  <a:gd name="connsiteX39" fmla="*/ 153771 w 982797"/>
                  <a:gd name="connsiteY39" fmla="*/ 685205 h 974414"/>
                  <a:gd name="connsiteX40" fmla="*/ 49028 w 982797"/>
                  <a:gd name="connsiteY40" fmla="*/ 696328 h 974414"/>
                  <a:gd name="connsiteX41" fmla="*/ 42343 w 982797"/>
                  <a:gd name="connsiteY41" fmla="*/ 691879 h 974414"/>
                  <a:gd name="connsiteX42" fmla="*/ 11143 w 982797"/>
                  <a:gd name="connsiteY42" fmla="*/ 609565 h 974414"/>
                  <a:gd name="connsiteX43" fmla="*/ 15600 w 982797"/>
                  <a:gd name="connsiteY43" fmla="*/ 602891 h 974414"/>
                  <a:gd name="connsiteX44" fmla="*/ 104742 w 982797"/>
                  <a:gd name="connsiteY44" fmla="*/ 542824 h 974414"/>
                  <a:gd name="connsiteX45" fmla="*/ 106971 w 982797"/>
                  <a:gd name="connsiteY45" fmla="*/ 536150 h 974414"/>
                  <a:gd name="connsiteX46" fmla="*/ 104742 w 982797"/>
                  <a:gd name="connsiteY46" fmla="*/ 496106 h 974414"/>
                  <a:gd name="connsiteX47" fmla="*/ 102514 w 982797"/>
                  <a:gd name="connsiteY47" fmla="*/ 489432 h 974414"/>
                  <a:gd name="connsiteX48" fmla="*/ 4457 w 982797"/>
                  <a:gd name="connsiteY48" fmla="*/ 444938 h 974414"/>
                  <a:gd name="connsiteX49" fmla="*/ 0 w 982797"/>
                  <a:gd name="connsiteY49" fmla="*/ 440489 h 974414"/>
                  <a:gd name="connsiteX50" fmla="*/ 15600 w 982797"/>
                  <a:gd name="connsiteY50" fmla="*/ 353726 h 974414"/>
                  <a:gd name="connsiteX51" fmla="*/ 20057 w 982797"/>
                  <a:gd name="connsiteY51" fmla="*/ 351501 h 974414"/>
                  <a:gd name="connsiteX52" fmla="*/ 129257 w 982797"/>
                  <a:gd name="connsiteY52" fmla="*/ 342602 h 974414"/>
                  <a:gd name="connsiteX53" fmla="*/ 135942 w 982797"/>
                  <a:gd name="connsiteY53" fmla="*/ 340377 h 974414"/>
                  <a:gd name="connsiteX54" fmla="*/ 151542 w 982797"/>
                  <a:gd name="connsiteY54" fmla="*/ 302558 h 974414"/>
                  <a:gd name="connsiteX55" fmla="*/ 151542 w 982797"/>
                  <a:gd name="connsiteY55" fmla="*/ 295884 h 974414"/>
                  <a:gd name="connsiteX56" fmla="*/ 91371 w 982797"/>
                  <a:gd name="connsiteY56" fmla="*/ 209121 h 974414"/>
                  <a:gd name="connsiteX57" fmla="*/ 91371 w 982797"/>
                  <a:gd name="connsiteY57" fmla="*/ 200222 h 974414"/>
                  <a:gd name="connsiteX58" fmla="*/ 147085 w 982797"/>
                  <a:gd name="connsiteY58" fmla="*/ 133481 h 974414"/>
                  <a:gd name="connsiteX59" fmla="*/ 153771 w 982797"/>
                  <a:gd name="connsiteY59" fmla="*/ 133481 h 974414"/>
                  <a:gd name="connsiteX60" fmla="*/ 249599 w 982797"/>
                  <a:gd name="connsiteY60" fmla="*/ 180200 h 974414"/>
                  <a:gd name="connsiteX61" fmla="*/ 256285 w 982797"/>
                  <a:gd name="connsiteY61" fmla="*/ 180200 h 974414"/>
                  <a:gd name="connsiteX62" fmla="*/ 289713 w 982797"/>
                  <a:gd name="connsiteY62" fmla="*/ 157953 h 974414"/>
                  <a:gd name="connsiteX63" fmla="*/ 283027 w 982797"/>
                  <a:gd name="connsiteY63" fmla="*/ 44493 h 974414"/>
                  <a:gd name="connsiteX64" fmla="*/ 369942 w 982797"/>
                  <a:gd name="connsiteY64" fmla="*/ 11123 h 974414"/>
                  <a:gd name="connsiteX65" fmla="*/ 439027 w 982797"/>
                  <a:gd name="connsiteY65" fmla="*/ 106785 h 974414"/>
                  <a:gd name="connsiteX66" fmla="*/ 481370 w 982797"/>
                  <a:gd name="connsiteY66" fmla="*/ 102335 h 974414"/>
                  <a:gd name="connsiteX67" fmla="*/ 532627 w 982797"/>
                  <a:gd name="connsiteY67"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82742 w 982797"/>
                  <a:gd name="connsiteY36" fmla="*/ 720800 h 974414"/>
                  <a:gd name="connsiteX37" fmla="*/ 160457 w 982797"/>
                  <a:gd name="connsiteY37" fmla="*/ 687429 h 974414"/>
                  <a:gd name="connsiteX38" fmla="*/ 153771 w 982797"/>
                  <a:gd name="connsiteY38" fmla="*/ 685205 h 974414"/>
                  <a:gd name="connsiteX39" fmla="*/ 49028 w 982797"/>
                  <a:gd name="connsiteY39" fmla="*/ 696328 h 974414"/>
                  <a:gd name="connsiteX40" fmla="*/ 42343 w 982797"/>
                  <a:gd name="connsiteY40" fmla="*/ 691879 h 974414"/>
                  <a:gd name="connsiteX41" fmla="*/ 11143 w 982797"/>
                  <a:gd name="connsiteY41" fmla="*/ 609565 h 974414"/>
                  <a:gd name="connsiteX42" fmla="*/ 15600 w 982797"/>
                  <a:gd name="connsiteY42" fmla="*/ 602891 h 974414"/>
                  <a:gd name="connsiteX43" fmla="*/ 104742 w 982797"/>
                  <a:gd name="connsiteY43" fmla="*/ 542824 h 974414"/>
                  <a:gd name="connsiteX44" fmla="*/ 106971 w 982797"/>
                  <a:gd name="connsiteY44" fmla="*/ 536150 h 974414"/>
                  <a:gd name="connsiteX45" fmla="*/ 104742 w 982797"/>
                  <a:gd name="connsiteY45" fmla="*/ 496106 h 974414"/>
                  <a:gd name="connsiteX46" fmla="*/ 102514 w 982797"/>
                  <a:gd name="connsiteY46" fmla="*/ 489432 h 974414"/>
                  <a:gd name="connsiteX47" fmla="*/ 4457 w 982797"/>
                  <a:gd name="connsiteY47" fmla="*/ 444938 h 974414"/>
                  <a:gd name="connsiteX48" fmla="*/ 0 w 982797"/>
                  <a:gd name="connsiteY48" fmla="*/ 440489 h 974414"/>
                  <a:gd name="connsiteX49" fmla="*/ 15600 w 982797"/>
                  <a:gd name="connsiteY49" fmla="*/ 353726 h 974414"/>
                  <a:gd name="connsiteX50" fmla="*/ 20057 w 982797"/>
                  <a:gd name="connsiteY50" fmla="*/ 351501 h 974414"/>
                  <a:gd name="connsiteX51" fmla="*/ 129257 w 982797"/>
                  <a:gd name="connsiteY51" fmla="*/ 342602 h 974414"/>
                  <a:gd name="connsiteX52" fmla="*/ 135942 w 982797"/>
                  <a:gd name="connsiteY52" fmla="*/ 340377 h 974414"/>
                  <a:gd name="connsiteX53" fmla="*/ 151542 w 982797"/>
                  <a:gd name="connsiteY53" fmla="*/ 302558 h 974414"/>
                  <a:gd name="connsiteX54" fmla="*/ 151542 w 982797"/>
                  <a:gd name="connsiteY54" fmla="*/ 295884 h 974414"/>
                  <a:gd name="connsiteX55" fmla="*/ 91371 w 982797"/>
                  <a:gd name="connsiteY55" fmla="*/ 209121 h 974414"/>
                  <a:gd name="connsiteX56" fmla="*/ 91371 w 982797"/>
                  <a:gd name="connsiteY56" fmla="*/ 200222 h 974414"/>
                  <a:gd name="connsiteX57" fmla="*/ 147085 w 982797"/>
                  <a:gd name="connsiteY57" fmla="*/ 133481 h 974414"/>
                  <a:gd name="connsiteX58" fmla="*/ 153771 w 982797"/>
                  <a:gd name="connsiteY58" fmla="*/ 133481 h 974414"/>
                  <a:gd name="connsiteX59" fmla="*/ 249599 w 982797"/>
                  <a:gd name="connsiteY59" fmla="*/ 180200 h 974414"/>
                  <a:gd name="connsiteX60" fmla="*/ 256285 w 982797"/>
                  <a:gd name="connsiteY60" fmla="*/ 180200 h 974414"/>
                  <a:gd name="connsiteX61" fmla="*/ 289713 w 982797"/>
                  <a:gd name="connsiteY61" fmla="*/ 157953 h 974414"/>
                  <a:gd name="connsiteX62" fmla="*/ 283027 w 982797"/>
                  <a:gd name="connsiteY62" fmla="*/ 44493 h 974414"/>
                  <a:gd name="connsiteX63" fmla="*/ 369942 w 982797"/>
                  <a:gd name="connsiteY63" fmla="*/ 11123 h 974414"/>
                  <a:gd name="connsiteX64" fmla="*/ 439027 w 982797"/>
                  <a:gd name="connsiteY64" fmla="*/ 106785 h 974414"/>
                  <a:gd name="connsiteX65" fmla="*/ 481370 w 982797"/>
                  <a:gd name="connsiteY65" fmla="*/ 102335 h 974414"/>
                  <a:gd name="connsiteX66" fmla="*/ 532627 w 982797"/>
                  <a:gd name="connsiteY66"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60457 w 982797"/>
                  <a:gd name="connsiteY36" fmla="*/ 687429 h 974414"/>
                  <a:gd name="connsiteX37" fmla="*/ 153771 w 982797"/>
                  <a:gd name="connsiteY37" fmla="*/ 685205 h 974414"/>
                  <a:gd name="connsiteX38" fmla="*/ 49028 w 982797"/>
                  <a:gd name="connsiteY38" fmla="*/ 696328 h 974414"/>
                  <a:gd name="connsiteX39" fmla="*/ 42343 w 982797"/>
                  <a:gd name="connsiteY39" fmla="*/ 691879 h 974414"/>
                  <a:gd name="connsiteX40" fmla="*/ 11143 w 982797"/>
                  <a:gd name="connsiteY40" fmla="*/ 609565 h 974414"/>
                  <a:gd name="connsiteX41" fmla="*/ 15600 w 982797"/>
                  <a:gd name="connsiteY41" fmla="*/ 602891 h 974414"/>
                  <a:gd name="connsiteX42" fmla="*/ 104742 w 982797"/>
                  <a:gd name="connsiteY42" fmla="*/ 542824 h 974414"/>
                  <a:gd name="connsiteX43" fmla="*/ 106971 w 982797"/>
                  <a:gd name="connsiteY43" fmla="*/ 536150 h 974414"/>
                  <a:gd name="connsiteX44" fmla="*/ 104742 w 982797"/>
                  <a:gd name="connsiteY44" fmla="*/ 496106 h 974414"/>
                  <a:gd name="connsiteX45" fmla="*/ 102514 w 982797"/>
                  <a:gd name="connsiteY45" fmla="*/ 489432 h 974414"/>
                  <a:gd name="connsiteX46" fmla="*/ 4457 w 982797"/>
                  <a:gd name="connsiteY46" fmla="*/ 444938 h 974414"/>
                  <a:gd name="connsiteX47" fmla="*/ 0 w 982797"/>
                  <a:gd name="connsiteY47" fmla="*/ 440489 h 974414"/>
                  <a:gd name="connsiteX48" fmla="*/ 15600 w 982797"/>
                  <a:gd name="connsiteY48" fmla="*/ 353726 h 974414"/>
                  <a:gd name="connsiteX49" fmla="*/ 20057 w 982797"/>
                  <a:gd name="connsiteY49" fmla="*/ 351501 h 974414"/>
                  <a:gd name="connsiteX50" fmla="*/ 129257 w 982797"/>
                  <a:gd name="connsiteY50" fmla="*/ 342602 h 974414"/>
                  <a:gd name="connsiteX51" fmla="*/ 135942 w 982797"/>
                  <a:gd name="connsiteY51" fmla="*/ 340377 h 974414"/>
                  <a:gd name="connsiteX52" fmla="*/ 151542 w 982797"/>
                  <a:gd name="connsiteY52" fmla="*/ 302558 h 974414"/>
                  <a:gd name="connsiteX53" fmla="*/ 151542 w 982797"/>
                  <a:gd name="connsiteY53" fmla="*/ 295884 h 974414"/>
                  <a:gd name="connsiteX54" fmla="*/ 91371 w 982797"/>
                  <a:gd name="connsiteY54" fmla="*/ 209121 h 974414"/>
                  <a:gd name="connsiteX55" fmla="*/ 91371 w 982797"/>
                  <a:gd name="connsiteY55" fmla="*/ 200222 h 974414"/>
                  <a:gd name="connsiteX56" fmla="*/ 147085 w 982797"/>
                  <a:gd name="connsiteY56" fmla="*/ 133481 h 974414"/>
                  <a:gd name="connsiteX57" fmla="*/ 153771 w 982797"/>
                  <a:gd name="connsiteY57" fmla="*/ 133481 h 974414"/>
                  <a:gd name="connsiteX58" fmla="*/ 249599 w 982797"/>
                  <a:gd name="connsiteY58" fmla="*/ 180200 h 974414"/>
                  <a:gd name="connsiteX59" fmla="*/ 256285 w 982797"/>
                  <a:gd name="connsiteY59" fmla="*/ 180200 h 974414"/>
                  <a:gd name="connsiteX60" fmla="*/ 289713 w 982797"/>
                  <a:gd name="connsiteY60" fmla="*/ 157953 h 974414"/>
                  <a:gd name="connsiteX61" fmla="*/ 283027 w 982797"/>
                  <a:gd name="connsiteY61" fmla="*/ 44493 h 974414"/>
                  <a:gd name="connsiteX62" fmla="*/ 369942 w 982797"/>
                  <a:gd name="connsiteY62" fmla="*/ 11123 h 974414"/>
                  <a:gd name="connsiteX63" fmla="*/ 439027 w 982797"/>
                  <a:gd name="connsiteY63" fmla="*/ 106785 h 974414"/>
                  <a:gd name="connsiteX64" fmla="*/ 481370 w 982797"/>
                  <a:gd name="connsiteY64" fmla="*/ 102335 h 974414"/>
                  <a:gd name="connsiteX65" fmla="*/ 532627 w 982797"/>
                  <a:gd name="connsiteY65"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42343 w 982797"/>
                  <a:gd name="connsiteY38" fmla="*/ 691879 h 974414"/>
                  <a:gd name="connsiteX39" fmla="*/ 11143 w 982797"/>
                  <a:gd name="connsiteY39" fmla="*/ 609565 h 974414"/>
                  <a:gd name="connsiteX40" fmla="*/ 15600 w 982797"/>
                  <a:gd name="connsiteY40" fmla="*/ 602891 h 974414"/>
                  <a:gd name="connsiteX41" fmla="*/ 104742 w 982797"/>
                  <a:gd name="connsiteY41" fmla="*/ 542824 h 974414"/>
                  <a:gd name="connsiteX42" fmla="*/ 106971 w 982797"/>
                  <a:gd name="connsiteY42" fmla="*/ 536150 h 974414"/>
                  <a:gd name="connsiteX43" fmla="*/ 104742 w 982797"/>
                  <a:gd name="connsiteY43" fmla="*/ 496106 h 974414"/>
                  <a:gd name="connsiteX44" fmla="*/ 102514 w 982797"/>
                  <a:gd name="connsiteY44" fmla="*/ 489432 h 974414"/>
                  <a:gd name="connsiteX45" fmla="*/ 4457 w 982797"/>
                  <a:gd name="connsiteY45" fmla="*/ 444938 h 974414"/>
                  <a:gd name="connsiteX46" fmla="*/ 0 w 982797"/>
                  <a:gd name="connsiteY46" fmla="*/ 440489 h 974414"/>
                  <a:gd name="connsiteX47" fmla="*/ 15600 w 982797"/>
                  <a:gd name="connsiteY47" fmla="*/ 353726 h 974414"/>
                  <a:gd name="connsiteX48" fmla="*/ 20057 w 982797"/>
                  <a:gd name="connsiteY48" fmla="*/ 351501 h 974414"/>
                  <a:gd name="connsiteX49" fmla="*/ 129257 w 982797"/>
                  <a:gd name="connsiteY49" fmla="*/ 342602 h 974414"/>
                  <a:gd name="connsiteX50" fmla="*/ 135942 w 982797"/>
                  <a:gd name="connsiteY50" fmla="*/ 340377 h 974414"/>
                  <a:gd name="connsiteX51" fmla="*/ 151542 w 982797"/>
                  <a:gd name="connsiteY51" fmla="*/ 302558 h 974414"/>
                  <a:gd name="connsiteX52" fmla="*/ 151542 w 982797"/>
                  <a:gd name="connsiteY52" fmla="*/ 295884 h 974414"/>
                  <a:gd name="connsiteX53" fmla="*/ 91371 w 982797"/>
                  <a:gd name="connsiteY53" fmla="*/ 209121 h 974414"/>
                  <a:gd name="connsiteX54" fmla="*/ 91371 w 982797"/>
                  <a:gd name="connsiteY54" fmla="*/ 200222 h 974414"/>
                  <a:gd name="connsiteX55" fmla="*/ 147085 w 982797"/>
                  <a:gd name="connsiteY55" fmla="*/ 133481 h 974414"/>
                  <a:gd name="connsiteX56" fmla="*/ 153771 w 982797"/>
                  <a:gd name="connsiteY56" fmla="*/ 133481 h 974414"/>
                  <a:gd name="connsiteX57" fmla="*/ 249599 w 982797"/>
                  <a:gd name="connsiteY57" fmla="*/ 180200 h 974414"/>
                  <a:gd name="connsiteX58" fmla="*/ 256285 w 982797"/>
                  <a:gd name="connsiteY58" fmla="*/ 180200 h 974414"/>
                  <a:gd name="connsiteX59" fmla="*/ 289713 w 982797"/>
                  <a:gd name="connsiteY59" fmla="*/ 157953 h 974414"/>
                  <a:gd name="connsiteX60" fmla="*/ 283027 w 982797"/>
                  <a:gd name="connsiteY60" fmla="*/ 44493 h 974414"/>
                  <a:gd name="connsiteX61" fmla="*/ 369942 w 982797"/>
                  <a:gd name="connsiteY61" fmla="*/ 11123 h 974414"/>
                  <a:gd name="connsiteX62" fmla="*/ 439027 w 982797"/>
                  <a:gd name="connsiteY62" fmla="*/ 106785 h 974414"/>
                  <a:gd name="connsiteX63" fmla="*/ 481370 w 982797"/>
                  <a:gd name="connsiteY63" fmla="*/ 102335 h 974414"/>
                  <a:gd name="connsiteX64" fmla="*/ 532627 w 982797"/>
                  <a:gd name="connsiteY64"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1143 w 982797"/>
                  <a:gd name="connsiteY38" fmla="*/ 609565 h 974414"/>
                  <a:gd name="connsiteX39" fmla="*/ 15600 w 982797"/>
                  <a:gd name="connsiteY39" fmla="*/ 602891 h 974414"/>
                  <a:gd name="connsiteX40" fmla="*/ 104742 w 982797"/>
                  <a:gd name="connsiteY40" fmla="*/ 542824 h 974414"/>
                  <a:gd name="connsiteX41" fmla="*/ 106971 w 982797"/>
                  <a:gd name="connsiteY41" fmla="*/ 536150 h 974414"/>
                  <a:gd name="connsiteX42" fmla="*/ 104742 w 982797"/>
                  <a:gd name="connsiteY42" fmla="*/ 496106 h 974414"/>
                  <a:gd name="connsiteX43" fmla="*/ 102514 w 982797"/>
                  <a:gd name="connsiteY43" fmla="*/ 489432 h 974414"/>
                  <a:gd name="connsiteX44" fmla="*/ 4457 w 982797"/>
                  <a:gd name="connsiteY44" fmla="*/ 444938 h 974414"/>
                  <a:gd name="connsiteX45" fmla="*/ 0 w 982797"/>
                  <a:gd name="connsiteY45" fmla="*/ 440489 h 974414"/>
                  <a:gd name="connsiteX46" fmla="*/ 15600 w 982797"/>
                  <a:gd name="connsiteY46" fmla="*/ 353726 h 974414"/>
                  <a:gd name="connsiteX47" fmla="*/ 20057 w 982797"/>
                  <a:gd name="connsiteY47" fmla="*/ 351501 h 974414"/>
                  <a:gd name="connsiteX48" fmla="*/ 129257 w 982797"/>
                  <a:gd name="connsiteY48" fmla="*/ 342602 h 974414"/>
                  <a:gd name="connsiteX49" fmla="*/ 135942 w 982797"/>
                  <a:gd name="connsiteY49" fmla="*/ 340377 h 974414"/>
                  <a:gd name="connsiteX50" fmla="*/ 151542 w 982797"/>
                  <a:gd name="connsiteY50" fmla="*/ 302558 h 974414"/>
                  <a:gd name="connsiteX51" fmla="*/ 151542 w 982797"/>
                  <a:gd name="connsiteY51" fmla="*/ 295884 h 974414"/>
                  <a:gd name="connsiteX52" fmla="*/ 91371 w 982797"/>
                  <a:gd name="connsiteY52" fmla="*/ 209121 h 974414"/>
                  <a:gd name="connsiteX53" fmla="*/ 91371 w 982797"/>
                  <a:gd name="connsiteY53" fmla="*/ 200222 h 974414"/>
                  <a:gd name="connsiteX54" fmla="*/ 147085 w 982797"/>
                  <a:gd name="connsiteY54" fmla="*/ 133481 h 974414"/>
                  <a:gd name="connsiteX55" fmla="*/ 153771 w 982797"/>
                  <a:gd name="connsiteY55" fmla="*/ 133481 h 974414"/>
                  <a:gd name="connsiteX56" fmla="*/ 249599 w 982797"/>
                  <a:gd name="connsiteY56" fmla="*/ 180200 h 974414"/>
                  <a:gd name="connsiteX57" fmla="*/ 256285 w 982797"/>
                  <a:gd name="connsiteY57" fmla="*/ 180200 h 974414"/>
                  <a:gd name="connsiteX58" fmla="*/ 289713 w 982797"/>
                  <a:gd name="connsiteY58" fmla="*/ 157953 h 974414"/>
                  <a:gd name="connsiteX59" fmla="*/ 283027 w 982797"/>
                  <a:gd name="connsiteY59" fmla="*/ 44493 h 974414"/>
                  <a:gd name="connsiteX60" fmla="*/ 369942 w 982797"/>
                  <a:gd name="connsiteY60" fmla="*/ 11123 h 974414"/>
                  <a:gd name="connsiteX61" fmla="*/ 439027 w 982797"/>
                  <a:gd name="connsiteY61" fmla="*/ 106785 h 974414"/>
                  <a:gd name="connsiteX62" fmla="*/ 481370 w 982797"/>
                  <a:gd name="connsiteY62" fmla="*/ 102335 h 974414"/>
                  <a:gd name="connsiteX63" fmla="*/ 532627 w 982797"/>
                  <a:gd name="connsiteY63"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6971 w 982797"/>
                  <a:gd name="connsiteY40" fmla="*/ 536150 h 974414"/>
                  <a:gd name="connsiteX41" fmla="*/ 104742 w 982797"/>
                  <a:gd name="connsiteY41" fmla="*/ 496106 h 974414"/>
                  <a:gd name="connsiteX42" fmla="*/ 102514 w 982797"/>
                  <a:gd name="connsiteY42" fmla="*/ 489432 h 974414"/>
                  <a:gd name="connsiteX43" fmla="*/ 4457 w 982797"/>
                  <a:gd name="connsiteY43" fmla="*/ 444938 h 974414"/>
                  <a:gd name="connsiteX44" fmla="*/ 0 w 982797"/>
                  <a:gd name="connsiteY44" fmla="*/ 440489 h 974414"/>
                  <a:gd name="connsiteX45" fmla="*/ 15600 w 982797"/>
                  <a:gd name="connsiteY45" fmla="*/ 353726 h 974414"/>
                  <a:gd name="connsiteX46" fmla="*/ 20057 w 982797"/>
                  <a:gd name="connsiteY46" fmla="*/ 351501 h 974414"/>
                  <a:gd name="connsiteX47" fmla="*/ 129257 w 982797"/>
                  <a:gd name="connsiteY47" fmla="*/ 342602 h 974414"/>
                  <a:gd name="connsiteX48" fmla="*/ 135942 w 982797"/>
                  <a:gd name="connsiteY48" fmla="*/ 340377 h 974414"/>
                  <a:gd name="connsiteX49" fmla="*/ 151542 w 982797"/>
                  <a:gd name="connsiteY49" fmla="*/ 302558 h 974414"/>
                  <a:gd name="connsiteX50" fmla="*/ 151542 w 982797"/>
                  <a:gd name="connsiteY50" fmla="*/ 295884 h 974414"/>
                  <a:gd name="connsiteX51" fmla="*/ 91371 w 982797"/>
                  <a:gd name="connsiteY51" fmla="*/ 209121 h 974414"/>
                  <a:gd name="connsiteX52" fmla="*/ 91371 w 982797"/>
                  <a:gd name="connsiteY52" fmla="*/ 200222 h 974414"/>
                  <a:gd name="connsiteX53" fmla="*/ 147085 w 982797"/>
                  <a:gd name="connsiteY53" fmla="*/ 133481 h 974414"/>
                  <a:gd name="connsiteX54" fmla="*/ 153771 w 982797"/>
                  <a:gd name="connsiteY54" fmla="*/ 133481 h 974414"/>
                  <a:gd name="connsiteX55" fmla="*/ 249599 w 982797"/>
                  <a:gd name="connsiteY55" fmla="*/ 180200 h 974414"/>
                  <a:gd name="connsiteX56" fmla="*/ 256285 w 982797"/>
                  <a:gd name="connsiteY56" fmla="*/ 180200 h 974414"/>
                  <a:gd name="connsiteX57" fmla="*/ 289713 w 982797"/>
                  <a:gd name="connsiteY57" fmla="*/ 157953 h 974414"/>
                  <a:gd name="connsiteX58" fmla="*/ 283027 w 982797"/>
                  <a:gd name="connsiteY58" fmla="*/ 44493 h 974414"/>
                  <a:gd name="connsiteX59" fmla="*/ 369942 w 982797"/>
                  <a:gd name="connsiteY59" fmla="*/ 11123 h 974414"/>
                  <a:gd name="connsiteX60" fmla="*/ 439027 w 982797"/>
                  <a:gd name="connsiteY60" fmla="*/ 106785 h 974414"/>
                  <a:gd name="connsiteX61" fmla="*/ 481370 w 982797"/>
                  <a:gd name="connsiteY61" fmla="*/ 102335 h 974414"/>
                  <a:gd name="connsiteX62" fmla="*/ 532627 w 982797"/>
                  <a:gd name="connsiteY62"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102514 w 982797"/>
                  <a:gd name="connsiteY41" fmla="*/ 489432 h 974414"/>
                  <a:gd name="connsiteX42" fmla="*/ 4457 w 982797"/>
                  <a:gd name="connsiteY42" fmla="*/ 444938 h 974414"/>
                  <a:gd name="connsiteX43" fmla="*/ 0 w 982797"/>
                  <a:gd name="connsiteY43" fmla="*/ 440489 h 974414"/>
                  <a:gd name="connsiteX44" fmla="*/ 15600 w 982797"/>
                  <a:gd name="connsiteY44" fmla="*/ 353726 h 974414"/>
                  <a:gd name="connsiteX45" fmla="*/ 20057 w 982797"/>
                  <a:gd name="connsiteY45" fmla="*/ 351501 h 974414"/>
                  <a:gd name="connsiteX46" fmla="*/ 129257 w 982797"/>
                  <a:gd name="connsiteY46" fmla="*/ 342602 h 974414"/>
                  <a:gd name="connsiteX47" fmla="*/ 135942 w 982797"/>
                  <a:gd name="connsiteY47" fmla="*/ 340377 h 974414"/>
                  <a:gd name="connsiteX48" fmla="*/ 151542 w 982797"/>
                  <a:gd name="connsiteY48" fmla="*/ 302558 h 974414"/>
                  <a:gd name="connsiteX49" fmla="*/ 151542 w 982797"/>
                  <a:gd name="connsiteY49" fmla="*/ 295884 h 974414"/>
                  <a:gd name="connsiteX50" fmla="*/ 91371 w 982797"/>
                  <a:gd name="connsiteY50" fmla="*/ 209121 h 974414"/>
                  <a:gd name="connsiteX51" fmla="*/ 91371 w 982797"/>
                  <a:gd name="connsiteY51" fmla="*/ 200222 h 974414"/>
                  <a:gd name="connsiteX52" fmla="*/ 147085 w 982797"/>
                  <a:gd name="connsiteY52" fmla="*/ 133481 h 974414"/>
                  <a:gd name="connsiteX53" fmla="*/ 153771 w 982797"/>
                  <a:gd name="connsiteY53" fmla="*/ 133481 h 974414"/>
                  <a:gd name="connsiteX54" fmla="*/ 249599 w 982797"/>
                  <a:gd name="connsiteY54" fmla="*/ 180200 h 974414"/>
                  <a:gd name="connsiteX55" fmla="*/ 256285 w 982797"/>
                  <a:gd name="connsiteY55" fmla="*/ 180200 h 974414"/>
                  <a:gd name="connsiteX56" fmla="*/ 289713 w 982797"/>
                  <a:gd name="connsiteY56" fmla="*/ 157953 h 974414"/>
                  <a:gd name="connsiteX57" fmla="*/ 283027 w 982797"/>
                  <a:gd name="connsiteY57" fmla="*/ 44493 h 974414"/>
                  <a:gd name="connsiteX58" fmla="*/ 369942 w 982797"/>
                  <a:gd name="connsiteY58" fmla="*/ 11123 h 974414"/>
                  <a:gd name="connsiteX59" fmla="*/ 439027 w 982797"/>
                  <a:gd name="connsiteY59" fmla="*/ 106785 h 974414"/>
                  <a:gd name="connsiteX60" fmla="*/ 481370 w 982797"/>
                  <a:gd name="connsiteY60" fmla="*/ 102335 h 974414"/>
                  <a:gd name="connsiteX61" fmla="*/ 532627 w 982797"/>
                  <a:gd name="connsiteY61"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15600 w 982797"/>
                  <a:gd name="connsiteY43" fmla="*/ 353726 h 974414"/>
                  <a:gd name="connsiteX44" fmla="*/ 20057 w 982797"/>
                  <a:gd name="connsiteY44" fmla="*/ 351501 h 974414"/>
                  <a:gd name="connsiteX45" fmla="*/ 129257 w 982797"/>
                  <a:gd name="connsiteY45" fmla="*/ 342602 h 974414"/>
                  <a:gd name="connsiteX46" fmla="*/ 135942 w 982797"/>
                  <a:gd name="connsiteY46" fmla="*/ 340377 h 974414"/>
                  <a:gd name="connsiteX47" fmla="*/ 151542 w 982797"/>
                  <a:gd name="connsiteY47" fmla="*/ 302558 h 974414"/>
                  <a:gd name="connsiteX48" fmla="*/ 151542 w 982797"/>
                  <a:gd name="connsiteY48" fmla="*/ 295884 h 974414"/>
                  <a:gd name="connsiteX49" fmla="*/ 91371 w 982797"/>
                  <a:gd name="connsiteY49" fmla="*/ 209121 h 974414"/>
                  <a:gd name="connsiteX50" fmla="*/ 91371 w 982797"/>
                  <a:gd name="connsiteY50" fmla="*/ 200222 h 974414"/>
                  <a:gd name="connsiteX51" fmla="*/ 147085 w 982797"/>
                  <a:gd name="connsiteY51" fmla="*/ 133481 h 974414"/>
                  <a:gd name="connsiteX52" fmla="*/ 153771 w 982797"/>
                  <a:gd name="connsiteY52" fmla="*/ 133481 h 974414"/>
                  <a:gd name="connsiteX53" fmla="*/ 249599 w 982797"/>
                  <a:gd name="connsiteY53" fmla="*/ 180200 h 974414"/>
                  <a:gd name="connsiteX54" fmla="*/ 256285 w 982797"/>
                  <a:gd name="connsiteY54" fmla="*/ 180200 h 974414"/>
                  <a:gd name="connsiteX55" fmla="*/ 289713 w 982797"/>
                  <a:gd name="connsiteY55" fmla="*/ 157953 h 974414"/>
                  <a:gd name="connsiteX56" fmla="*/ 283027 w 982797"/>
                  <a:gd name="connsiteY56" fmla="*/ 44493 h 974414"/>
                  <a:gd name="connsiteX57" fmla="*/ 369942 w 982797"/>
                  <a:gd name="connsiteY57" fmla="*/ 11123 h 974414"/>
                  <a:gd name="connsiteX58" fmla="*/ 439027 w 982797"/>
                  <a:gd name="connsiteY58" fmla="*/ 106785 h 974414"/>
                  <a:gd name="connsiteX59" fmla="*/ 481370 w 982797"/>
                  <a:gd name="connsiteY59" fmla="*/ 102335 h 974414"/>
                  <a:gd name="connsiteX60" fmla="*/ 532627 w 982797"/>
                  <a:gd name="connsiteY60"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24800 w 978340"/>
                  <a:gd name="connsiteY43" fmla="*/ 342602 h 974414"/>
                  <a:gd name="connsiteX44" fmla="*/ 131485 w 978340"/>
                  <a:gd name="connsiteY44" fmla="*/ 340377 h 974414"/>
                  <a:gd name="connsiteX45" fmla="*/ 147085 w 978340"/>
                  <a:gd name="connsiteY45" fmla="*/ 302558 h 974414"/>
                  <a:gd name="connsiteX46" fmla="*/ 147085 w 978340"/>
                  <a:gd name="connsiteY46" fmla="*/ 295884 h 974414"/>
                  <a:gd name="connsiteX47" fmla="*/ 86914 w 978340"/>
                  <a:gd name="connsiteY47" fmla="*/ 209121 h 974414"/>
                  <a:gd name="connsiteX48" fmla="*/ 86914 w 978340"/>
                  <a:gd name="connsiteY48" fmla="*/ 200222 h 974414"/>
                  <a:gd name="connsiteX49" fmla="*/ 142628 w 978340"/>
                  <a:gd name="connsiteY49" fmla="*/ 133481 h 974414"/>
                  <a:gd name="connsiteX50" fmla="*/ 149314 w 978340"/>
                  <a:gd name="connsiteY50" fmla="*/ 133481 h 974414"/>
                  <a:gd name="connsiteX51" fmla="*/ 245142 w 978340"/>
                  <a:gd name="connsiteY51" fmla="*/ 180200 h 974414"/>
                  <a:gd name="connsiteX52" fmla="*/ 251828 w 978340"/>
                  <a:gd name="connsiteY52" fmla="*/ 180200 h 974414"/>
                  <a:gd name="connsiteX53" fmla="*/ 285256 w 978340"/>
                  <a:gd name="connsiteY53" fmla="*/ 157953 h 974414"/>
                  <a:gd name="connsiteX54" fmla="*/ 278570 w 978340"/>
                  <a:gd name="connsiteY54" fmla="*/ 44493 h 974414"/>
                  <a:gd name="connsiteX55" fmla="*/ 365485 w 978340"/>
                  <a:gd name="connsiteY55" fmla="*/ 11123 h 974414"/>
                  <a:gd name="connsiteX56" fmla="*/ 434570 w 978340"/>
                  <a:gd name="connsiteY56" fmla="*/ 106785 h 974414"/>
                  <a:gd name="connsiteX57" fmla="*/ 476913 w 978340"/>
                  <a:gd name="connsiteY57" fmla="*/ 102335 h 974414"/>
                  <a:gd name="connsiteX58" fmla="*/ 528170 w 978340"/>
                  <a:gd name="connsiteY58"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147085 w 978340"/>
                  <a:gd name="connsiteY45" fmla="*/ 295884 h 974414"/>
                  <a:gd name="connsiteX46" fmla="*/ 86914 w 978340"/>
                  <a:gd name="connsiteY46" fmla="*/ 209121 h 974414"/>
                  <a:gd name="connsiteX47" fmla="*/ 86914 w 978340"/>
                  <a:gd name="connsiteY47" fmla="*/ 200222 h 974414"/>
                  <a:gd name="connsiteX48" fmla="*/ 142628 w 978340"/>
                  <a:gd name="connsiteY48" fmla="*/ 133481 h 974414"/>
                  <a:gd name="connsiteX49" fmla="*/ 149314 w 978340"/>
                  <a:gd name="connsiteY49" fmla="*/ 133481 h 974414"/>
                  <a:gd name="connsiteX50" fmla="*/ 245142 w 978340"/>
                  <a:gd name="connsiteY50" fmla="*/ 180200 h 974414"/>
                  <a:gd name="connsiteX51" fmla="*/ 251828 w 978340"/>
                  <a:gd name="connsiteY51" fmla="*/ 180200 h 974414"/>
                  <a:gd name="connsiteX52" fmla="*/ 285256 w 978340"/>
                  <a:gd name="connsiteY52" fmla="*/ 157953 h 974414"/>
                  <a:gd name="connsiteX53" fmla="*/ 278570 w 978340"/>
                  <a:gd name="connsiteY53" fmla="*/ 44493 h 974414"/>
                  <a:gd name="connsiteX54" fmla="*/ 365485 w 978340"/>
                  <a:gd name="connsiteY54" fmla="*/ 11123 h 974414"/>
                  <a:gd name="connsiteX55" fmla="*/ 434570 w 978340"/>
                  <a:gd name="connsiteY55" fmla="*/ 106785 h 974414"/>
                  <a:gd name="connsiteX56" fmla="*/ 476913 w 978340"/>
                  <a:gd name="connsiteY56" fmla="*/ 102335 h 974414"/>
                  <a:gd name="connsiteX57" fmla="*/ 528170 w 978340"/>
                  <a:gd name="connsiteY57"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9121 h 974414"/>
                  <a:gd name="connsiteX46" fmla="*/ 86914 w 978340"/>
                  <a:gd name="connsiteY46" fmla="*/ 200222 h 974414"/>
                  <a:gd name="connsiteX47" fmla="*/ 142628 w 978340"/>
                  <a:gd name="connsiteY47" fmla="*/ 133481 h 974414"/>
                  <a:gd name="connsiteX48" fmla="*/ 149314 w 978340"/>
                  <a:gd name="connsiteY48" fmla="*/ 133481 h 974414"/>
                  <a:gd name="connsiteX49" fmla="*/ 245142 w 978340"/>
                  <a:gd name="connsiteY49" fmla="*/ 180200 h 974414"/>
                  <a:gd name="connsiteX50" fmla="*/ 251828 w 978340"/>
                  <a:gd name="connsiteY50" fmla="*/ 180200 h 974414"/>
                  <a:gd name="connsiteX51" fmla="*/ 285256 w 978340"/>
                  <a:gd name="connsiteY51" fmla="*/ 157953 h 974414"/>
                  <a:gd name="connsiteX52" fmla="*/ 278570 w 978340"/>
                  <a:gd name="connsiteY52" fmla="*/ 44493 h 974414"/>
                  <a:gd name="connsiteX53" fmla="*/ 365485 w 978340"/>
                  <a:gd name="connsiteY53" fmla="*/ 11123 h 974414"/>
                  <a:gd name="connsiteX54" fmla="*/ 434570 w 978340"/>
                  <a:gd name="connsiteY54" fmla="*/ 106785 h 974414"/>
                  <a:gd name="connsiteX55" fmla="*/ 476913 w 978340"/>
                  <a:gd name="connsiteY55" fmla="*/ 102335 h 974414"/>
                  <a:gd name="connsiteX56" fmla="*/ 528170 w 978340"/>
                  <a:gd name="connsiteY56"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149314 w 978340"/>
                  <a:gd name="connsiteY47" fmla="*/ 133481 h 974414"/>
                  <a:gd name="connsiteX48" fmla="*/ 245142 w 978340"/>
                  <a:gd name="connsiteY48" fmla="*/ 180200 h 974414"/>
                  <a:gd name="connsiteX49" fmla="*/ 251828 w 978340"/>
                  <a:gd name="connsiteY49" fmla="*/ 180200 h 974414"/>
                  <a:gd name="connsiteX50" fmla="*/ 285256 w 978340"/>
                  <a:gd name="connsiteY50" fmla="*/ 157953 h 974414"/>
                  <a:gd name="connsiteX51" fmla="*/ 278570 w 978340"/>
                  <a:gd name="connsiteY51" fmla="*/ 44493 h 974414"/>
                  <a:gd name="connsiteX52" fmla="*/ 365485 w 978340"/>
                  <a:gd name="connsiteY52" fmla="*/ 11123 h 974414"/>
                  <a:gd name="connsiteX53" fmla="*/ 434570 w 978340"/>
                  <a:gd name="connsiteY53" fmla="*/ 106785 h 974414"/>
                  <a:gd name="connsiteX54" fmla="*/ 476913 w 978340"/>
                  <a:gd name="connsiteY54" fmla="*/ 102335 h 974414"/>
                  <a:gd name="connsiteX55" fmla="*/ 528170 w 978340"/>
                  <a:gd name="connsiteY55"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45142 w 978340"/>
                  <a:gd name="connsiteY47" fmla="*/ 180200 h 974414"/>
                  <a:gd name="connsiteX48" fmla="*/ 251828 w 978340"/>
                  <a:gd name="connsiteY48" fmla="*/ 180200 h 974414"/>
                  <a:gd name="connsiteX49" fmla="*/ 285256 w 978340"/>
                  <a:gd name="connsiteY49" fmla="*/ 157953 h 974414"/>
                  <a:gd name="connsiteX50" fmla="*/ 278570 w 978340"/>
                  <a:gd name="connsiteY50" fmla="*/ 44493 h 974414"/>
                  <a:gd name="connsiteX51" fmla="*/ 365485 w 978340"/>
                  <a:gd name="connsiteY51" fmla="*/ 11123 h 974414"/>
                  <a:gd name="connsiteX52" fmla="*/ 434570 w 978340"/>
                  <a:gd name="connsiteY52" fmla="*/ 106785 h 974414"/>
                  <a:gd name="connsiteX53" fmla="*/ 476913 w 978340"/>
                  <a:gd name="connsiteY53" fmla="*/ 102335 h 974414"/>
                  <a:gd name="connsiteX54" fmla="*/ 528170 w 978340"/>
                  <a:gd name="connsiteY54"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51828 w 978340"/>
                  <a:gd name="connsiteY47" fmla="*/ 180200 h 974414"/>
                  <a:gd name="connsiteX48" fmla="*/ 285256 w 978340"/>
                  <a:gd name="connsiteY48" fmla="*/ 157953 h 974414"/>
                  <a:gd name="connsiteX49" fmla="*/ 278570 w 978340"/>
                  <a:gd name="connsiteY49" fmla="*/ 44493 h 974414"/>
                  <a:gd name="connsiteX50" fmla="*/ 365485 w 978340"/>
                  <a:gd name="connsiteY50" fmla="*/ 11123 h 974414"/>
                  <a:gd name="connsiteX51" fmla="*/ 434570 w 978340"/>
                  <a:gd name="connsiteY51" fmla="*/ 106785 h 974414"/>
                  <a:gd name="connsiteX52" fmla="*/ 476913 w 978340"/>
                  <a:gd name="connsiteY52" fmla="*/ 102335 h 974414"/>
                  <a:gd name="connsiteX53" fmla="*/ 528170 w 978340"/>
                  <a:gd name="connsiteY53" fmla="*/ 0 h 9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8340" h="974414">
                    <a:moveTo>
                      <a:pt x="488055" y="299009"/>
                    </a:moveTo>
                    <a:cubicBezTo>
                      <a:pt x="383573" y="299009"/>
                      <a:pt x="298873" y="383268"/>
                      <a:pt x="298873" y="487207"/>
                    </a:cubicBezTo>
                    <a:cubicBezTo>
                      <a:pt x="298873" y="591146"/>
                      <a:pt x="383573" y="675405"/>
                      <a:pt x="488055" y="675405"/>
                    </a:cubicBezTo>
                    <a:cubicBezTo>
                      <a:pt x="592537" y="675405"/>
                      <a:pt x="677237" y="591146"/>
                      <a:pt x="677237" y="487207"/>
                    </a:cubicBezTo>
                    <a:cubicBezTo>
                      <a:pt x="677237" y="383268"/>
                      <a:pt x="592537" y="299009"/>
                      <a:pt x="488055" y="299009"/>
                    </a:cubicBezTo>
                    <a:close/>
                    <a:moveTo>
                      <a:pt x="528170" y="0"/>
                    </a:moveTo>
                    <a:lnTo>
                      <a:pt x="621769" y="13348"/>
                    </a:lnTo>
                    <a:lnTo>
                      <a:pt x="637369" y="131256"/>
                    </a:lnTo>
                    <a:lnTo>
                      <a:pt x="673026" y="151279"/>
                    </a:lnTo>
                    <a:lnTo>
                      <a:pt x="775540" y="86763"/>
                    </a:lnTo>
                    <a:lnTo>
                      <a:pt x="842397" y="144605"/>
                    </a:lnTo>
                    <a:lnTo>
                      <a:pt x="795597" y="253614"/>
                    </a:lnTo>
                    <a:lnTo>
                      <a:pt x="817883" y="286985"/>
                    </a:lnTo>
                    <a:lnTo>
                      <a:pt x="933768" y="278086"/>
                    </a:lnTo>
                    <a:lnTo>
                      <a:pt x="967197" y="367074"/>
                    </a:lnTo>
                    <a:lnTo>
                      <a:pt x="873597" y="431590"/>
                    </a:lnTo>
                    <a:lnTo>
                      <a:pt x="873597" y="478308"/>
                    </a:lnTo>
                    <a:lnTo>
                      <a:pt x="978340" y="529476"/>
                    </a:lnTo>
                    <a:lnTo>
                      <a:pt x="962740" y="620689"/>
                    </a:lnTo>
                    <a:lnTo>
                      <a:pt x="846854" y="634037"/>
                    </a:lnTo>
                    <a:lnTo>
                      <a:pt x="826797" y="674081"/>
                    </a:lnTo>
                    <a:lnTo>
                      <a:pt x="891426" y="774192"/>
                    </a:lnTo>
                    <a:lnTo>
                      <a:pt x="831254" y="840933"/>
                    </a:lnTo>
                    <a:lnTo>
                      <a:pt x="724283" y="791990"/>
                    </a:lnTo>
                    <a:lnTo>
                      <a:pt x="686398" y="823135"/>
                    </a:lnTo>
                    <a:lnTo>
                      <a:pt x="697541" y="929921"/>
                    </a:lnTo>
                    <a:lnTo>
                      <a:pt x="603941" y="963291"/>
                    </a:lnTo>
                    <a:lnTo>
                      <a:pt x="546286" y="875561"/>
                    </a:lnTo>
                    <a:lnTo>
                      <a:pt x="490284" y="875584"/>
                    </a:lnTo>
                    <a:lnTo>
                      <a:pt x="445713" y="974414"/>
                    </a:lnTo>
                    <a:lnTo>
                      <a:pt x="352113" y="958842"/>
                    </a:lnTo>
                    <a:lnTo>
                      <a:pt x="343199" y="847607"/>
                    </a:lnTo>
                    <a:lnTo>
                      <a:pt x="291942" y="825360"/>
                    </a:lnTo>
                    <a:lnTo>
                      <a:pt x="200571" y="887652"/>
                    </a:lnTo>
                    <a:lnTo>
                      <a:pt x="131485" y="823135"/>
                    </a:lnTo>
                    <a:lnTo>
                      <a:pt x="178285" y="725249"/>
                    </a:lnTo>
                    <a:lnTo>
                      <a:pt x="149314" y="685205"/>
                    </a:lnTo>
                    <a:lnTo>
                      <a:pt x="44571" y="696328"/>
                    </a:lnTo>
                    <a:lnTo>
                      <a:pt x="11143" y="602891"/>
                    </a:lnTo>
                    <a:lnTo>
                      <a:pt x="100285" y="542824"/>
                    </a:lnTo>
                    <a:lnTo>
                      <a:pt x="100285" y="496106"/>
                    </a:lnTo>
                    <a:lnTo>
                      <a:pt x="0" y="444938"/>
                    </a:lnTo>
                    <a:lnTo>
                      <a:pt x="15600" y="351501"/>
                    </a:lnTo>
                    <a:lnTo>
                      <a:pt x="131485" y="340377"/>
                    </a:lnTo>
                    <a:lnTo>
                      <a:pt x="147085" y="302558"/>
                    </a:lnTo>
                    <a:lnTo>
                      <a:pt x="86914" y="200222"/>
                    </a:lnTo>
                    <a:lnTo>
                      <a:pt x="142628" y="133481"/>
                    </a:lnTo>
                    <a:lnTo>
                      <a:pt x="251828" y="180200"/>
                    </a:lnTo>
                    <a:lnTo>
                      <a:pt x="285256" y="157953"/>
                    </a:lnTo>
                    <a:lnTo>
                      <a:pt x="278570" y="44493"/>
                    </a:lnTo>
                    <a:lnTo>
                      <a:pt x="365485" y="11123"/>
                    </a:lnTo>
                    <a:lnTo>
                      <a:pt x="434570" y="106785"/>
                    </a:lnTo>
                    <a:lnTo>
                      <a:pt x="476913" y="102335"/>
                    </a:lnTo>
                    <a:lnTo>
                      <a:pt x="528170" y="0"/>
                    </a:lnTo>
                    <a:close/>
                  </a:path>
                </a:pathLst>
              </a:custGeom>
              <a:grpFill/>
              <a:ln w="0">
                <a:noFill/>
                <a:prstDash val="solid"/>
                <a:round/>
                <a:headEnd/>
                <a:tailEnd/>
              </a:ln>
              <a:effectLst/>
            </p:spPr>
            <p:txBody>
              <a:bodyPr lIns="91392" tIns="45696" rIns="91392" bIns="45696"/>
              <a:lstStyle/>
              <a:p>
                <a:pPr>
                  <a:defRPr/>
                </a:pPr>
                <a:endParaRPr lang="en-US" sz="1798">
                  <a:solidFill>
                    <a:prstClr val="black"/>
                  </a:solidFill>
                </a:endParaRPr>
              </a:p>
            </p:txBody>
          </p:sp>
          <p:sp>
            <p:nvSpPr>
              <p:cNvPr id="28" name="Freeform 69">
                <a:extLst>
                  <a:ext uri="{FF2B5EF4-FFF2-40B4-BE49-F238E27FC236}">
                    <a16:creationId xmlns:a16="http://schemas.microsoft.com/office/drawing/2014/main" id="{8121E1BA-0388-988E-4AA5-42425E76C520}"/>
                  </a:ext>
                </a:extLst>
              </p:cNvPr>
              <p:cNvSpPr>
                <a:spLocks/>
              </p:cNvSpPr>
              <p:nvPr/>
            </p:nvSpPr>
            <p:spPr bwMode="auto">
              <a:xfrm rot="1440000">
                <a:off x="-2272740" y="26361550"/>
                <a:ext cx="7286203" cy="6862253"/>
              </a:xfrm>
              <a:custGeom>
                <a:avLst/>
                <a:gdLst>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7837 w 1613651"/>
                  <a:gd name="connsiteY37" fmla="*/ 1449432 h 1522471"/>
                  <a:gd name="connsiteX38" fmla="*/ 1117817 w 1613651"/>
                  <a:gd name="connsiteY38" fmla="*/ 1384917 h 1522471"/>
                  <a:gd name="connsiteX39" fmla="*/ 1113073 w 1613651"/>
                  <a:gd name="connsiteY39" fmla="*/ 1366790 h 1522471"/>
                  <a:gd name="connsiteX40" fmla="*/ 1161524 w 1613651"/>
                  <a:gd name="connsiteY40" fmla="*/ 1327023 h 1522471"/>
                  <a:gd name="connsiteX41" fmla="*/ 1345313 w 1613651"/>
                  <a:gd name="connsiteY41" fmla="*/ 885625 h 1522471"/>
                  <a:gd name="connsiteX42" fmla="*/ 717818 w 1613651"/>
                  <a:gd name="connsiteY42" fmla="*/ 261395 h 1522471"/>
                  <a:gd name="connsiteX43" fmla="*/ 197489 w 1613651"/>
                  <a:gd name="connsiteY43" fmla="*/ 536612 h 1522471"/>
                  <a:gd name="connsiteX44" fmla="*/ 170794 w 1613651"/>
                  <a:gd name="connsiteY44" fmla="*/ 585538 h 1522471"/>
                  <a:gd name="connsiteX45" fmla="*/ 116237 w 1613651"/>
                  <a:gd name="connsiteY45" fmla="*/ 582831 h 1522471"/>
                  <a:gd name="connsiteX46" fmla="*/ 94809 w 1613651"/>
                  <a:gd name="connsiteY46" fmla="*/ 583894 h 1522471"/>
                  <a:gd name="connsiteX47" fmla="*/ 108650 w 1613651"/>
                  <a:gd name="connsiteY47" fmla="*/ 550339 h 1522471"/>
                  <a:gd name="connsiteX48" fmla="*/ 108650 w 1613651"/>
                  <a:gd name="connsiteY48" fmla="*/ 538288 h 1522471"/>
                  <a:gd name="connsiteX49" fmla="*/ 0 w 1613651"/>
                  <a:gd name="connsiteY49" fmla="*/ 381622 h 1522471"/>
                  <a:gd name="connsiteX50" fmla="*/ 0 w 1613651"/>
                  <a:gd name="connsiteY50" fmla="*/ 365554 h 1522471"/>
                  <a:gd name="connsiteX51" fmla="*/ 100602 w 1613651"/>
                  <a:gd name="connsiteY51" fmla="*/ 245041 h 1522471"/>
                  <a:gd name="connsiteX52" fmla="*/ 112674 w 1613651"/>
                  <a:gd name="connsiteY52" fmla="*/ 245041 h 1522471"/>
                  <a:gd name="connsiteX53" fmla="*/ 285709 w 1613651"/>
                  <a:gd name="connsiteY53" fmla="*/ 329400 h 1522471"/>
                  <a:gd name="connsiteX54" fmla="*/ 297781 w 1613651"/>
                  <a:gd name="connsiteY54" fmla="*/ 329400 h 1522471"/>
                  <a:gd name="connsiteX55" fmla="*/ 358142 w 1613651"/>
                  <a:gd name="connsiteY55" fmla="*/ 289229 h 1522471"/>
                  <a:gd name="connsiteX56" fmla="*/ 362166 w 1613651"/>
                  <a:gd name="connsiteY56" fmla="*/ 281195 h 1522471"/>
                  <a:gd name="connsiteX57" fmla="*/ 346070 w 1613651"/>
                  <a:gd name="connsiteY57" fmla="*/ 84358 h 1522471"/>
                  <a:gd name="connsiteX58" fmla="*/ 350094 w 1613651"/>
                  <a:gd name="connsiteY58" fmla="*/ 80341 h 1522471"/>
                  <a:gd name="connsiteX59" fmla="*/ 503008 w 1613651"/>
                  <a:gd name="connsiteY59" fmla="*/ 24102 h 1522471"/>
                  <a:gd name="connsiteX60" fmla="*/ 515081 w 1613651"/>
                  <a:gd name="connsiteY60" fmla="*/ 28119 h 1522471"/>
                  <a:gd name="connsiteX61" fmla="*/ 619706 w 1613651"/>
                  <a:gd name="connsiteY61" fmla="*/ 188802 h 1522471"/>
                  <a:gd name="connsiteX62" fmla="*/ 627755 w 1613651"/>
                  <a:gd name="connsiteY62" fmla="*/ 196836 h 1522471"/>
                  <a:gd name="connsiteX63" fmla="*/ 704212 w 1613651"/>
                  <a:gd name="connsiteY63" fmla="*/ 188802 h 1522471"/>
                  <a:gd name="connsiteX64" fmla="*/ 716284 w 1613651"/>
                  <a:gd name="connsiteY64" fmla="*/ 180768 h 1522471"/>
                  <a:gd name="connsiteX65" fmla="*/ 796765 w 1613651"/>
                  <a:gd name="connsiteY65" fmla="*/ 4017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7837 w 1613651"/>
                  <a:gd name="connsiteY37" fmla="*/ 1449432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70794 w 1613651"/>
                  <a:gd name="connsiteY43" fmla="*/ 585538 h 1522471"/>
                  <a:gd name="connsiteX44" fmla="*/ 116237 w 1613651"/>
                  <a:gd name="connsiteY44" fmla="*/ 582831 h 1522471"/>
                  <a:gd name="connsiteX45" fmla="*/ 94809 w 1613651"/>
                  <a:gd name="connsiteY45" fmla="*/ 583894 h 1522471"/>
                  <a:gd name="connsiteX46" fmla="*/ 108650 w 1613651"/>
                  <a:gd name="connsiteY46" fmla="*/ 550339 h 1522471"/>
                  <a:gd name="connsiteX47" fmla="*/ 108650 w 1613651"/>
                  <a:gd name="connsiteY47" fmla="*/ 538288 h 1522471"/>
                  <a:gd name="connsiteX48" fmla="*/ 0 w 1613651"/>
                  <a:gd name="connsiteY48" fmla="*/ 381622 h 1522471"/>
                  <a:gd name="connsiteX49" fmla="*/ 0 w 1613651"/>
                  <a:gd name="connsiteY49" fmla="*/ 365554 h 1522471"/>
                  <a:gd name="connsiteX50" fmla="*/ 100602 w 1613651"/>
                  <a:gd name="connsiteY50" fmla="*/ 245041 h 1522471"/>
                  <a:gd name="connsiteX51" fmla="*/ 112674 w 1613651"/>
                  <a:gd name="connsiteY51" fmla="*/ 245041 h 1522471"/>
                  <a:gd name="connsiteX52" fmla="*/ 285709 w 1613651"/>
                  <a:gd name="connsiteY52" fmla="*/ 329400 h 1522471"/>
                  <a:gd name="connsiteX53" fmla="*/ 297781 w 1613651"/>
                  <a:gd name="connsiteY53" fmla="*/ 329400 h 1522471"/>
                  <a:gd name="connsiteX54" fmla="*/ 358142 w 1613651"/>
                  <a:gd name="connsiteY54" fmla="*/ 289229 h 1522471"/>
                  <a:gd name="connsiteX55" fmla="*/ 362166 w 1613651"/>
                  <a:gd name="connsiteY55" fmla="*/ 281195 h 1522471"/>
                  <a:gd name="connsiteX56" fmla="*/ 346070 w 1613651"/>
                  <a:gd name="connsiteY56" fmla="*/ 84358 h 1522471"/>
                  <a:gd name="connsiteX57" fmla="*/ 350094 w 1613651"/>
                  <a:gd name="connsiteY57" fmla="*/ 80341 h 1522471"/>
                  <a:gd name="connsiteX58" fmla="*/ 503008 w 1613651"/>
                  <a:gd name="connsiteY58" fmla="*/ 24102 h 1522471"/>
                  <a:gd name="connsiteX59" fmla="*/ 515081 w 1613651"/>
                  <a:gd name="connsiteY59" fmla="*/ 28119 h 1522471"/>
                  <a:gd name="connsiteX60" fmla="*/ 619706 w 1613651"/>
                  <a:gd name="connsiteY60" fmla="*/ 188802 h 1522471"/>
                  <a:gd name="connsiteX61" fmla="*/ 627755 w 1613651"/>
                  <a:gd name="connsiteY61" fmla="*/ 196836 h 1522471"/>
                  <a:gd name="connsiteX62" fmla="*/ 704212 w 1613651"/>
                  <a:gd name="connsiteY62" fmla="*/ 188802 h 1522471"/>
                  <a:gd name="connsiteX63" fmla="*/ 716284 w 1613651"/>
                  <a:gd name="connsiteY63" fmla="*/ 180768 h 1522471"/>
                  <a:gd name="connsiteX64" fmla="*/ 796765 w 1613651"/>
                  <a:gd name="connsiteY64" fmla="*/ 4017 h 1522471"/>
                  <a:gd name="connsiteX65" fmla="*/ 804814 w 1613651"/>
                  <a:gd name="connsiteY65"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70794 w 1613651"/>
                  <a:gd name="connsiteY43" fmla="*/ 585538 h 1522471"/>
                  <a:gd name="connsiteX44" fmla="*/ 116237 w 1613651"/>
                  <a:gd name="connsiteY44" fmla="*/ 582831 h 1522471"/>
                  <a:gd name="connsiteX45" fmla="*/ 94809 w 1613651"/>
                  <a:gd name="connsiteY45" fmla="*/ 583894 h 1522471"/>
                  <a:gd name="connsiteX46" fmla="*/ 108650 w 1613651"/>
                  <a:gd name="connsiteY46" fmla="*/ 550339 h 1522471"/>
                  <a:gd name="connsiteX47" fmla="*/ 108650 w 1613651"/>
                  <a:gd name="connsiteY47" fmla="*/ 538288 h 1522471"/>
                  <a:gd name="connsiteX48" fmla="*/ 0 w 1613651"/>
                  <a:gd name="connsiteY48" fmla="*/ 381622 h 1522471"/>
                  <a:gd name="connsiteX49" fmla="*/ 0 w 1613651"/>
                  <a:gd name="connsiteY49" fmla="*/ 365554 h 1522471"/>
                  <a:gd name="connsiteX50" fmla="*/ 100602 w 1613651"/>
                  <a:gd name="connsiteY50" fmla="*/ 245041 h 1522471"/>
                  <a:gd name="connsiteX51" fmla="*/ 112674 w 1613651"/>
                  <a:gd name="connsiteY51" fmla="*/ 245041 h 1522471"/>
                  <a:gd name="connsiteX52" fmla="*/ 285709 w 1613651"/>
                  <a:gd name="connsiteY52" fmla="*/ 329400 h 1522471"/>
                  <a:gd name="connsiteX53" fmla="*/ 297781 w 1613651"/>
                  <a:gd name="connsiteY53" fmla="*/ 329400 h 1522471"/>
                  <a:gd name="connsiteX54" fmla="*/ 358142 w 1613651"/>
                  <a:gd name="connsiteY54" fmla="*/ 289229 h 1522471"/>
                  <a:gd name="connsiteX55" fmla="*/ 362166 w 1613651"/>
                  <a:gd name="connsiteY55" fmla="*/ 281195 h 1522471"/>
                  <a:gd name="connsiteX56" fmla="*/ 346070 w 1613651"/>
                  <a:gd name="connsiteY56" fmla="*/ 84358 h 1522471"/>
                  <a:gd name="connsiteX57" fmla="*/ 350094 w 1613651"/>
                  <a:gd name="connsiteY57" fmla="*/ 80341 h 1522471"/>
                  <a:gd name="connsiteX58" fmla="*/ 503008 w 1613651"/>
                  <a:gd name="connsiteY58" fmla="*/ 24102 h 1522471"/>
                  <a:gd name="connsiteX59" fmla="*/ 515081 w 1613651"/>
                  <a:gd name="connsiteY59" fmla="*/ 28119 h 1522471"/>
                  <a:gd name="connsiteX60" fmla="*/ 619706 w 1613651"/>
                  <a:gd name="connsiteY60" fmla="*/ 188802 h 1522471"/>
                  <a:gd name="connsiteX61" fmla="*/ 627755 w 1613651"/>
                  <a:gd name="connsiteY61" fmla="*/ 196836 h 1522471"/>
                  <a:gd name="connsiteX62" fmla="*/ 704212 w 1613651"/>
                  <a:gd name="connsiteY62" fmla="*/ 188802 h 1522471"/>
                  <a:gd name="connsiteX63" fmla="*/ 716284 w 1613651"/>
                  <a:gd name="connsiteY63" fmla="*/ 180768 h 1522471"/>
                  <a:gd name="connsiteX64" fmla="*/ 796765 w 1613651"/>
                  <a:gd name="connsiteY64" fmla="*/ 4017 h 1522471"/>
                  <a:gd name="connsiteX65" fmla="*/ 804814 w 1613651"/>
                  <a:gd name="connsiteY65"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70794 w 1613651"/>
                  <a:gd name="connsiteY43" fmla="*/ 585538 h 1522471"/>
                  <a:gd name="connsiteX44" fmla="*/ 94809 w 1613651"/>
                  <a:gd name="connsiteY44" fmla="*/ 583894 h 1522471"/>
                  <a:gd name="connsiteX45" fmla="*/ 108650 w 1613651"/>
                  <a:gd name="connsiteY45" fmla="*/ 550339 h 1522471"/>
                  <a:gd name="connsiteX46" fmla="*/ 108650 w 1613651"/>
                  <a:gd name="connsiteY46" fmla="*/ 538288 h 1522471"/>
                  <a:gd name="connsiteX47" fmla="*/ 0 w 1613651"/>
                  <a:gd name="connsiteY47" fmla="*/ 381622 h 1522471"/>
                  <a:gd name="connsiteX48" fmla="*/ 0 w 1613651"/>
                  <a:gd name="connsiteY48" fmla="*/ 365554 h 1522471"/>
                  <a:gd name="connsiteX49" fmla="*/ 100602 w 1613651"/>
                  <a:gd name="connsiteY49" fmla="*/ 245041 h 1522471"/>
                  <a:gd name="connsiteX50" fmla="*/ 112674 w 1613651"/>
                  <a:gd name="connsiteY50" fmla="*/ 245041 h 1522471"/>
                  <a:gd name="connsiteX51" fmla="*/ 285709 w 1613651"/>
                  <a:gd name="connsiteY51" fmla="*/ 329400 h 1522471"/>
                  <a:gd name="connsiteX52" fmla="*/ 297781 w 1613651"/>
                  <a:gd name="connsiteY52" fmla="*/ 329400 h 1522471"/>
                  <a:gd name="connsiteX53" fmla="*/ 358142 w 1613651"/>
                  <a:gd name="connsiteY53" fmla="*/ 289229 h 1522471"/>
                  <a:gd name="connsiteX54" fmla="*/ 362166 w 1613651"/>
                  <a:gd name="connsiteY54" fmla="*/ 281195 h 1522471"/>
                  <a:gd name="connsiteX55" fmla="*/ 346070 w 1613651"/>
                  <a:gd name="connsiteY55" fmla="*/ 84358 h 1522471"/>
                  <a:gd name="connsiteX56" fmla="*/ 350094 w 1613651"/>
                  <a:gd name="connsiteY56" fmla="*/ 80341 h 1522471"/>
                  <a:gd name="connsiteX57" fmla="*/ 503008 w 1613651"/>
                  <a:gd name="connsiteY57" fmla="*/ 24102 h 1522471"/>
                  <a:gd name="connsiteX58" fmla="*/ 515081 w 1613651"/>
                  <a:gd name="connsiteY58" fmla="*/ 28119 h 1522471"/>
                  <a:gd name="connsiteX59" fmla="*/ 619706 w 1613651"/>
                  <a:gd name="connsiteY59" fmla="*/ 188802 h 1522471"/>
                  <a:gd name="connsiteX60" fmla="*/ 627755 w 1613651"/>
                  <a:gd name="connsiteY60" fmla="*/ 196836 h 1522471"/>
                  <a:gd name="connsiteX61" fmla="*/ 704212 w 1613651"/>
                  <a:gd name="connsiteY61" fmla="*/ 188802 h 1522471"/>
                  <a:gd name="connsiteX62" fmla="*/ 716284 w 1613651"/>
                  <a:gd name="connsiteY62" fmla="*/ 180768 h 1522471"/>
                  <a:gd name="connsiteX63" fmla="*/ 796765 w 1613651"/>
                  <a:gd name="connsiteY63" fmla="*/ 4017 h 1522471"/>
                  <a:gd name="connsiteX64" fmla="*/ 804814 w 1613651"/>
                  <a:gd name="connsiteY64"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108650 w 1613651"/>
                  <a:gd name="connsiteY46" fmla="*/ 538288 h 1522471"/>
                  <a:gd name="connsiteX47" fmla="*/ 0 w 1613651"/>
                  <a:gd name="connsiteY47" fmla="*/ 381622 h 1522471"/>
                  <a:gd name="connsiteX48" fmla="*/ 0 w 1613651"/>
                  <a:gd name="connsiteY48" fmla="*/ 365554 h 1522471"/>
                  <a:gd name="connsiteX49" fmla="*/ 100602 w 1613651"/>
                  <a:gd name="connsiteY49" fmla="*/ 245041 h 1522471"/>
                  <a:gd name="connsiteX50" fmla="*/ 112674 w 1613651"/>
                  <a:gd name="connsiteY50" fmla="*/ 245041 h 1522471"/>
                  <a:gd name="connsiteX51" fmla="*/ 285709 w 1613651"/>
                  <a:gd name="connsiteY51" fmla="*/ 329400 h 1522471"/>
                  <a:gd name="connsiteX52" fmla="*/ 297781 w 1613651"/>
                  <a:gd name="connsiteY52" fmla="*/ 329400 h 1522471"/>
                  <a:gd name="connsiteX53" fmla="*/ 358142 w 1613651"/>
                  <a:gd name="connsiteY53" fmla="*/ 289229 h 1522471"/>
                  <a:gd name="connsiteX54" fmla="*/ 362166 w 1613651"/>
                  <a:gd name="connsiteY54" fmla="*/ 281195 h 1522471"/>
                  <a:gd name="connsiteX55" fmla="*/ 346070 w 1613651"/>
                  <a:gd name="connsiteY55" fmla="*/ 84358 h 1522471"/>
                  <a:gd name="connsiteX56" fmla="*/ 350094 w 1613651"/>
                  <a:gd name="connsiteY56" fmla="*/ 80341 h 1522471"/>
                  <a:gd name="connsiteX57" fmla="*/ 503008 w 1613651"/>
                  <a:gd name="connsiteY57" fmla="*/ 24102 h 1522471"/>
                  <a:gd name="connsiteX58" fmla="*/ 515081 w 1613651"/>
                  <a:gd name="connsiteY58" fmla="*/ 28119 h 1522471"/>
                  <a:gd name="connsiteX59" fmla="*/ 619706 w 1613651"/>
                  <a:gd name="connsiteY59" fmla="*/ 188802 h 1522471"/>
                  <a:gd name="connsiteX60" fmla="*/ 627755 w 1613651"/>
                  <a:gd name="connsiteY60" fmla="*/ 196836 h 1522471"/>
                  <a:gd name="connsiteX61" fmla="*/ 704212 w 1613651"/>
                  <a:gd name="connsiteY61" fmla="*/ 188802 h 1522471"/>
                  <a:gd name="connsiteX62" fmla="*/ 716284 w 1613651"/>
                  <a:gd name="connsiteY62" fmla="*/ 180768 h 1522471"/>
                  <a:gd name="connsiteX63" fmla="*/ 796765 w 1613651"/>
                  <a:gd name="connsiteY63" fmla="*/ 4017 h 1522471"/>
                  <a:gd name="connsiteX64" fmla="*/ 804814 w 1613651"/>
                  <a:gd name="connsiteY64"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85709 w 1613651"/>
                  <a:gd name="connsiteY50" fmla="*/ 329400 h 1522471"/>
                  <a:gd name="connsiteX51" fmla="*/ 297781 w 1613651"/>
                  <a:gd name="connsiteY51" fmla="*/ 329400 h 1522471"/>
                  <a:gd name="connsiteX52" fmla="*/ 358142 w 1613651"/>
                  <a:gd name="connsiteY52" fmla="*/ 289229 h 1522471"/>
                  <a:gd name="connsiteX53" fmla="*/ 362166 w 1613651"/>
                  <a:gd name="connsiteY53" fmla="*/ 281195 h 1522471"/>
                  <a:gd name="connsiteX54" fmla="*/ 346070 w 1613651"/>
                  <a:gd name="connsiteY54" fmla="*/ 84358 h 1522471"/>
                  <a:gd name="connsiteX55" fmla="*/ 350094 w 1613651"/>
                  <a:gd name="connsiteY55" fmla="*/ 80341 h 1522471"/>
                  <a:gd name="connsiteX56" fmla="*/ 503008 w 1613651"/>
                  <a:gd name="connsiteY56" fmla="*/ 24102 h 1522471"/>
                  <a:gd name="connsiteX57" fmla="*/ 515081 w 1613651"/>
                  <a:gd name="connsiteY57" fmla="*/ 28119 h 1522471"/>
                  <a:gd name="connsiteX58" fmla="*/ 619706 w 1613651"/>
                  <a:gd name="connsiteY58" fmla="*/ 188802 h 1522471"/>
                  <a:gd name="connsiteX59" fmla="*/ 627755 w 1613651"/>
                  <a:gd name="connsiteY59" fmla="*/ 196836 h 1522471"/>
                  <a:gd name="connsiteX60" fmla="*/ 704212 w 1613651"/>
                  <a:gd name="connsiteY60" fmla="*/ 188802 h 1522471"/>
                  <a:gd name="connsiteX61" fmla="*/ 716284 w 1613651"/>
                  <a:gd name="connsiteY61" fmla="*/ 180768 h 1522471"/>
                  <a:gd name="connsiteX62" fmla="*/ 796765 w 1613651"/>
                  <a:gd name="connsiteY62" fmla="*/ 4017 h 1522471"/>
                  <a:gd name="connsiteX63" fmla="*/ 804814 w 1613651"/>
                  <a:gd name="connsiteY63"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62166 w 1613651"/>
                  <a:gd name="connsiteY52" fmla="*/ 281195 h 1522471"/>
                  <a:gd name="connsiteX53" fmla="*/ 346070 w 1613651"/>
                  <a:gd name="connsiteY53" fmla="*/ 84358 h 1522471"/>
                  <a:gd name="connsiteX54" fmla="*/ 350094 w 1613651"/>
                  <a:gd name="connsiteY54" fmla="*/ 80341 h 1522471"/>
                  <a:gd name="connsiteX55" fmla="*/ 503008 w 1613651"/>
                  <a:gd name="connsiteY55" fmla="*/ 24102 h 1522471"/>
                  <a:gd name="connsiteX56" fmla="*/ 515081 w 1613651"/>
                  <a:gd name="connsiteY56" fmla="*/ 28119 h 1522471"/>
                  <a:gd name="connsiteX57" fmla="*/ 619706 w 1613651"/>
                  <a:gd name="connsiteY57" fmla="*/ 188802 h 1522471"/>
                  <a:gd name="connsiteX58" fmla="*/ 627755 w 1613651"/>
                  <a:gd name="connsiteY58" fmla="*/ 196836 h 1522471"/>
                  <a:gd name="connsiteX59" fmla="*/ 704212 w 1613651"/>
                  <a:gd name="connsiteY59" fmla="*/ 188802 h 1522471"/>
                  <a:gd name="connsiteX60" fmla="*/ 716284 w 1613651"/>
                  <a:gd name="connsiteY60" fmla="*/ 180768 h 1522471"/>
                  <a:gd name="connsiteX61" fmla="*/ 796765 w 1613651"/>
                  <a:gd name="connsiteY61" fmla="*/ 4017 h 1522471"/>
                  <a:gd name="connsiteX62" fmla="*/ 804814 w 1613651"/>
                  <a:gd name="connsiteY62"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46070 w 1613651"/>
                  <a:gd name="connsiteY52" fmla="*/ 84358 h 1522471"/>
                  <a:gd name="connsiteX53" fmla="*/ 350094 w 1613651"/>
                  <a:gd name="connsiteY53" fmla="*/ 80341 h 1522471"/>
                  <a:gd name="connsiteX54" fmla="*/ 503008 w 1613651"/>
                  <a:gd name="connsiteY54" fmla="*/ 24102 h 1522471"/>
                  <a:gd name="connsiteX55" fmla="*/ 515081 w 1613651"/>
                  <a:gd name="connsiteY55" fmla="*/ 28119 h 1522471"/>
                  <a:gd name="connsiteX56" fmla="*/ 619706 w 1613651"/>
                  <a:gd name="connsiteY56" fmla="*/ 188802 h 1522471"/>
                  <a:gd name="connsiteX57" fmla="*/ 627755 w 1613651"/>
                  <a:gd name="connsiteY57" fmla="*/ 196836 h 1522471"/>
                  <a:gd name="connsiteX58" fmla="*/ 704212 w 1613651"/>
                  <a:gd name="connsiteY58" fmla="*/ 188802 h 1522471"/>
                  <a:gd name="connsiteX59" fmla="*/ 716284 w 1613651"/>
                  <a:gd name="connsiteY59" fmla="*/ 180768 h 1522471"/>
                  <a:gd name="connsiteX60" fmla="*/ 796765 w 1613651"/>
                  <a:gd name="connsiteY60" fmla="*/ 4017 h 1522471"/>
                  <a:gd name="connsiteX61" fmla="*/ 804814 w 1613651"/>
                  <a:gd name="connsiteY61"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46070 w 1613651"/>
                  <a:gd name="connsiteY52" fmla="*/ 84358 h 1522471"/>
                  <a:gd name="connsiteX53" fmla="*/ 350094 w 1613651"/>
                  <a:gd name="connsiteY53" fmla="*/ 80341 h 1522471"/>
                  <a:gd name="connsiteX54" fmla="*/ 503008 w 1613651"/>
                  <a:gd name="connsiteY54" fmla="*/ 24102 h 1522471"/>
                  <a:gd name="connsiteX55" fmla="*/ 515081 w 1613651"/>
                  <a:gd name="connsiteY55" fmla="*/ 28119 h 1522471"/>
                  <a:gd name="connsiteX56" fmla="*/ 627755 w 1613651"/>
                  <a:gd name="connsiteY56" fmla="*/ 196836 h 1522471"/>
                  <a:gd name="connsiteX57" fmla="*/ 704212 w 1613651"/>
                  <a:gd name="connsiteY57" fmla="*/ 188802 h 1522471"/>
                  <a:gd name="connsiteX58" fmla="*/ 716284 w 1613651"/>
                  <a:gd name="connsiteY58" fmla="*/ 180768 h 1522471"/>
                  <a:gd name="connsiteX59" fmla="*/ 796765 w 1613651"/>
                  <a:gd name="connsiteY59" fmla="*/ 4017 h 1522471"/>
                  <a:gd name="connsiteX60" fmla="*/ 804814 w 1613651"/>
                  <a:gd name="connsiteY60"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46070 w 1613651"/>
                  <a:gd name="connsiteY52" fmla="*/ 84358 h 1522471"/>
                  <a:gd name="connsiteX53" fmla="*/ 350094 w 1613651"/>
                  <a:gd name="connsiteY53" fmla="*/ 80341 h 1522471"/>
                  <a:gd name="connsiteX54" fmla="*/ 503008 w 1613651"/>
                  <a:gd name="connsiteY54" fmla="*/ 24102 h 1522471"/>
                  <a:gd name="connsiteX55" fmla="*/ 515081 w 1613651"/>
                  <a:gd name="connsiteY55" fmla="*/ 28119 h 1522471"/>
                  <a:gd name="connsiteX56" fmla="*/ 627755 w 1613651"/>
                  <a:gd name="connsiteY56" fmla="*/ 196836 h 1522471"/>
                  <a:gd name="connsiteX57" fmla="*/ 704212 w 1613651"/>
                  <a:gd name="connsiteY57" fmla="*/ 188802 h 1522471"/>
                  <a:gd name="connsiteX58" fmla="*/ 796765 w 1613651"/>
                  <a:gd name="connsiteY58" fmla="*/ 4017 h 1522471"/>
                  <a:gd name="connsiteX59" fmla="*/ 804814 w 1613651"/>
                  <a:gd name="connsiteY59"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231365 w 1613651"/>
                  <a:gd name="connsiteY6" fmla="*/ 160683 h 1522471"/>
                  <a:gd name="connsiteX7" fmla="*/ 1243437 w 1613651"/>
                  <a:gd name="connsiteY7" fmla="*/ 160683 h 1522471"/>
                  <a:gd name="connsiteX8" fmla="*/ 1364159 w 1613651"/>
                  <a:gd name="connsiteY8" fmla="*/ 265127 h 1522471"/>
                  <a:gd name="connsiteX9" fmla="*/ 1364159 w 1613651"/>
                  <a:gd name="connsiteY9" fmla="*/ 277178 h 1522471"/>
                  <a:gd name="connsiteX10" fmla="*/ 1279654 w 1613651"/>
                  <a:gd name="connsiteY10" fmla="*/ 449912 h 1522471"/>
                  <a:gd name="connsiteX11" fmla="*/ 1279654 w 1613651"/>
                  <a:gd name="connsiteY11" fmla="*/ 461963 h 1522471"/>
                  <a:gd name="connsiteX12" fmla="*/ 1319894 w 1613651"/>
                  <a:gd name="connsiteY12" fmla="*/ 522220 h 1522471"/>
                  <a:gd name="connsiteX13" fmla="*/ 1331966 w 1613651"/>
                  <a:gd name="connsiteY13" fmla="*/ 526237 h 1522471"/>
                  <a:gd name="connsiteX14" fmla="*/ 1529146 w 1613651"/>
                  <a:gd name="connsiteY14" fmla="*/ 506151 h 1522471"/>
                  <a:gd name="connsiteX15" fmla="*/ 1533170 w 1613651"/>
                  <a:gd name="connsiteY15" fmla="*/ 518202 h 1522471"/>
                  <a:gd name="connsiteX16" fmla="*/ 1589507 w 1613651"/>
                  <a:gd name="connsiteY16" fmla="*/ 666834 h 1522471"/>
                  <a:gd name="connsiteX17" fmla="*/ 1581459 w 1613651"/>
                  <a:gd name="connsiteY17" fmla="*/ 678885 h 1522471"/>
                  <a:gd name="connsiteX18" fmla="*/ 1420496 w 1613651"/>
                  <a:gd name="connsiteY18" fmla="*/ 783329 h 1522471"/>
                  <a:gd name="connsiteX19" fmla="*/ 1416472 w 1613651"/>
                  <a:gd name="connsiteY19" fmla="*/ 791363 h 1522471"/>
                  <a:gd name="connsiteX20" fmla="*/ 1420496 w 1613651"/>
                  <a:gd name="connsiteY20" fmla="*/ 867688 h 1522471"/>
                  <a:gd name="connsiteX21" fmla="*/ 1432568 w 1613651"/>
                  <a:gd name="connsiteY21" fmla="*/ 879739 h 1522471"/>
                  <a:gd name="connsiteX22" fmla="*/ 1609627 w 1613651"/>
                  <a:gd name="connsiteY22" fmla="*/ 960081 h 1522471"/>
                  <a:gd name="connsiteX23" fmla="*/ 1613651 w 1613651"/>
                  <a:gd name="connsiteY23" fmla="*/ 968115 h 1522471"/>
                  <a:gd name="connsiteX24" fmla="*/ 1581459 w 1613651"/>
                  <a:gd name="connsiteY24" fmla="*/ 1124781 h 1522471"/>
                  <a:gd name="connsiteX25" fmla="*/ 1573411 w 1613651"/>
                  <a:gd name="connsiteY25" fmla="*/ 1132815 h 1522471"/>
                  <a:gd name="connsiteX26" fmla="*/ 1380255 w 1613651"/>
                  <a:gd name="connsiteY26" fmla="*/ 1144866 h 1522471"/>
                  <a:gd name="connsiteX27" fmla="*/ 1372207 w 1613651"/>
                  <a:gd name="connsiteY27" fmla="*/ 1148883 h 1522471"/>
                  <a:gd name="connsiteX28" fmla="*/ 1335991 w 1613651"/>
                  <a:gd name="connsiteY28" fmla="*/ 1221190 h 1522471"/>
                  <a:gd name="connsiteX29" fmla="*/ 1335991 w 1613651"/>
                  <a:gd name="connsiteY29" fmla="*/ 1229224 h 1522471"/>
                  <a:gd name="connsiteX30" fmla="*/ 1452688 w 1613651"/>
                  <a:gd name="connsiteY30" fmla="*/ 1389907 h 1522471"/>
                  <a:gd name="connsiteX31" fmla="*/ 1452688 w 1613651"/>
                  <a:gd name="connsiteY31" fmla="*/ 1401959 h 1522471"/>
                  <a:gd name="connsiteX32" fmla="*/ 1344039 w 1613651"/>
                  <a:gd name="connsiteY32" fmla="*/ 1522471 h 1522471"/>
                  <a:gd name="connsiteX33" fmla="*/ 1335991 w 1613651"/>
                  <a:gd name="connsiteY33" fmla="*/ 1522471 h 1522471"/>
                  <a:gd name="connsiteX34" fmla="*/ 1158932 w 1613651"/>
                  <a:gd name="connsiteY34" fmla="*/ 1434095 h 1522471"/>
                  <a:gd name="connsiteX35" fmla="*/ 1150883 w 1613651"/>
                  <a:gd name="connsiteY35" fmla="*/ 1434095 h 1522471"/>
                  <a:gd name="connsiteX36" fmla="*/ 1128315 w 1613651"/>
                  <a:gd name="connsiteY36" fmla="*/ 1438774 h 1522471"/>
                  <a:gd name="connsiteX37" fmla="*/ 1113073 w 1613651"/>
                  <a:gd name="connsiteY37" fmla="*/ 1366790 h 1522471"/>
                  <a:gd name="connsiteX38" fmla="*/ 1161524 w 1613651"/>
                  <a:gd name="connsiteY38" fmla="*/ 1327023 h 1522471"/>
                  <a:gd name="connsiteX39" fmla="*/ 1345313 w 1613651"/>
                  <a:gd name="connsiteY39" fmla="*/ 885625 h 1522471"/>
                  <a:gd name="connsiteX40" fmla="*/ 717818 w 1613651"/>
                  <a:gd name="connsiteY40" fmla="*/ 261395 h 1522471"/>
                  <a:gd name="connsiteX41" fmla="*/ 197489 w 1613651"/>
                  <a:gd name="connsiteY41" fmla="*/ 536612 h 1522471"/>
                  <a:gd name="connsiteX42" fmla="*/ 163371 w 1613651"/>
                  <a:gd name="connsiteY42" fmla="*/ 592325 h 1522471"/>
                  <a:gd name="connsiteX43" fmla="*/ 94809 w 1613651"/>
                  <a:gd name="connsiteY43" fmla="*/ 583894 h 1522471"/>
                  <a:gd name="connsiteX44" fmla="*/ 108650 w 1613651"/>
                  <a:gd name="connsiteY44" fmla="*/ 550339 h 1522471"/>
                  <a:gd name="connsiteX45" fmla="*/ 0 w 1613651"/>
                  <a:gd name="connsiteY45" fmla="*/ 381622 h 1522471"/>
                  <a:gd name="connsiteX46" fmla="*/ 0 w 1613651"/>
                  <a:gd name="connsiteY46" fmla="*/ 365554 h 1522471"/>
                  <a:gd name="connsiteX47" fmla="*/ 100602 w 1613651"/>
                  <a:gd name="connsiteY47" fmla="*/ 245041 h 1522471"/>
                  <a:gd name="connsiteX48" fmla="*/ 112674 w 1613651"/>
                  <a:gd name="connsiteY48" fmla="*/ 245041 h 1522471"/>
                  <a:gd name="connsiteX49" fmla="*/ 297781 w 1613651"/>
                  <a:gd name="connsiteY49" fmla="*/ 329400 h 1522471"/>
                  <a:gd name="connsiteX50" fmla="*/ 358142 w 1613651"/>
                  <a:gd name="connsiteY50" fmla="*/ 289229 h 1522471"/>
                  <a:gd name="connsiteX51" fmla="*/ 346070 w 1613651"/>
                  <a:gd name="connsiteY51" fmla="*/ 84358 h 1522471"/>
                  <a:gd name="connsiteX52" fmla="*/ 350094 w 1613651"/>
                  <a:gd name="connsiteY52" fmla="*/ 80341 h 1522471"/>
                  <a:gd name="connsiteX53" fmla="*/ 503008 w 1613651"/>
                  <a:gd name="connsiteY53" fmla="*/ 24102 h 1522471"/>
                  <a:gd name="connsiteX54" fmla="*/ 515081 w 1613651"/>
                  <a:gd name="connsiteY54" fmla="*/ 28119 h 1522471"/>
                  <a:gd name="connsiteX55" fmla="*/ 627755 w 1613651"/>
                  <a:gd name="connsiteY55" fmla="*/ 196836 h 1522471"/>
                  <a:gd name="connsiteX56" fmla="*/ 704212 w 1613651"/>
                  <a:gd name="connsiteY56" fmla="*/ 188802 h 1522471"/>
                  <a:gd name="connsiteX57" fmla="*/ 796765 w 1613651"/>
                  <a:gd name="connsiteY57" fmla="*/ 4017 h 1522471"/>
                  <a:gd name="connsiteX58" fmla="*/ 804814 w 1613651"/>
                  <a:gd name="connsiteY58"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49912 h 1522471"/>
                  <a:gd name="connsiteX10" fmla="*/ 1279654 w 1613651"/>
                  <a:gd name="connsiteY10" fmla="*/ 461963 h 1522471"/>
                  <a:gd name="connsiteX11" fmla="*/ 1319894 w 1613651"/>
                  <a:gd name="connsiteY11" fmla="*/ 522220 h 1522471"/>
                  <a:gd name="connsiteX12" fmla="*/ 1331966 w 1613651"/>
                  <a:gd name="connsiteY12" fmla="*/ 526237 h 1522471"/>
                  <a:gd name="connsiteX13" fmla="*/ 1529146 w 1613651"/>
                  <a:gd name="connsiteY13" fmla="*/ 506151 h 1522471"/>
                  <a:gd name="connsiteX14" fmla="*/ 1533170 w 1613651"/>
                  <a:gd name="connsiteY14" fmla="*/ 518202 h 1522471"/>
                  <a:gd name="connsiteX15" fmla="*/ 1589507 w 1613651"/>
                  <a:gd name="connsiteY15" fmla="*/ 666834 h 1522471"/>
                  <a:gd name="connsiteX16" fmla="*/ 1581459 w 1613651"/>
                  <a:gd name="connsiteY16" fmla="*/ 678885 h 1522471"/>
                  <a:gd name="connsiteX17" fmla="*/ 1420496 w 1613651"/>
                  <a:gd name="connsiteY17" fmla="*/ 783329 h 1522471"/>
                  <a:gd name="connsiteX18" fmla="*/ 1416472 w 1613651"/>
                  <a:gd name="connsiteY18" fmla="*/ 791363 h 1522471"/>
                  <a:gd name="connsiteX19" fmla="*/ 1420496 w 1613651"/>
                  <a:gd name="connsiteY19" fmla="*/ 867688 h 1522471"/>
                  <a:gd name="connsiteX20" fmla="*/ 1432568 w 1613651"/>
                  <a:gd name="connsiteY20" fmla="*/ 879739 h 1522471"/>
                  <a:gd name="connsiteX21" fmla="*/ 1609627 w 1613651"/>
                  <a:gd name="connsiteY21" fmla="*/ 960081 h 1522471"/>
                  <a:gd name="connsiteX22" fmla="*/ 1613651 w 1613651"/>
                  <a:gd name="connsiteY22" fmla="*/ 968115 h 1522471"/>
                  <a:gd name="connsiteX23" fmla="*/ 1581459 w 1613651"/>
                  <a:gd name="connsiteY23" fmla="*/ 1124781 h 1522471"/>
                  <a:gd name="connsiteX24" fmla="*/ 1573411 w 1613651"/>
                  <a:gd name="connsiteY24" fmla="*/ 1132815 h 1522471"/>
                  <a:gd name="connsiteX25" fmla="*/ 1380255 w 1613651"/>
                  <a:gd name="connsiteY25" fmla="*/ 1144866 h 1522471"/>
                  <a:gd name="connsiteX26" fmla="*/ 1372207 w 1613651"/>
                  <a:gd name="connsiteY26" fmla="*/ 1148883 h 1522471"/>
                  <a:gd name="connsiteX27" fmla="*/ 1335991 w 1613651"/>
                  <a:gd name="connsiteY27" fmla="*/ 1221190 h 1522471"/>
                  <a:gd name="connsiteX28" fmla="*/ 1335991 w 1613651"/>
                  <a:gd name="connsiteY28" fmla="*/ 1229224 h 1522471"/>
                  <a:gd name="connsiteX29" fmla="*/ 1452688 w 1613651"/>
                  <a:gd name="connsiteY29" fmla="*/ 1389907 h 1522471"/>
                  <a:gd name="connsiteX30" fmla="*/ 1452688 w 1613651"/>
                  <a:gd name="connsiteY30" fmla="*/ 1401959 h 1522471"/>
                  <a:gd name="connsiteX31" fmla="*/ 1344039 w 1613651"/>
                  <a:gd name="connsiteY31" fmla="*/ 1522471 h 1522471"/>
                  <a:gd name="connsiteX32" fmla="*/ 1335991 w 1613651"/>
                  <a:gd name="connsiteY32" fmla="*/ 1522471 h 1522471"/>
                  <a:gd name="connsiteX33" fmla="*/ 1158932 w 1613651"/>
                  <a:gd name="connsiteY33" fmla="*/ 1434095 h 1522471"/>
                  <a:gd name="connsiteX34" fmla="*/ 1150883 w 1613651"/>
                  <a:gd name="connsiteY34" fmla="*/ 1434095 h 1522471"/>
                  <a:gd name="connsiteX35" fmla="*/ 1128315 w 1613651"/>
                  <a:gd name="connsiteY35" fmla="*/ 1438774 h 1522471"/>
                  <a:gd name="connsiteX36" fmla="*/ 1113073 w 1613651"/>
                  <a:gd name="connsiteY36" fmla="*/ 1366790 h 1522471"/>
                  <a:gd name="connsiteX37" fmla="*/ 1161524 w 1613651"/>
                  <a:gd name="connsiteY37" fmla="*/ 1327023 h 1522471"/>
                  <a:gd name="connsiteX38" fmla="*/ 1345313 w 1613651"/>
                  <a:gd name="connsiteY38" fmla="*/ 885625 h 1522471"/>
                  <a:gd name="connsiteX39" fmla="*/ 717818 w 1613651"/>
                  <a:gd name="connsiteY39" fmla="*/ 261395 h 1522471"/>
                  <a:gd name="connsiteX40" fmla="*/ 197489 w 1613651"/>
                  <a:gd name="connsiteY40" fmla="*/ 536612 h 1522471"/>
                  <a:gd name="connsiteX41" fmla="*/ 163371 w 1613651"/>
                  <a:gd name="connsiteY41" fmla="*/ 592325 h 1522471"/>
                  <a:gd name="connsiteX42" fmla="*/ 94809 w 1613651"/>
                  <a:gd name="connsiteY42" fmla="*/ 583894 h 1522471"/>
                  <a:gd name="connsiteX43" fmla="*/ 108650 w 1613651"/>
                  <a:gd name="connsiteY43" fmla="*/ 550339 h 1522471"/>
                  <a:gd name="connsiteX44" fmla="*/ 0 w 1613651"/>
                  <a:gd name="connsiteY44" fmla="*/ 381622 h 1522471"/>
                  <a:gd name="connsiteX45" fmla="*/ 0 w 1613651"/>
                  <a:gd name="connsiteY45" fmla="*/ 365554 h 1522471"/>
                  <a:gd name="connsiteX46" fmla="*/ 100602 w 1613651"/>
                  <a:gd name="connsiteY46" fmla="*/ 245041 h 1522471"/>
                  <a:gd name="connsiteX47" fmla="*/ 112674 w 1613651"/>
                  <a:gd name="connsiteY47" fmla="*/ 245041 h 1522471"/>
                  <a:gd name="connsiteX48" fmla="*/ 297781 w 1613651"/>
                  <a:gd name="connsiteY48" fmla="*/ 329400 h 1522471"/>
                  <a:gd name="connsiteX49" fmla="*/ 358142 w 1613651"/>
                  <a:gd name="connsiteY49" fmla="*/ 289229 h 1522471"/>
                  <a:gd name="connsiteX50" fmla="*/ 346070 w 1613651"/>
                  <a:gd name="connsiteY50" fmla="*/ 84358 h 1522471"/>
                  <a:gd name="connsiteX51" fmla="*/ 350094 w 1613651"/>
                  <a:gd name="connsiteY51" fmla="*/ 80341 h 1522471"/>
                  <a:gd name="connsiteX52" fmla="*/ 503008 w 1613651"/>
                  <a:gd name="connsiteY52" fmla="*/ 24102 h 1522471"/>
                  <a:gd name="connsiteX53" fmla="*/ 515081 w 1613651"/>
                  <a:gd name="connsiteY53" fmla="*/ 28119 h 1522471"/>
                  <a:gd name="connsiteX54" fmla="*/ 627755 w 1613651"/>
                  <a:gd name="connsiteY54" fmla="*/ 196836 h 1522471"/>
                  <a:gd name="connsiteX55" fmla="*/ 704212 w 1613651"/>
                  <a:gd name="connsiteY55" fmla="*/ 188802 h 1522471"/>
                  <a:gd name="connsiteX56" fmla="*/ 796765 w 1613651"/>
                  <a:gd name="connsiteY56" fmla="*/ 4017 h 1522471"/>
                  <a:gd name="connsiteX57" fmla="*/ 804814 w 1613651"/>
                  <a:gd name="connsiteY57"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331966 w 1613651"/>
                  <a:gd name="connsiteY11" fmla="*/ 526237 h 1522471"/>
                  <a:gd name="connsiteX12" fmla="*/ 1529146 w 1613651"/>
                  <a:gd name="connsiteY12" fmla="*/ 506151 h 1522471"/>
                  <a:gd name="connsiteX13" fmla="*/ 1533170 w 1613651"/>
                  <a:gd name="connsiteY13" fmla="*/ 518202 h 1522471"/>
                  <a:gd name="connsiteX14" fmla="*/ 1589507 w 1613651"/>
                  <a:gd name="connsiteY14" fmla="*/ 666834 h 1522471"/>
                  <a:gd name="connsiteX15" fmla="*/ 1581459 w 1613651"/>
                  <a:gd name="connsiteY15" fmla="*/ 678885 h 1522471"/>
                  <a:gd name="connsiteX16" fmla="*/ 1420496 w 1613651"/>
                  <a:gd name="connsiteY16" fmla="*/ 783329 h 1522471"/>
                  <a:gd name="connsiteX17" fmla="*/ 1416472 w 1613651"/>
                  <a:gd name="connsiteY17" fmla="*/ 791363 h 1522471"/>
                  <a:gd name="connsiteX18" fmla="*/ 1420496 w 1613651"/>
                  <a:gd name="connsiteY18" fmla="*/ 867688 h 1522471"/>
                  <a:gd name="connsiteX19" fmla="*/ 1432568 w 1613651"/>
                  <a:gd name="connsiteY19" fmla="*/ 879739 h 1522471"/>
                  <a:gd name="connsiteX20" fmla="*/ 1609627 w 1613651"/>
                  <a:gd name="connsiteY20" fmla="*/ 960081 h 1522471"/>
                  <a:gd name="connsiteX21" fmla="*/ 1613651 w 1613651"/>
                  <a:gd name="connsiteY21" fmla="*/ 968115 h 1522471"/>
                  <a:gd name="connsiteX22" fmla="*/ 1581459 w 1613651"/>
                  <a:gd name="connsiteY22" fmla="*/ 1124781 h 1522471"/>
                  <a:gd name="connsiteX23" fmla="*/ 1573411 w 1613651"/>
                  <a:gd name="connsiteY23" fmla="*/ 1132815 h 1522471"/>
                  <a:gd name="connsiteX24" fmla="*/ 1380255 w 1613651"/>
                  <a:gd name="connsiteY24" fmla="*/ 1144866 h 1522471"/>
                  <a:gd name="connsiteX25" fmla="*/ 1372207 w 1613651"/>
                  <a:gd name="connsiteY25" fmla="*/ 1148883 h 1522471"/>
                  <a:gd name="connsiteX26" fmla="*/ 1335991 w 1613651"/>
                  <a:gd name="connsiteY26" fmla="*/ 1221190 h 1522471"/>
                  <a:gd name="connsiteX27" fmla="*/ 1335991 w 1613651"/>
                  <a:gd name="connsiteY27" fmla="*/ 1229224 h 1522471"/>
                  <a:gd name="connsiteX28" fmla="*/ 1452688 w 1613651"/>
                  <a:gd name="connsiteY28" fmla="*/ 1389907 h 1522471"/>
                  <a:gd name="connsiteX29" fmla="*/ 1452688 w 1613651"/>
                  <a:gd name="connsiteY29" fmla="*/ 1401959 h 1522471"/>
                  <a:gd name="connsiteX30" fmla="*/ 1344039 w 1613651"/>
                  <a:gd name="connsiteY30" fmla="*/ 1522471 h 1522471"/>
                  <a:gd name="connsiteX31" fmla="*/ 1335991 w 1613651"/>
                  <a:gd name="connsiteY31" fmla="*/ 1522471 h 1522471"/>
                  <a:gd name="connsiteX32" fmla="*/ 1158932 w 1613651"/>
                  <a:gd name="connsiteY32" fmla="*/ 1434095 h 1522471"/>
                  <a:gd name="connsiteX33" fmla="*/ 1150883 w 1613651"/>
                  <a:gd name="connsiteY33" fmla="*/ 1434095 h 1522471"/>
                  <a:gd name="connsiteX34" fmla="*/ 1128315 w 1613651"/>
                  <a:gd name="connsiteY34" fmla="*/ 1438774 h 1522471"/>
                  <a:gd name="connsiteX35" fmla="*/ 1113073 w 1613651"/>
                  <a:gd name="connsiteY35" fmla="*/ 1366790 h 1522471"/>
                  <a:gd name="connsiteX36" fmla="*/ 1161524 w 1613651"/>
                  <a:gd name="connsiteY36" fmla="*/ 1327023 h 1522471"/>
                  <a:gd name="connsiteX37" fmla="*/ 1345313 w 1613651"/>
                  <a:gd name="connsiteY37" fmla="*/ 885625 h 1522471"/>
                  <a:gd name="connsiteX38" fmla="*/ 717818 w 1613651"/>
                  <a:gd name="connsiteY38" fmla="*/ 261395 h 1522471"/>
                  <a:gd name="connsiteX39" fmla="*/ 197489 w 1613651"/>
                  <a:gd name="connsiteY39" fmla="*/ 536612 h 1522471"/>
                  <a:gd name="connsiteX40" fmla="*/ 163371 w 1613651"/>
                  <a:gd name="connsiteY40" fmla="*/ 592325 h 1522471"/>
                  <a:gd name="connsiteX41" fmla="*/ 94809 w 1613651"/>
                  <a:gd name="connsiteY41" fmla="*/ 583894 h 1522471"/>
                  <a:gd name="connsiteX42" fmla="*/ 108650 w 1613651"/>
                  <a:gd name="connsiteY42" fmla="*/ 550339 h 1522471"/>
                  <a:gd name="connsiteX43" fmla="*/ 0 w 1613651"/>
                  <a:gd name="connsiteY43" fmla="*/ 381622 h 1522471"/>
                  <a:gd name="connsiteX44" fmla="*/ 0 w 1613651"/>
                  <a:gd name="connsiteY44" fmla="*/ 365554 h 1522471"/>
                  <a:gd name="connsiteX45" fmla="*/ 100602 w 1613651"/>
                  <a:gd name="connsiteY45" fmla="*/ 245041 h 1522471"/>
                  <a:gd name="connsiteX46" fmla="*/ 112674 w 1613651"/>
                  <a:gd name="connsiteY46" fmla="*/ 245041 h 1522471"/>
                  <a:gd name="connsiteX47" fmla="*/ 297781 w 1613651"/>
                  <a:gd name="connsiteY47" fmla="*/ 329400 h 1522471"/>
                  <a:gd name="connsiteX48" fmla="*/ 358142 w 1613651"/>
                  <a:gd name="connsiteY48" fmla="*/ 289229 h 1522471"/>
                  <a:gd name="connsiteX49" fmla="*/ 346070 w 1613651"/>
                  <a:gd name="connsiteY49" fmla="*/ 84358 h 1522471"/>
                  <a:gd name="connsiteX50" fmla="*/ 350094 w 1613651"/>
                  <a:gd name="connsiteY50" fmla="*/ 80341 h 1522471"/>
                  <a:gd name="connsiteX51" fmla="*/ 503008 w 1613651"/>
                  <a:gd name="connsiteY51" fmla="*/ 24102 h 1522471"/>
                  <a:gd name="connsiteX52" fmla="*/ 515081 w 1613651"/>
                  <a:gd name="connsiteY52" fmla="*/ 28119 h 1522471"/>
                  <a:gd name="connsiteX53" fmla="*/ 627755 w 1613651"/>
                  <a:gd name="connsiteY53" fmla="*/ 196836 h 1522471"/>
                  <a:gd name="connsiteX54" fmla="*/ 704212 w 1613651"/>
                  <a:gd name="connsiteY54" fmla="*/ 188802 h 1522471"/>
                  <a:gd name="connsiteX55" fmla="*/ 796765 w 1613651"/>
                  <a:gd name="connsiteY55" fmla="*/ 4017 h 1522471"/>
                  <a:gd name="connsiteX56" fmla="*/ 804814 w 1613651"/>
                  <a:gd name="connsiteY56"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20496 w 1613651"/>
                  <a:gd name="connsiteY15" fmla="*/ 783329 h 1522471"/>
                  <a:gd name="connsiteX16" fmla="*/ 1416472 w 1613651"/>
                  <a:gd name="connsiteY16" fmla="*/ 791363 h 1522471"/>
                  <a:gd name="connsiteX17" fmla="*/ 1420496 w 1613651"/>
                  <a:gd name="connsiteY17" fmla="*/ 867688 h 1522471"/>
                  <a:gd name="connsiteX18" fmla="*/ 1432568 w 1613651"/>
                  <a:gd name="connsiteY18" fmla="*/ 879739 h 1522471"/>
                  <a:gd name="connsiteX19" fmla="*/ 1609627 w 1613651"/>
                  <a:gd name="connsiteY19" fmla="*/ 960081 h 1522471"/>
                  <a:gd name="connsiteX20" fmla="*/ 1613651 w 1613651"/>
                  <a:gd name="connsiteY20" fmla="*/ 968115 h 1522471"/>
                  <a:gd name="connsiteX21" fmla="*/ 1581459 w 1613651"/>
                  <a:gd name="connsiteY21" fmla="*/ 1124781 h 1522471"/>
                  <a:gd name="connsiteX22" fmla="*/ 1573411 w 1613651"/>
                  <a:gd name="connsiteY22" fmla="*/ 1132815 h 1522471"/>
                  <a:gd name="connsiteX23" fmla="*/ 1380255 w 1613651"/>
                  <a:gd name="connsiteY23" fmla="*/ 1144866 h 1522471"/>
                  <a:gd name="connsiteX24" fmla="*/ 1372207 w 1613651"/>
                  <a:gd name="connsiteY24" fmla="*/ 1148883 h 1522471"/>
                  <a:gd name="connsiteX25" fmla="*/ 1335991 w 1613651"/>
                  <a:gd name="connsiteY25" fmla="*/ 1221190 h 1522471"/>
                  <a:gd name="connsiteX26" fmla="*/ 1335991 w 1613651"/>
                  <a:gd name="connsiteY26" fmla="*/ 1229224 h 1522471"/>
                  <a:gd name="connsiteX27" fmla="*/ 1452688 w 1613651"/>
                  <a:gd name="connsiteY27" fmla="*/ 1389907 h 1522471"/>
                  <a:gd name="connsiteX28" fmla="*/ 1452688 w 1613651"/>
                  <a:gd name="connsiteY28" fmla="*/ 1401959 h 1522471"/>
                  <a:gd name="connsiteX29" fmla="*/ 1344039 w 1613651"/>
                  <a:gd name="connsiteY29" fmla="*/ 1522471 h 1522471"/>
                  <a:gd name="connsiteX30" fmla="*/ 1335991 w 1613651"/>
                  <a:gd name="connsiteY30" fmla="*/ 1522471 h 1522471"/>
                  <a:gd name="connsiteX31" fmla="*/ 1158932 w 1613651"/>
                  <a:gd name="connsiteY31" fmla="*/ 1434095 h 1522471"/>
                  <a:gd name="connsiteX32" fmla="*/ 1150883 w 1613651"/>
                  <a:gd name="connsiteY32" fmla="*/ 1434095 h 1522471"/>
                  <a:gd name="connsiteX33" fmla="*/ 1128315 w 1613651"/>
                  <a:gd name="connsiteY33" fmla="*/ 1438774 h 1522471"/>
                  <a:gd name="connsiteX34" fmla="*/ 1113073 w 1613651"/>
                  <a:gd name="connsiteY34" fmla="*/ 1366790 h 1522471"/>
                  <a:gd name="connsiteX35" fmla="*/ 1161524 w 1613651"/>
                  <a:gd name="connsiteY35" fmla="*/ 1327023 h 1522471"/>
                  <a:gd name="connsiteX36" fmla="*/ 1345313 w 1613651"/>
                  <a:gd name="connsiteY36" fmla="*/ 885625 h 1522471"/>
                  <a:gd name="connsiteX37" fmla="*/ 717818 w 1613651"/>
                  <a:gd name="connsiteY37" fmla="*/ 261395 h 1522471"/>
                  <a:gd name="connsiteX38" fmla="*/ 197489 w 1613651"/>
                  <a:gd name="connsiteY38" fmla="*/ 536612 h 1522471"/>
                  <a:gd name="connsiteX39" fmla="*/ 163371 w 1613651"/>
                  <a:gd name="connsiteY39" fmla="*/ 592325 h 1522471"/>
                  <a:gd name="connsiteX40" fmla="*/ 94809 w 1613651"/>
                  <a:gd name="connsiteY40" fmla="*/ 583894 h 1522471"/>
                  <a:gd name="connsiteX41" fmla="*/ 108650 w 1613651"/>
                  <a:gd name="connsiteY41" fmla="*/ 550339 h 1522471"/>
                  <a:gd name="connsiteX42" fmla="*/ 0 w 1613651"/>
                  <a:gd name="connsiteY42" fmla="*/ 381622 h 1522471"/>
                  <a:gd name="connsiteX43" fmla="*/ 0 w 1613651"/>
                  <a:gd name="connsiteY43" fmla="*/ 365554 h 1522471"/>
                  <a:gd name="connsiteX44" fmla="*/ 100602 w 1613651"/>
                  <a:gd name="connsiteY44" fmla="*/ 245041 h 1522471"/>
                  <a:gd name="connsiteX45" fmla="*/ 112674 w 1613651"/>
                  <a:gd name="connsiteY45" fmla="*/ 245041 h 1522471"/>
                  <a:gd name="connsiteX46" fmla="*/ 297781 w 1613651"/>
                  <a:gd name="connsiteY46" fmla="*/ 329400 h 1522471"/>
                  <a:gd name="connsiteX47" fmla="*/ 358142 w 1613651"/>
                  <a:gd name="connsiteY47" fmla="*/ 289229 h 1522471"/>
                  <a:gd name="connsiteX48" fmla="*/ 346070 w 1613651"/>
                  <a:gd name="connsiteY48" fmla="*/ 84358 h 1522471"/>
                  <a:gd name="connsiteX49" fmla="*/ 350094 w 1613651"/>
                  <a:gd name="connsiteY49" fmla="*/ 80341 h 1522471"/>
                  <a:gd name="connsiteX50" fmla="*/ 503008 w 1613651"/>
                  <a:gd name="connsiteY50" fmla="*/ 24102 h 1522471"/>
                  <a:gd name="connsiteX51" fmla="*/ 515081 w 1613651"/>
                  <a:gd name="connsiteY51" fmla="*/ 28119 h 1522471"/>
                  <a:gd name="connsiteX52" fmla="*/ 627755 w 1613651"/>
                  <a:gd name="connsiteY52" fmla="*/ 196836 h 1522471"/>
                  <a:gd name="connsiteX53" fmla="*/ 704212 w 1613651"/>
                  <a:gd name="connsiteY53" fmla="*/ 188802 h 1522471"/>
                  <a:gd name="connsiteX54" fmla="*/ 796765 w 1613651"/>
                  <a:gd name="connsiteY54" fmla="*/ 4017 h 1522471"/>
                  <a:gd name="connsiteX55" fmla="*/ 804814 w 1613651"/>
                  <a:gd name="connsiteY55"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432568 w 1613651"/>
                  <a:gd name="connsiteY17" fmla="*/ 879739 h 1522471"/>
                  <a:gd name="connsiteX18" fmla="*/ 1609627 w 1613651"/>
                  <a:gd name="connsiteY18" fmla="*/ 960081 h 1522471"/>
                  <a:gd name="connsiteX19" fmla="*/ 1613651 w 1613651"/>
                  <a:gd name="connsiteY19" fmla="*/ 968115 h 1522471"/>
                  <a:gd name="connsiteX20" fmla="*/ 1581459 w 1613651"/>
                  <a:gd name="connsiteY20" fmla="*/ 1124781 h 1522471"/>
                  <a:gd name="connsiteX21" fmla="*/ 1573411 w 1613651"/>
                  <a:gd name="connsiteY21" fmla="*/ 1132815 h 1522471"/>
                  <a:gd name="connsiteX22" fmla="*/ 1380255 w 1613651"/>
                  <a:gd name="connsiteY22" fmla="*/ 1144866 h 1522471"/>
                  <a:gd name="connsiteX23" fmla="*/ 1372207 w 1613651"/>
                  <a:gd name="connsiteY23" fmla="*/ 1148883 h 1522471"/>
                  <a:gd name="connsiteX24" fmla="*/ 1335991 w 1613651"/>
                  <a:gd name="connsiteY24" fmla="*/ 1221190 h 1522471"/>
                  <a:gd name="connsiteX25" fmla="*/ 1335991 w 1613651"/>
                  <a:gd name="connsiteY25" fmla="*/ 1229224 h 1522471"/>
                  <a:gd name="connsiteX26" fmla="*/ 1452688 w 1613651"/>
                  <a:gd name="connsiteY26" fmla="*/ 1389907 h 1522471"/>
                  <a:gd name="connsiteX27" fmla="*/ 1452688 w 1613651"/>
                  <a:gd name="connsiteY27" fmla="*/ 1401959 h 1522471"/>
                  <a:gd name="connsiteX28" fmla="*/ 1344039 w 1613651"/>
                  <a:gd name="connsiteY28" fmla="*/ 1522471 h 1522471"/>
                  <a:gd name="connsiteX29" fmla="*/ 1335991 w 1613651"/>
                  <a:gd name="connsiteY29" fmla="*/ 1522471 h 1522471"/>
                  <a:gd name="connsiteX30" fmla="*/ 1158932 w 1613651"/>
                  <a:gd name="connsiteY30" fmla="*/ 1434095 h 1522471"/>
                  <a:gd name="connsiteX31" fmla="*/ 1150883 w 1613651"/>
                  <a:gd name="connsiteY31" fmla="*/ 1434095 h 1522471"/>
                  <a:gd name="connsiteX32" fmla="*/ 1128315 w 1613651"/>
                  <a:gd name="connsiteY32" fmla="*/ 1438774 h 1522471"/>
                  <a:gd name="connsiteX33" fmla="*/ 1113073 w 1613651"/>
                  <a:gd name="connsiteY33" fmla="*/ 1366790 h 1522471"/>
                  <a:gd name="connsiteX34" fmla="*/ 1161524 w 1613651"/>
                  <a:gd name="connsiteY34" fmla="*/ 1327023 h 1522471"/>
                  <a:gd name="connsiteX35" fmla="*/ 1345313 w 1613651"/>
                  <a:gd name="connsiteY35" fmla="*/ 885625 h 1522471"/>
                  <a:gd name="connsiteX36" fmla="*/ 717818 w 1613651"/>
                  <a:gd name="connsiteY36" fmla="*/ 261395 h 1522471"/>
                  <a:gd name="connsiteX37" fmla="*/ 197489 w 1613651"/>
                  <a:gd name="connsiteY37" fmla="*/ 536612 h 1522471"/>
                  <a:gd name="connsiteX38" fmla="*/ 163371 w 1613651"/>
                  <a:gd name="connsiteY38" fmla="*/ 592325 h 1522471"/>
                  <a:gd name="connsiteX39" fmla="*/ 94809 w 1613651"/>
                  <a:gd name="connsiteY39" fmla="*/ 583894 h 1522471"/>
                  <a:gd name="connsiteX40" fmla="*/ 108650 w 1613651"/>
                  <a:gd name="connsiteY40" fmla="*/ 550339 h 1522471"/>
                  <a:gd name="connsiteX41" fmla="*/ 0 w 1613651"/>
                  <a:gd name="connsiteY41" fmla="*/ 381622 h 1522471"/>
                  <a:gd name="connsiteX42" fmla="*/ 0 w 1613651"/>
                  <a:gd name="connsiteY42" fmla="*/ 365554 h 1522471"/>
                  <a:gd name="connsiteX43" fmla="*/ 100602 w 1613651"/>
                  <a:gd name="connsiteY43" fmla="*/ 245041 h 1522471"/>
                  <a:gd name="connsiteX44" fmla="*/ 112674 w 1613651"/>
                  <a:gd name="connsiteY44" fmla="*/ 245041 h 1522471"/>
                  <a:gd name="connsiteX45" fmla="*/ 297781 w 1613651"/>
                  <a:gd name="connsiteY45" fmla="*/ 329400 h 1522471"/>
                  <a:gd name="connsiteX46" fmla="*/ 358142 w 1613651"/>
                  <a:gd name="connsiteY46" fmla="*/ 289229 h 1522471"/>
                  <a:gd name="connsiteX47" fmla="*/ 346070 w 1613651"/>
                  <a:gd name="connsiteY47" fmla="*/ 84358 h 1522471"/>
                  <a:gd name="connsiteX48" fmla="*/ 350094 w 1613651"/>
                  <a:gd name="connsiteY48" fmla="*/ 80341 h 1522471"/>
                  <a:gd name="connsiteX49" fmla="*/ 503008 w 1613651"/>
                  <a:gd name="connsiteY49" fmla="*/ 24102 h 1522471"/>
                  <a:gd name="connsiteX50" fmla="*/ 515081 w 1613651"/>
                  <a:gd name="connsiteY50" fmla="*/ 28119 h 1522471"/>
                  <a:gd name="connsiteX51" fmla="*/ 627755 w 1613651"/>
                  <a:gd name="connsiteY51" fmla="*/ 196836 h 1522471"/>
                  <a:gd name="connsiteX52" fmla="*/ 704212 w 1613651"/>
                  <a:gd name="connsiteY52" fmla="*/ 188802 h 1522471"/>
                  <a:gd name="connsiteX53" fmla="*/ 796765 w 1613651"/>
                  <a:gd name="connsiteY53" fmla="*/ 4017 h 1522471"/>
                  <a:gd name="connsiteX54" fmla="*/ 804814 w 1613651"/>
                  <a:gd name="connsiteY54"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80255 w 1613651"/>
                  <a:gd name="connsiteY21" fmla="*/ 1144866 h 1522471"/>
                  <a:gd name="connsiteX22" fmla="*/ 1372207 w 1613651"/>
                  <a:gd name="connsiteY22" fmla="*/ 1148883 h 1522471"/>
                  <a:gd name="connsiteX23" fmla="*/ 1335991 w 1613651"/>
                  <a:gd name="connsiteY23" fmla="*/ 1221190 h 1522471"/>
                  <a:gd name="connsiteX24" fmla="*/ 1335991 w 1613651"/>
                  <a:gd name="connsiteY24" fmla="*/ 1229224 h 1522471"/>
                  <a:gd name="connsiteX25" fmla="*/ 1452688 w 1613651"/>
                  <a:gd name="connsiteY25" fmla="*/ 1389907 h 1522471"/>
                  <a:gd name="connsiteX26" fmla="*/ 1452688 w 1613651"/>
                  <a:gd name="connsiteY26" fmla="*/ 1401959 h 1522471"/>
                  <a:gd name="connsiteX27" fmla="*/ 1344039 w 1613651"/>
                  <a:gd name="connsiteY27" fmla="*/ 1522471 h 1522471"/>
                  <a:gd name="connsiteX28" fmla="*/ 1335991 w 1613651"/>
                  <a:gd name="connsiteY28" fmla="*/ 1522471 h 1522471"/>
                  <a:gd name="connsiteX29" fmla="*/ 1158932 w 1613651"/>
                  <a:gd name="connsiteY29" fmla="*/ 1434095 h 1522471"/>
                  <a:gd name="connsiteX30" fmla="*/ 1150883 w 1613651"/>
                  <a:gd name="connsiteY30" fmla="*/ 1434095 h 1522471"/>
                  <a:gd name="connsiteX31" fmla="*/ 1128315 w 1613651"/>
                  <a:gd name="connsiteY31" fmla="*/ 1438774 h 1522471"/>
                  <a:gd name="connsiteX32" fmla="*/ 1113073 w 1613651"/>
                  <a:gd name="connsiteY32" fmla="*/ 1366790 h 1522471"/>
                  <a:gd name="connsiteX33" fmla="*/ 1161524 w 1613651"/>
                  <a:gd name="connsiteY33" fmla="*/ 1327023 h 1522471"/>
                  <a:gd name="connsiteX34" fmla="*/ 1345313 w 1613651"/>
                  <a:gd name="connsiteY34" fmla="*/ 885625 h 1522471"/>
                  <a:gd name="connsiteX35" fmla="*/ 717818 w 1613651"/>
                  <a:gd name="connsiteY35" fmla="*/ 261395 h 1522471"/>
                  <a:gd name="connsiteX36" fmla="*/ 197489 w 1613651"/>
                  <a:gd name="connsiteY36" fmla="*/ 536612 h 1522471"/>
                  <a:gd name="connsiteX37" fmla="*/ 163371 w 1613651"/>
                  <a:gd name="connsiteY37" fmla="*/ 592325 h 1522471"/>
                  <a:gd name="connsiteX38" fmla="*/ 94809 w 1613651"/>
                  <a:gd name="connsiteY38" fmla="*/ 583894 h 1522471"/>
                  <a:gd name="connsiteX39" fmla="*/ 108650 w 1613651"/>
                  <a:gd name="connsiteY39" fmla="*/ 550339 h 1522471"/>
                  <a:gd name="connsiteX40" fmla="*/ 0 w 1613651"/>
                  <a:gd name="connsiteY40" fmla="*/ 381622 h 1522471"/>
                  <a:gd name="connsiteX41" fmla="*/ 0 w 1613651"/>
                  <a:gd name="connsiteY41" fmla="*/ 365554 h 1522471"/>
                  <a:gd name="connsiteX42" fmla="*/ 100602 w 1613651"/>
                  <a:gd name="connsiteY42" fmla="*/ 245041 h 1522471"/>
                  <a:gd name="connsiteX43" fmla="*/ 112674 w 1613651"/>
                  <a:gd name="connsiteY43" fmla="*/ 245041 h 1522471"/>
                  <a:gd name="connsiteX44" fmla="*/ 297781 w 1613651"/>
                  <a:gd name="connsiteY44" fmla="*/ 329400 h 1522471"/>
                  <a:gd name="connsiteX45" fmla="*/ 358142 w 1613651"/>
                  <a:gd name="connsiteY45" fmla="*/ 289229 h 1522471"/>
                  <a:gd name="connsiteX46" fmla="*/ 346070 w 1613651"/>
                  <a:gd name="connsiteY46" fmla="*/ 84358 h 1522471"/>
                  <a:gd name="connsiteX47" fmla="*/ 350094 w 1613651"/>
                  <a:gd name="connsiteY47" fmla="*/ 80341 h 1522471"/>
                  <a:gd name="connsiteX48" fmla="*/ 503008 w 1613651"/>
                  <a:gd name="connsiteY48" fmla="*/ 24102 h 1522471"/>
                  <a:gd name="connsiteX49" fmla="*/ 515081 w 1613651"/>
                  <a:gd name="connsiteY49" fmla="*/ 28119 h 1522471"/>
                  <a:gd name="connsiteX50" fmla="*/ 627755 w 1613651"/>
                  <a:gd name="connsiteY50" fmla="*/ 196836 h 1522471"/>
                  <a:gd name="connsiteX51" fmla="*/ 704212 w 1613651"/>
                  <a:gd name="connsiteY51" fmla="*/ 188802 h 1522471"/>
                  <a:gd name="connsiteX52" fmla="*/ 796765 w 1613651"/>
                  <a:gd name="connsiteY52" fmla="*/ 4017 h 1522471"/>
                  <a:gd name="connsiteX53" fmla="*/ 804814 w 1613651"/>
                  <a:gd name="connsiteY53"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80255 w 1613651"/>
                  <a:gd name="connsiteY21" fmla="*/ 1144866 h 1522471"/>
                  <a:gd name="connsiteX22" fmla="*/ 1372207 w 1613651"/>
                  <a:gd name="connsiteY22" fmla="*/ 1148883 h 1522471"/>
                  <a:gd name="connsiteX23" fmla="*/ 1335991 w 1613651"/>
                  <a:gd name="connsiteY23" fmla="*/ 1221190 h 1522471"/>
                  <a:gd name="connsiteX24" fmla="*/ 1452688 w 1613651"/>
                  <a:gd name="connsiteY24" fmla="*/ 1389907 h 1522471"/>
                  <a:gd name="connsiteX25" fmla="*/ 1452688 w 1613651"/>
                  <a:gd name="connsiteY25" fmla="*/ 1401959 h 1522471"/>
                  <a:gd name="connsiteX26" fmla="*/ 1344039 w 1613651"/>
                  <a:gd name="connsiteY26" fmla="*/ 1522471 h 1522471"/>
                  <a:gd name="connsiteX27" fmla="*/ 1335991 w 1613651"/>
                  <a:gd name="connsiteY27" fmla="*/ 1522471 h 1522471"/>
                  <a:gd name="connsiteX28" fmla="*/ 1158932 w 1613651"/>
                  <a:gd name="connsiteY28" fmla="*/ 1434095 h 1522471"/>
                  <a:gd name="connsiteX29" fmla="*/ 1150883 w 1613651"/>
                  <a:gd name="connsiteY29" fmla="*/ 1434095 h 1522471"/>
                  <a:gd name="connsiteX30" fmla="*/ 1128315 w 1613651"/>
                  <a:gd name="connsiteY30" fmla="*/ 1438774 h 1522471"/>
                  <a:gd name="connsiteX31" fmla="*/ 1113073 w 1613651"/>
                  <a:gd name="connsiteY31" fmla="*/ 1366790 h 1522471"/>
                  <a:gd name="connsiteX32" fmla="*/ 1161524 w 1613651"/>
                  <a:gd name="connsiteY32" fmla="*/ 1327023 h 1522471"/>
                  <a:gd name="connsiteX33" fmla="*/ 1345313 w 1613651"/>
                  <a:gd name="connsiteY33" fmla="*/ 885625 h 1522471"/>
                  <a:gd name="connsiteX34" fmla="*/ 717818 w 1613651"/>
                  <a:gd name="connsiteY34" fmla="*/ 261395 h 1522471"/>
                  <a:gd name="connsiteX35" fmla="*/ 197489 w 1613651"/>
                  <a:gd name="connsiteY35" fmla="*/ 536612 h 1522471"/>
                  <a:gd name="connsiteX36" fmla="*/ 163371 w 1613651"/>
                  <a:gd name="connsiteY36" fmla="*/ 592325 h 1522471"/>
                  <a:gd name="connsiteX37" fmla="*/ 94809 w 1613651"/>
                  <a:gd name="connsiteY37" fmla="*/ 583894 h 1522471"/>
                  <a:gd name="connsiteX38" fmla="*/ 108650 w 1613651"/>
                  <a:gd name="connsiteY38" fmla="*/ 550339 h 1522471"/>
                  <a:gd name="connsiteX39" fmla="*/ 0 w 1613651"/>
                  <a:gd name="connsiteY39" fmla="*/ 381622 h 1522471"/>
                  <a:gd name="connsiteX40" fmla="*/ 0 w 1613651"/>
                  <a:gd name="connsiteY40" fmla="*/ 365554 h 1522471"/>
                  <a:gd name="connsiteX41" fmla="*/ 100602 w 1613651"/>
                  <a:gd name="connsiteY41" fmla="*/ 245041 h 1522471"/>
                  <a:gd name="connsiteX42" fmla="*/ 112674 w 1613651"/>
                  <a:gd name="connsiteY42" fmla="*/ 245041 h 1522471"/>
                  <a:gd name="connsiteX43" fmla="*/ 297781 w 1613651"/>
                  <a:gd name="connsiteY43" fmla="*/ 329400 h 1522471"/>
                  <a:gd name="connsiteX44" fmla="*/ 358142 w 1613651"/>
                  <a:gd name="connsiteY44" fmla="*/ 289229 h 1522471"/>
                  <a:gd name="connsiteX45" fmla="*/ 346070 w 1613651"/>
                  <a:gd name="connsiteY45" fmla="*/ 84358 h 1522471"/>
                  <a:gd name="connsiteX46" fmla="*/ 350094 w 1613651"/>
                  <a:gd name="connsiteY46" fmla="*/ 80341 h 1522471"/>
                  <a:gd name="connsiteX47" fmla="*/ 503008 w 1613651"/>
                  <a:gd name="connsiteY47" fmla="*/ 24102 h 1522471"/>
                  <a:gd name="connsiteX48" fmla="*/ 515081 w 1613651"/>
                  <a:gd name="connsiteY48" fmla="*/ 28119 h 1522471"/>
                  <a:gd name="connsiteX49" fmla="*/ 627755 w 1613651"/>
                  <a:gd name="connsiteY49" fmla="*/ 196836 h 1522471"/>
                  <a:gd name="connsiteX50" fmla="*/ 704212 w 1613651"/>
                  <a:gd name="connsiteY50" fmla="*/ 188802 h 1522471"/>
                  <a:gd name="connsiteX51" fmla="*/ 796765 w 1613651"/>
                  <a:gd name="connsiteY51" fmla="*/ 4017 h 1522471"/>
                  <a:gd name="connsiteX52" fmla="*/ 804814 w 1613651"/>
                  <a:gd name="connsiteY52"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72207 w 1613651"/>
                  <a:gd name="connsiteY21" fmla="*/ 1148883 h 1522471"/>
                  <a:gd name="connsiteX22" fmla="*/ 1335991 w 1613651"/>
                  <a:gd name="connsiteY22" fmla="*/ 1221190 h 1522471"/>
                  <a:gd name="connsiteX23" fmla="*/ 1452688 w 1613651"/>
                  <a:gd name="connsiteY23" fmla="*/ 1389907 h 1522471"/>
                  <a:gd name="connsiteX24" fmla="*/ 1452688 w 1613651"/>
                  <a:gd name="connsiteY24" fmla="*/ 1401959 h 1522471"/>
                  <a:gd name="connsiteX25" fmla="*/ 1344039 w 1613651"/>
                  <a:gd name="connsiteY25" fmla="*/ 1522471 h 1522471"/>
                  <a:gd name="connsiteX26" fmla="*/ 1335991 w 1613651"/>
                  <a:gd name="connsiteY26" fmla="*/ 1522471 h 1522471"/>
                  <a:gd name="connsiteX27" fmla="*/ 1158932 w 1613651"/>
                  <a:gd name="connsiteY27" fmla="*/ 1434095 h 1522471"/>
                  <a:gd name="connsiteX28" fmla="*/ 1150883 w 1613651"/>
                  <a:gd name="connsiteY28" fmla="*/ 1434095 h 1522471"/>
                  <a:gd name="connsiteX29" fmla="*/ 1128315 w 1613651"/>
                  <a:gd name="connsiteY29" fmla="*/ 1438774 h 1522471"/>
                  <a:gd name="connsiteX30" fmla="*/ 1113073 w 1613651"/>
                  <a:gd name="connsiteY30" fmla="*/ 1366790 h 1522471"/>
                  <a:gd name="connsiteX31" fmla="*/ 1161524 w 1613651"/>
                  <a:gd name="connsiteY31" fmla="*/ 1327023 h 1522471"/>
                  <a:gd name="connsiteX32" fmla="*/ 1345313 w 1613651"/>
                  <a:gd name="connsiteY32" fmla="*/ 885625 h 1522471"/>
                  <a:gd name="connsiteX33" fmla="*/ 717818 w 1613651"/>
                  <a:gd name="connsiteY33" fmla="*/ 261395 h 1522471"/>
                  <a:gd name="connsiteX34" fmla="*/ 197489 w 1613651"/>
                  <a:gd name="connsiteY34" fmla="*/ 536612 h 1522471"/>
                  <a:gd name="connsiteX35" fmla="*/ 163371 w 1613651"/>
                  <a:gd name="connsiteY35" fmla="*/ 592325 h 1522471"/>
                  <a:gd name="connsiteX36" fmla="*/ 94809 w 1613651"/>
                  <a:gd name="connsiteY36" fmla="*/ 583894 h 1522471"/>
                  <a:gd name="connsiteX37" fmla="*/ 108650 w 1613651"/>
                  <a:gd name="connsiteY37" fmla="*/ 550339 h 1522471"/>
                  <a:gd name="connsiteX38" fmla="*/ 0 w 1613651"/>
                  <a:gd name="connsiteY38" fmla="*/ 381622 h 1522471"/>
                  <a:gd name="connsiteX39" fmla="*/ 0 w 1613651"/>
                  <a:gd name="connsiteY39" fmla="*/ 365554 h 1522471"/>
                  <a:gd name="connsiteX40" fmla="*/ 100602 w 1613651"/>
                  <a:gd name="connsiteY40" fmla="*/ 245041 h 1522471"/>
                  <a:gd name="connsiteX41" fmla="*/ 112674 w 1613651"/>
                  <a:gd name="connsiteY41" fmla="*/ 245041 h 1522471"/>
                  <a:gd name="connsiteX42" fmla="*/ 297781 w 1613651"/>
                  <a:gd name="connsiteY42" fmla="*/ 329400 h 1522471"/>
                  <a:gd name="connsiteX43" fmla="*/ 358142 w 1613651"/>
                  <a:gd name="connsiteY43" fmla="*/ 289229 h 1522471"/>
                  <a:gd name="connsiteX44" fmla="*/ 346070 w 1613651"/>
                  <a:gd name="connsiteY44" fmla="*/ 84358 h 1522471"/>
                  <a:gd name="connsiteX45" fmla="*/ 350094 w 1613651"/>
                  <a:gd name="connsiteY45" fmla="*/ 80341 h 1522471"/>
                  <a:gd name="connsiteX46" fmla="*/ 503008 w 1613651"/>
                  <a:gd name="connsiteY46" fmla="*/ 24102 h 1522471"/>
                  <a:gd name="connsiteX47" fmla="*/ 515081 w 1613651"/>
                  <a:gd name="connsiteY47" fmla="*/ 28119 h 1522471"/>
                  <a:gd name="connsiteX48" fmla="*/ 627755 w 1613651"/>
                  <a:gd name="connsiteY48" fmla="*/ 196836 h 1522471"/>
                  <a:gd name="connsiteX49" fmla="*/ 704212 w 1613651"/>
                  <a:gd name="connsiteY49" fmla="*/ 188802 h 1522471"/>
                  <a:gd name="connsiteX50" fmla="*/ 796765 w 1613651"/>
                  <a:gd name="connsiteY50" fmla="*/ 4017 h 1522471"/>
                  <a:gd name="connsiteX51" fmla="*/ 804814 w 1613651"/>
                  <a:gd name="connsiteY51"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72207 w 1613651"/>
                  <a:gd name="connsiteY21" fmla="*/ 1148883 h 1522471"/>
                  <a:gd name="connsiteX22" fmla="*/ 1335991 w 1613651"/>
                  <a:gd name="connsiteY22" fmla="*/ 1221190 h 1522471"/>
                  <a:gd name="connsiteX23" fmla="*/ 1452688 w 1613651"/>
                  <a:gd name="connsiteY23" fmla="*/ 1389907 h 1522471"/>
                  <a:gd name="connsiteX24" fmla="*/ 1452688 w 1613651"/>
                  <a:gd name="connsiteY24" fmla="*/ 1401959 h 1522471"/>
                  <a:gd name="connsiteX25" fmla="*/ 1344039 w 1613651"/>
                  <a:gd name="connsiteY25" fmla="*/ 1522471 h 1522471"/>
                  <a:gd name="connsiteX26" fmla="*/ 1335991 w 1613651"/>
                  <a:gd name="connsiteY26" fmla="*/ 1522471 h 1522471"/>
                  <a:gd name="connsiteX27" fmla="*/ 1150883 w 1613651"/>
                  <a:gd name="connsiteY27" fmla="*/ 1434095 h 1522471"/>
                  <a:gd name="connsiteX28" fmla="*/ 1128315 w 1613651"/>
                  <a:gd name="connsiteY28" fmla="*/ 1438774 h 1522471"/>
                  <a:gd name="connsiteX29" fmla="*/ 1113073 w 1613651"/>
                  <a:gd name="connsiteY29" fmla="*/ 1366790 h 1522471"/>
                  <a:gd name="connsiteX30" fmla="*/ 1161524 w 1613651"/>
                  <a:gd name="connsiteY30" fmla="*/ 1327023 h 1522471"/>
                  <a:gd name="connsiteX31" fmla="*/ 1345313 w 1613651"/>
                  <a:gd name="connsiteY31" fmla="*/ 885625 h 1522471"/>
                  <a:gd name="connsiteX32" fmla="*/ 717818 w 1613651"/>
                  <a:gd name="connsiteY32" fmla="*/ 261395 h 1522471"/>
                  <a:gd name="connsiteX33" fmla="*/ 197489 w 1613651"/>
                  <a:gd name="connsiteY33" fmla="*/ 536612 h 1522471"/>
                  <a:gd name="connsiteX34" fmla="*/ 163371 w 1613651"/>
                  <a:gd name="connsiteY34" fmla="*/ 592325 h 1522471"/>
                  <a:gd name="connsiteX35" fmla="*/ 94809 w 1613651"/>
                  <a:gd name="connsiteY35" fmla="*/ 583894 h 1522471"/>
                  <a:gd name="connsiteX36" fmla="*/ 108650 w 1613651"/>
                  <a:gd name="connsiteY36" fmla="*/ 550339 h 1522471"/>
                  <a:gd name="connsiteX37" fmla="*/ 0 w 1613651"/>
                  <a:gd name="connsiteY37" fmla="*/ 381622 h 1522471"/>
                  <a:gd name="connsiteX38" fmla="*/ 0 w 1613651"/>
                  <a:gd name="connsiteY38" fmla="*/ 365554 h 1522471"/>
                  <a:gd name="connsiteX39" fmla="*/ 100602 w 1613651"/>
                  <a:gd name="connsiteY39" fmla="*/ 245041 h 1522471"/>
                  <a:gd name="connsiteX40" fmla="*/ 112674 w 1613651"/>
                  <a:gd name="connsiteY40" fmla="*/ 245041 h 1522471"/>
                  <a:gd name="connsiteX41" fmla="*/ 297781 w 1613651"/>
                  <a:gd name="connsiteY41" fmla="*/ 329400 h 1522471"/>
                  <a:gd name="connsiteX42" fmla="*/ 358142 w 1613651"/>
                  <a:gd name="connsiteY42" fmla="*/ 289229 h 1522471"/>
                  <a:gd name="connsiteX43" fmla="*/ 346070 w 1613651"/>
                  <a:gd name="connsiteY43" fmla="*/ 84358 h 1522471"/>
                  <a:gd name="connsiteX44" fmla="*/ 350094 w 1613651"/>
                  <a:gd name="connsiteY44" fmla="*/ 80341 h 1522471"/>
                  <a:gd name="connsiteX45" fmla="*/ 503008 w 1613651"/>
                  <a:gd name="connsiteY45" fmla="*/ 24102 h 1522471"/>
                  <a:gd name="connsiteX46" fmla="*/ 515081 w 1613651"/>
                  <a:gd name="connsiteY46" fmla="*/ 28119 h 1522471"/>
                  <a:gd name="connsiteX47" fmla="*/ 627755 w 1613651"/>
                  <a:gd name="connsiteY47" fmla="*/ 196836 h 1522471"/>
                  <a:gd name="connsiteX48" fmla="*/ 704212 w 1613651"/>
                  <a:gd name="connsiteY48" fmla="*/ 188802 h 1522471"/>
                  <a:gd name="connsiteX49" fmla="*/ 796765 w 1613651"/>
                  <a:gd name="connsiteY49" fmla="*/ 4017 h 1522471"/>
                  <a:gd name="connsiteX50" fmla="*/ 804814 w 1613651"/>
                  <a:gd name="connsiteY50"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72207 w 1613651"/>
                  <a:gd name="connsiteY21" fmla="*/ 1148883 h 1522471"/>
                  <a:gd name="connsiteX22" fmla="*/ 1335991 w 1613651"/>
                  <a:gd name="connsiteY22" fmla="*/ 1221190 h 1522471"/>
                  <a:gd name="connsiteX23" fmla="*/ 1452688 w 1613651"/>
                  <a:gd name="connsiteY23" fmla="*/ 1389907 h 1522471"/>
                  <a:gd name="connsiteX24" fmla="*/ 1452688 w 1613651"/>
                  <a:gd name="connsiteY24" fmla="*/ 1401959 h 1522471"/>
                  <a:gd name="connsiteX25" fmla="*/ 1344039 w 1613651"/>
                  <a:gd name="connsiteY25" fmla="*/ 1522471 h 1522471"/>
                  <a:gd name="connsiteX26" fmla="*/ 1335991 w 1613651"/>
                  <a:gd name="connsiteY26" fmla="*/ 1522471 h 1522471"/>
                  <a:gd name="connsiteX27" fmla="*/ 1150883 w 1613651"/>
                  <a:gd name="connsiteY27" fmla="*/ 1434095 h 1522471"/>
                  <a:gd name="connsiteX28" fmla="*/ 1128315 w 1613651"/>
                  <a:gd name="connsiteY28" fmla="*/ 1438774 h 1522471"/>
                  <a:gd name="connsiteX29" fmla="*/ 1113073 w 1613651"/>
                  <a:gd name="connsiteY29" fmla="*/ 1366790 h 1522471"/>
                  <a:gd name="connsiteX30" fmla="*/ 1161524 w 1613651"/>
                  <a:gd name="connsiteY30" fmla="*/ 1327023 h 1522471"/>
                  <a:gd name="connsiteX31" fmla="*/ 1345313 w 1613651"/>
                  <a:gd name="connsiteY31" fmla="*/ 885625 h 1522471"/>
                  <a:gd name="connsiteX32" fmla="*/ 717818 w 1613651"/>
                  <a:gd name="connsiteY32" fmla="*/ 261395 h 1522471"/>
                  <a:gd name="connsiteX33" fmla="*/ 197489 w 1613651"/>
                  <a:gd name="connsiteY33" fmla="*/ 536612 h 1522471"/>
                  <a:gd name="connsiteX34" fmla="*/ 163371 w 1613651"/>
                  <a:gd name="connsiteY34" fmla="*/ 592325 h 1522471"/>
                  <a:gd name="connsiteX35" fmla="*/ 94809 w 1613651"/>
                  <a:gd name="connsiteY35" fmla="*/ 583894 h 1522471"/>
                  <a:gd name="connsiteX36" fmla="*/ 108650 w 1613651"/>
                  <a:gd name="connsiteY36" fmla="*/ 550339 h 1522471"/>
                  <a:gd name="connsiteX37" fmla="*/ 1717 w 1613651"/>
                  <a:gd name="connsiteY37" fmla="*/ 385478 h 1522471"/>
                  <a:gd name="connsiteX38" fmla="*/ 0 w 1613651"/>
                  <a:gd name="connsiteY38" fmla="*/ 365554 h 1522471"/>
                  <a:gd name="connsiteX39" fmla="*/ 100602 w 1613651"/>
                  <a:gd name="connsiteY39" fmla="*/ 245041 h 1522471"/>
                  <a:gd name="connsiteX40" fmla="*/ 112674 w 1613651"/>
                  <a:gd name="connsiteY40" fmla="*/ 245041 h 1522471"/>
                  <a:gd name="connsiteX41" fmla="*/ 297781 w 1613651"/>
                  <a:gd name="connsiteY41" fmla="*/ 329400 h 1522471"/>
                  <a:gd name="connsiteX42" fmla="*/ 358142 w 1613651"/>
                  <a:gd name="connsiteY42" fmla="*/ 289229 h 1522471"/>
                  <a:gd name="connsiteX43" fmla="*/ 346070 w 1613651"/>
                  <a:gd name="connsiteY43" fmla="*/ 84358 h 1522471"/>
                  <a:gd name="connsiteX44" fmla="*/ 350094 w 1613651"/>
                  <a:gd name="connsiteY44" fmla="*/ 80341 h 1522471"/>
                  <a:gd name="connsiteX45" fmla="*/ 503008 w 1613651"/>
                  <a:gd name="connsiteY45" fmla="*/ 24102 h 1522471"/>
                  <a:gd name="connsiteX46" fmla="*/ 515081 w 1613651"/>
                  <a:gd name="connsiteY46" fmla="*/ 28119 h 1522471"/>
                  <a:gd name="connsiteX47" fmla="*/ 627755 w 1613651"/>
                  <a:gd name="connsiteY47" fmla="*/ 196836 h 1522471"/>
                  <a:gd name="connsiteX48" fmla="*/ 704212 w 1613651"/>
                  <a:gd name="connsiteY48" fmla="*/ 188802 h 1522471"/>
                  <a:gd name="connsiteX49" fmla="*/ 796765 w 1613651"/>
                  <a:gd name="connsiteY49" fmla="*/ 4017 h 1522471"/>
                  <a:gd name="connsiteX50" fmla="*/ 804814 w 1613651"/>
                  <a:gd name="connsiteY50" fmla="*/ 0 h 1522471"/>
                  <a:gd name="connsiteX0" fmla="*/ 806636 w 1615473"/>
                  <a:gd name="connsiteY0" fmla="*/ 0 h 1522471"/>
                  <a:gd name="connsiteX1" fmla="*/ 967598 w 1615473"/>
                  <a:gd name="connsiteY1" fmla="*/ 28119 h 1522471"/>
                  <a:gd name="connsiteX2" fmla="*/ 975646 w 1615473"/>
                  <a:gd name="connsiteY2" fmla="*/ 40171 h 1522471"/>
                  <a:gd name="connsiteX3" fmla="*/ 995767 w 1615473"/>
                  <a:gd name="connsiteY3" fmla="*/ 241024 h 1522471"/>
                  <a:gd name="connsiteX4" fmla="*/ 1060152 w 1615473"/>
                  <a:gd name="connsiteY4" fmla="*/ 277178 h 1522471"/>
                  <a:gd name="connsiteX5" fmla="*/ 1233187 w 1615473"/>
                  <a:gd name="connsiteY5" fmla="*/ 160683 h 1522471"/>
                  <a:gd name="connsiteX6" fmla="*/ 1245259 w 1615473"/>
                  <a:gd name="connsiteY6" fmla="*/ 160683 h 1522471"/>
                  <a:gd name="connsiteX7" fmla="*/ 1365981 w 1615473"/>
                  <a:gd name="connsiteY7" fmla="*/ 265127 h 1522471"/>
                  <a:gd name="connsiteX8" fmla="*/ 1365981 w 1615473"/>
                  <a:gd name="connsiteY8" fmla="*/ 277178 h 1522471"/>
                  <a:gd name="connsiteX9" fmla="*/ 1281476 w 1615473"/>
                  <a:gd name="connsiteY9" fmla="*/ 461963 h 1522471"/>
                  <a:gd name="connsiteX10" fmla="*/ 1321716 w 1615473"/>
                  <a:gd name="connsiteY10" fmla="*/ 522220 h 1522471"/>
                  <a:gd name="connsiteX11" fmla="*/ 1530968 w 1615473"/>
                  <a:gd name="connsiteY11" fmla="*/ 506151 h 1522471"/>
                  <a:gd name="connsiteX12" fmla="*/ 1534992 w 1615473"/>
                  <a:gd name="connsiteY12" fmla="*/ 518202 h 1522471"/>
                  <a:gd name="connsiteX13" fmla="*/ 1591329 w 1615473"/>
                  <a:gd name="connsiteY13" fmla="*/ 666834 h 1522471"/>
                  <a:gd name="connsiteX14" fmla="*/ 1583281 w 1615473"/>
                  <a:gd name="connsiteY14" fmla="*/ 678885 h 1522471"/>
                  <a:gd name="connsiteX15" fmla="*/ 1418294 w 1615473"/>
                  <a:gd name="connsiteY15" fmla="*/ 791363 h 1522471"/>
                  <a:gd name="connsiteX16" fmla="*/ 1422318 w 1615473"/>
                  <a:gd name="connsiteY16" fmla="*/ 867688 h 1522471"/>
                  <a:gd name="connsiteX17" fmla="*/ 1611449 w 1615473"/>
                  <a:gd name="connsiteY17" fmla="*/ 960081 h 1522471"/>
                  <a:gd name="connsiteX18" fmla="*/ 1615473 w 1615473"/>
                  <a:gd name="connsiteY18" fmla="*/ 968115 h 1522471"/>
                  <a:gd name="connsiteX19" fmla="*/ 1583281 w 1615473"/>
                  <a:gd name="connsiteY19" fmla="*/ 1124781 h 1522471"/>
                  <a:gd name="connsiteX20" fmla="*/ 1575233 w 1615473"/>
                  <a:gd name="connsiteY20" fmla="*/ 1132815 h 1522471"/>
                  <a:gd name="connsiteX21" fmla="*/ 1374029 w 1615473"/>
                  <a:gd name="connsiteY21" fmla="*/ 1148883 h 1522471"/>
                  <a:gd name="connsiteX22" fmla="*/ 1337813 w 1615473"/>
                  <a:gd name="connsiteY22" fmla="*/ 1221190 h 1522471"/>
                  <a:gd name="connsiteX23" fmla="*/ 1454510 w 1615473"/>
                  <a:gd name="connsiteY23" fmla="*/ 1389907 h 1522471"/>
                  <a:gd name="connsiteX24" fmla="*/ 1454510 w 1615473"/>
                  <a:gd name="connsiteY24" fmla="*/ 1401959 h 1522471"/>
                  <a:gd name="connsiteX25" fmla="*/ 1345861 w 1615473"/>
                  <a:gd name="connsiteY25" fmla="*/ 1522471 h 1522471"/>
                  <a:gd name="connsiteX26" fmla="*/ 1337813 w 1615473"/>
                  <a:gd name="connsiteY26" fmla="*/ 1522471 h 1522471"/>
                  <a:gd name="connsiteX27" fmla="*/ 1152705 w 1615473"/>
                  <a:gd name="connsiteY27" fmla="*/ 1434095 h 1522471"/>
                  <a:gd name="connsiteX28" fmla="*/ 1130137 w 1615473"/>
                  <a:gd name="connsiteY28" fmla="*/ 1438774 h 1522471"/>
                  <a:gd name="connsiteX29" fmla="*/ 1114895 w 1615473"/>
                  <a:gd name="connsiteY29" fmla="*/ 1366790 h 1522471"/>
                  <a:gd name="connsiteX30" fmla="*/ 1163346 w 1615473"/>
                  <a:gd name="connsiteY30" fmla="*/ 1327023 h 1522471"/>
                  <a:gd name="connsiteX31" fmla="*/ 1347135 w 1615473"/>
                  <a:gd name="connsiteY31" fmla="*/ 885625 h 1522471"/>
                  <a:gd name="connsiteX32" fmla="*/ 719640 w 1615473"/>
                  <a:gd name="connsiteY32" fmla="*/ 261395 h 1522471"/>
                  <a:gd name="connsiteX33" fmla="*/ 199311 w 1615473"/>
                  <a:gd name="connsiteY33" fmla="*/ 536612 h 1522471"/>
                  <a:gd name="connsiteX34" fmla="*/ 165193 w 1615473"/>
                  <a:gd name="connsiteY34" fmla="*/ 592325 h 1522471"/>
                  <a:gd name="connsiteX35" fmla="*/ 96631 w 1615473"/>
                  <a:gd name="connsiteY35" fmla="*/ 583894 h 1522471"/>
                  <a:gd name="connsiteX36" fmla="*/ 110472 w 1615473"/>
                  <a:gd name="connsiteY36" fmla="*/ 550339 h 1522471"/>
                  <a:gd name="connsiteX37" fmla="*/ 3539 w 1615473"/>
                  <a:gd name="connsiteY37" fmla="*/ 385478 h 1522471"/>
                  <a:gd name="connsiteX38" fmla="*/ 1822 w 1615473"/>
                  <a:gd name="connsiteY38" fmla="*/ 365554 h 1522471"/>
                  <a:gd name="connsiteX39" fmla="*/ 102424 w 1615473"/>
                  <a:gd name="connsiteY39" fmla="*/ 245041 h 1522471"/>
                  <a:gd name="connsiteX40" fmla="*/ 114496 w 1615473"/>
                  <a:gd name="connsiteY40" fmla="*/ 245041 h 1522471"/>
                  <a:gd name="connsiteX41" fmla="*/ 299603 w 1615473"/>
                  <a:gd name="connsiteY41" fmla="*/ 329400 h 1522471"/>
                  <a:gd name="connsiteX42" fmla="*/ 359964 w 1615473"/>
                  <a:gd name="connsiteY42" fmla="*/ 289229 h 1522471"/>
                  <a:gd name="connsiteX43" fmla="*/ 347892 w 1615473"/>
                  <a:gd name="connsiteY43" fmla="*/ 84358 h 1522471"/>
                  <a:gd name="connsiteX44" fmla="*/ 351916 w 1615473"/>
                  <a:gd name="connsiteY44" fmla="*/ 80341 h 1522471"/>
                  <a:gd name="connsiteX45" fmla="*/ 504830 w 1615473"/>
                  <a:gd name="connsiteY45" fmla="*/ 24102 h 1522471"/>
                  <a:gd name="connsiteX46" fmla="*/ 516903 w 1615473"/>
                  <a:gd name="connsiteY46" fmla="*/ 28119 h 1522471"/>
                  <a:gd name="connsiteX47" fmla="*/ 629577 w 1615473"/>
                  <a:gd name="connsiteY47" fmla="*/ 196836 h 1522471"/>
                  <a:gd name="connsiteX48" fmla="*/ 706034 w 1615473"/>
                  <a:gd name="connsiteY48" fmla="*/ 188802 h 1522471"/>
                  <a:gd name="connsiteX49" fmla="*/ 798587 w 1615473"/>
                  <a:gd name="connsiteY49" fmla="*/ 4017 h 1522471"/>
                  <a:gd name="connsiteX50" fmla="*/ 806636 w 1615473"/>
                  <a:gd name="connsiteY50" fmla="*/ 0 h 1522471"/>
                  <a:gd name="connsiteX0" fmla="*/ 807643 w 1616480"/>
                  <a:gd name="connsiteY0" fmla="*/ 0 h 1522471"/>
                  <a:gd name="connsiteX1" fmla="*/ 968605 w 1616480"/>
                  <a:gd name="connsiteY1" fmla="*/ 28119 h 1522471"/>
                  <a:gd name="connsiteX2" fmla="*/ 976653 w 1616480"/>
                  <a:gd name="connsiteY2" fmla="*/ 40171 h 1522471"/>
                  <a:gd name="connsiteX3" fmla="*/ 996774 w 1616480"/>
                  <a:gd name="connsiteY3" fmla="*/ 241024 h 1522471"/>
                  <a:gd name="connsiteX4" fmla="*/ 1061159 w 1616480"/>
                  <a:gd name="connsiteY4" fmla="*/ 277178 h 1522471"/>
                  <a:gd name="connsiteX5" fmla="*/ 1234194 w 1616480"/>
                  <a:gd name="connsiteY5" fmla="*/ 160683 h 1522471"/>
                  <a:gd name="connsiteX6" fmla="*/ 1246266 w 1616480"/>
                  <a:gd name="connsiteY6" fmla="*/ 160683 h 1522471"/>
                  <a:gd name="connsiteX7" fmla="*/ 1366988 w 1616480"/>
                  <a:gd name="connsiteY7" fmla="*/ 265127 h 1522471"/>
                  <a:gd name="connsiteX8" fmla="*/ 1366988 w 1616480"/>
                  <a:gd name="connsiteY8" fmla="*/ 277178 h 1522471"/>
                  <a:gd name="connsiteX9" fmla="*/ 1282483 w 1616480"/>
                  <a:gd name="connsiteY9" fmla="*/ 461963 h 1522471"/>
                  <a:gd name="connsiteX10" fmla="*/ 1322723 w 1616480"/>
                  <a:gd name="connsiteY10" fmla="*/ 522220 h 1522471"/>
                  <a:gd name="connsiteX11" fmla="*/ 1531975 w 1616480"/>
                  <a:gd name="connsiteY11" fmla="*/ 506151 h 1522471"/>
                  <a:gd name="connsiteX12" fmla="*/ 1535999 w 1616480"/>
                  <a:gd name="connsiteY12" fmla="*/ 518202 h 1522471"/>
                  <a:gd name="connsiteX13" fmla="*/ 1592336 w 1616480"/>
                  <a:gd name="connsiteY13" fmla="*/ 666834 h 1522471"/>
                  <a:gd name="connsiteX14" fmla="*/ 1584288 w 1616480"/>
                  <a:gd name="connsiteY14" fmla="*/ 678885 h 1522471"/>
                  <a:gd name="connsiteX15" fmla="*/ 1419301 w 1616480"/>
                  <a:gd name="connsiteY15" fmla="*/ 791363 h 1522471"/>
                  <a:gd name="connsiteX16" fmla="*/ 1423325 w 1616480"/>
                  <a:gd name="connsiteY16" fmla="*/ 867688 h 1522471"/>
                  <a:gd name="connsiteX17" fmla="*/ 1612456 w 1616480"/>
                  <a:gd name="connsiteY17" fmla="*/ 960081 h 1522471"/>
                  <a:gd name="connsiteX18" fmla="*/ 1616480 w 1616480"/>
                  <a:gd name="connsiteY18" fmla="*/ 968115 h 1522471"/>
                  <a:gd name="connsiteX19" fmla="*/ 1584288 w 1616480"/>
                  <a:gd name="connsiteY19" fmla="*/ 1124781 h 1522471"/>
                  <a:gd name="connsiteX20" fmla="*/ 1576240 w 1616480"/>
                  <a:gd name="connsiteY20" fmla="*/ 1132815 h 1522471"/>
                  <a:gd name="connsiteX21" fmla="*/ 1375036 w 1616480"/>
                  <a:gd name="connsiteY21" fmla="*/ 1148883 h 1522471"/>
                  <a:gd name="connsiteX22" fmla="*/ 1338820 w 1616480"/>
                  <a:gd name="connsiteY22" fmla="*/ 1221190 h 1522471"/>
                  <a:gd name="connsiteX23" fmla="*/ 1455517 w 1616480"/>
                  <a:gd name="connsiteY23" fmla="*/ 1389907 h 1522471"/>
                  <a:gd name="connsiteX24" fmla="*/ 1455517 w 1616480"/>
                  <a:gd name="connsiteY24" fmla="*/ 1401959 h 1522471"/>
                  <a:gd name="connsiteX25" fmla="*/ 1346868 w 1616480"/>
                  <a:gd name="connsiteY25" fmla="*/ 1522471 h 1522471"/>
                  <a:gd name="connsiteX26" fmla="*/ 1338820 w 1616480"/>
                  <a:gd name="connsiteY26" fmla="*/ 1522471 h 1522471"/>
                  <a:gd name="connsiteX27" fmla="*/ 1153712 w 1616480"/>
                  <a:gd name="connsiteY27" fmla="*/ 1434095 h 1522471"/>
                  <a:gd name="connsiteX28" fmla="*/ 1131144 w 1616480"/>
                  <a:gd name="connsiteY28" fmla="*/ 1438774 h 1522471"/>
                  <a:gd name="connsiteX29" fmla="*/ 1115902 w 1616480"/>
                  <a:gd name="connsiteY29" fmla="*/ 1366790 h 1522471"/>
                  <a:gd name="connsiteX30" fmla="*/ 1164353 w 1616480"/>
                  <a:gd name="connsiteY30" fmla="*/ 1327023 h 1522471"/>
                  <a:gd name="connsiteX31" fmla="*/ 1348142 w 1616480"/>
                  <a:gd name="connsiteY31" fmla="*/ 885625 h 1522471"/>
                  <a:gd name="connsiteX32" fmla="*/ 720647 w 1616480"/>
                  <a:gd name="connsiteY32" fmla="*/ 261395 h 1522471"/>
                  <a:gd name="connsiteX33" fmla="*/ 200318 w 1616480"/>
                  <a:gd name="connsiteY33" fmla="*/ 536612 h 1522471"/>
                  <a:gd name="connsiteX34" fmla="*/ 166200 w 1616480"/>
                  <a:gd name="connsiteY34" fmla="*/ 592325 h 1522471"/>
                  <a:gd name="connsiteX35" fmla="*/ 97638 w 1616480"/>
                  <a:gd name="connsiteY35" fmla="*/ 583894 h 1522471"/>
                  <a:gd name="connsiteX36" fmla="*/ 111479 w 1616480"/>
                  <a:gd name="connsiteY36" fmla="*/ 550339 h 1522471"/>
                  <a:gd name="connsiteX37" fmla="*/ 4546 w 1616480"/>
                  <a:gd name="connsiteY37" fmla="*/ 385478 h 1522471"/>
                  <a:gd name="connsiteX38" fmla="*/ 2829 w 1616480"/>
                  <a:gd name="connsiteY38" fmla="*/ 365554 h 1522471"/>
                  <a:gd name="connsiteX39" fmla="*/ 103431 w 1616480"/>
                  <a:gd name="connsiteY39" fmla="*/ 245041 h 1522471"/>
                  <a:gd name="connsiteX40" fmla="*/ 115503 w 1616480"/>
                  <a:gd name="connsiteY40" fmla="*/ 245041 h 1522471"/>
                  <a:gd name="connsiteX41" fmla="*/ 300610 w 1616480"/>
                  <a:gd name="connsiteY41" fmla="*/ 329400 h 1522471"/>
                  <a:gd name="connsiteX42" fmla="*/ 360971 w 1616480"/>
                  <a:gd name="connsiteY42" fmla="*/ 289229 h 1522471"/>
                  <a:gd name="connsiteX43" fmla="*/ 348899 w 1616480"/>
                  <a:gd name="connsiteY43" fmla="*/ 84358 h 1522471"/>
                  <a:gd name="connsiteX44" fmla="*/ 352923 w 1616480"/>
                  <a:gd name="connsiteY44" fmla="*/ 80341 h 1522471"/>
                  <a:gd name="connsiteX45" fmla="*/ 505837 w 1616480"/>
                  <a:gd name="connsiteY45" fmla="*/ 24102 h 1522471"/>
                  <a:gd name="connsiteX46" fmla="*/ 517910 w 1616480"/>
                  <a:gd name="connsiteY46" fmla="*/ 28119 h 1522471"/>
                  <a:gd name="connsiteX47" fmla="*/ 630584 w 1616480"/>
                  <a:gd name="connsiteY47" fmla="*/ 196836 h 1522471"/>
                  <a:gd name="connsiteX48" fmla="*/ 707041 w 1616480"/>
                  <a:gd name="connsiteY48" fmla="*/ 188802 h 1522471"/>
                  <a:gd name="connsiteX49" fmla="*/ 799594 w 1616480"/>
                  <a:gd name="connsiteY49" fmla="*/ 4017 h 1522471"/>
                  <a:gd name="connsiteX50" fmla="*/ 807643 w 1616480"/>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4854 w 1615831"/>
                  <a:gd name="connsiteY40" fmla="*/ 245041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1551 w 1615831"/>
                  <a:gd name="connsiteY39" fmla="*/ 246167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1551 w 1615831"/>
                  <a:gd name="connsiteY39" fmla="*/ 246167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1551 w 1615831"/>
                  <a:gd name="connsiteY39" fmla="*/ 246167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334 w 1615915"/>
                  <a:gd name="connsiteY43" fmla="*/ 84358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334 w 1615915"/>
                  <a:gd name="connsiteY43" fmla="*/ 84358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334 w 1615915"/>
                  <a:gd name="connsiteY43" fmla="*/ 84358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7003 w 1615915"/>
                  <a:gd name="connsiteY2" fmla="*/ 46117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3593 w 1615915"/>
                  <a:gd name="connsiteY1" fmla="*/ 27211 h 1522471"/>
                  <a:gd name="connsiteX2" fmla="*/ 977003 w 1615915"/>
                  <a:gd name="connsiteY2" fmla="*/ 46117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3593 w 1615915"/>
                  <a:gd name="connsiteY1" fmla="*/ 27211 h 1522471"/>
                  <a:gd name="connsiteX2" fmla="*/ 977003 w 1615915"/>
                  <a:gd name="connsiteY2" fmla="*/ 46117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6675 w 1615915"/>
                  <a:gd name="connsiteY49" fmla="*/ 9108 h 1522471"/>
                  <a:gd name="connsiteX50" fmla="*/ 807078 w 1615915"/>
                  <a:gd name="connsiteY50" fmla="*/ 0 h 1522471"/>
                  <a:gd name="connsiteX0" fmla="*/ 810828 w 1615915"/>
                  <a:gd name="connsiteY0" fmla="*/ 0 h 1521831"/>
                  <a:gd name="connsiteX1" fmla="*/ 963593 w 1615915"/>
                  <a:gd name="connsiteY1" fmla="*/ 26571 h 1521831"/>
                  <a:gd name="connsiteX2" fmla="*/ 977003 w 1615915"/>
                  <a:gd name="connsiteY2" fmla="*/ 45477 h 1521831"/>
                  <a:gd name="connsiteX3" fmla="*/ 996209 w 1615915"/>
                  <a:gd name="connsiteY3" fmla="*/ 240384 h 1521831"/>
                  <a:gd name="connsiteX4" fmla="*/ 1060594 w 1615915"/>
                  <a:gd name="connsiteY4" fmla="*/ 276538 h 1521831"/>
                  <a:gd name="connsiteX5" fmla="*/ 1233629 w 1615915"/>
                  <a:gd name="connsiteY5" fmla="*/ 160043 h 1521831"/>
                  <a:gd name="connsiteX6" fmla="*/ 1245701 w 1615915"/>
                  <a:gd name="connsiteY6" fmla="*/ 160043 h 1521831"/>
                  <a:gd name="connsiteX7" fmla="*/ 1366423 w 1615915"/>
                  <a:gd name="connsiteY7" fmla="*/ 264487 h 1521831"/>
                  <a:gd name="connsiteX8" fmla="*/ 1366423 w 1615915"/>
                  <a:gd name="connsiteY8" fmla="*/ 276538 h 1521831"/>
                  <a:gd name="connsiteX9" fmla="*/ 1281918 w 1615915"/>
                  <a:gd name="connsiteY9" fmla="*/ 461323 h 1521831"/>
                  <a:gd name="connsiteX10" fmla="*/ 1322158 w 1615915"/>
                  <a:gd name="connsiteY10" fmla="*/ 521580 h 1521831"/>
                  <a:gd name="connsiteX11" fmla="*/ 1531410 w 1615915"/>
                  <a:gd name="connsiteY11" fmla="*/ 505511 h 1521831"/>
                  <a:gd name="connsiteX12" fmla="*/ 1535434 w 1615915"/>
                  <a:gd name="connsiteY12" fmla="*/ 517562 h 1521831"/>
                  <a:gd name="connsiteX13" fmla="*/ 1591771 w 1615915"/>
                  <a:gd name="connsiteY13" fmla="*/ 666194 h 1521831"/>
                  <a:gd name="connsiteX14" fmla="*/ 1583723 w 1615915"/>
                  <a:gd name="connsiteY14" fmla="*/ 678245 h 1521831"/>
                  <a:gd name="connsiteX15" fmla="*/ 1418736 w 1615915"/>
                  <a:gd name="connsiteY15" fmla="*/ 790723 h 1521831"/>
                  <a:gd name="connsiteX16" fmla="*/ 1422760 w 1615915"/>
                  <a:gd name="connsiteY16" fmla="*/ 867048 h 1521831"/>
                  <a:gd name="connsiteX17" fmla="*/ 1611891 w 1615915"/>
                  <a:gd name="connsiteY17" fmla="*/ 959441 h 1521831"/>
                  <a:gd name="connsiteX18" fmla="*/ 1615915 w 1615915"/>
                  <a:gd name="connsiteY18" fmla="*/ 967475 h 1521831"/>
                  <a:gd name="connsiteX19" fmla="*/ 1583723 w 1615915"/>
                  <a:gd name="connsiteY19" fmla="*/ 1124141 h 1521831"/>
                  <a:gd name="connsiteX20" fmla="*/ 1575675 w 1615915"/>
                  <a:gd name="connsiteY20" fmla="*/ 1132175 h 1521831"/>
                  <a:gd name="connsiteX21" fmla="*/ 1374471 w 1615915"/>
                  <a:gd name="connsiteY21" fmla="*/ 1148243 h 1521831"/>
                  <a:gd name="connsiteX22" fmla="*/ 1338255 w 1615915"/>
                  <a:gd name="connsiteY22" fmla="*/ 1220550 h 1521831"/>
                  <a:gd name="connsiteX23" fmla="*/ 1454952 w 1615915"/>
                  <a:gd name="connsiteY23" fmla="*/ 1389267 h 1521831"/>
                  <a:gd name="connsiteX24" fmla="*/ 1454952 w 1615915"/>
                  <a:gd name="connsiteY24" fmla="*/ 1401319 h 1521831"/>
                  <a:gd name="connsiteX25" fmla="*/ 1346303 w 1615915"/>
                  <a:gd name="connsiteY25" fmla="*/ 1521831 h 1521831"/>
                  <a:gd name="connsiteX26" fmla="*/ 1338255 w 1615915"/>
                  <a:gd name="connsiteY26" fmla="*/ 1521831 h 1521831"/>
                  <a:gd name="connsiteX27" fmla="*/ 1153147 w 1615915"/>
                  <a:gd name="connsiteY27" fmla="*/ 1433455 h 1521831"/>
                  <a:gd name="connsiteX28" fmla="*/ 1130579 w 1615915"/>
                  <a:gd name="connsiteY28" fmla="*/ 1438134 h 1521831"/>
                  <a:gd name="connsiteX29" fmla="*/ 1115337 w 1615915"/>
                  <a:gd name="connsiteY29" fmla="*/ 1366150 h 1521831"/>
                  <a:gd name="connsiteX30" fmla="*/ 1163788 w 1615915"/>
                  <a:gd name="connsiteY30" fmla="*/ 1326383 h 1521831"/>
                  <a:gd name="connsiteX31" fmla="*/ 1347577 w 1615915"/>
                  <a:gd name="connsiteY31" fmla="*/ 884985 h 1521831"/>
                  <a:gd name="connsiteX32" fmla="*/ 720082 w 1615915"/>
                  <a:gd name="connsiteY32" fmla="*/ 260755 h 1521831"/>
                  <a:gd name="connsiteX33" fmla="*/ 199753 w 1615915"/>
                  <a:gd name="connsiteY33" fmla="*/ 535972 h 1521831"/>
                  <a:gd name="connsiteX34" fmla="*/ 165635 w 1615915"/>
                  <a:gd name="connsiteY34" fmla="*/ 591685 h 1521831"/>
                  <a:gd name="connsiteX35" fmla="*/ 97073 w 1615915"/>
                  <a:gd name="connsiteY35" fmla="*/ 583254 h 1521831"/>
                  <a:gd name="connsiteX36" fmla="*/ 110914 w 1615915"/>
                  <a:gd name="connsiteY36" fmla="*/ 549699 h 1521831"/>
                  <a:gd name="connsiteX37" fmla="*/ 3981 w 1615915"/>
                  <a:gd name="connsiteY37" fmla="*/ 384838 h 1521831"/>
                  <a:gd name="connsiteX38" fmla="*/ 2264 w 1615915"/>
                  <a:gd name="connsiteY38" fmla="*/ 364914 h 1521831"/>
                  <a:gd name="connsiteX39" fmla="*/ 101635 w 1615915"/>
                  <a:gd name="connsiteY39" fmla="*/ 245527 h 1521831"/>
                  <a:gd name="connsiteX40" fmla="*/ 117724 w 1615915"/>
                  <a:gd name="connsiteY40" fmla="*/ 245470 h 1521831"/>
                  <a:gd name="connsiteX41" fmla="*/ 300045 w 1615915"/>
                  <a:gd name="connsiteY41" fmla="*/ 328760 h 1521831"/>
                  <a:gd name="connsiteX42" fmla="*/ 360406 w 1615915"/>
                  <a:gd name="connsiteY42" fmla="*/ 288589 h 1521831"/>
                  <a:gd name="connsiteX43" fmla="*/ 348876 w 1615915"/>
                  <a:gd name="connsiteY43" fmla="*/ 92717 h 1521831"/>
                  <a:gd name="connsiteX44" fmla="*/ 356911 w 1615915"/>
                  <a:gd name="connsiteY44" fmla="*/ 78252 h 1521831"/>
                  <a:gd name="connsiteX45" fmla="*/ 500934 w 1615915"/>
                  <a:gd name="connsiteY45" fmla="*/ 25393 h 1521831"/>
                  <a:gd name="connsiteX46" fmla="*/ 518685 w 1615915"/>
                  <a:gd name="connsiteY46" fmla="*/ 29192 h 1521831"/>
                  <a:gd name="connsiteX47" fmla="*/ 630019 w 1615915"/>
                  <a:gd name="connsiteY47" fmla="*/ 196196 h 1521831"/>
                  <a:gd name="connsiteX48" fmla="*/ 706476 w 1615915"/>
                  <a:gd name="connsiteY48" fmla="*/ 188162 h 1521831"/>
                  <a:gd name="connsiteX49" fmla="*/ 796675 w 1615915"/>
                  <a:gd name="connsiteY49" fmla="*/ 8468 h 1521831"/>
                  <a:gd name="connsiteX50" fmla="*/ 810828 w 1615915"/>
                  <a:gd name="connsiteY50" fmla="*/ 0 h 1521831"/>
                  <a:gd name="connsiteX0" fmla="*/ 810828 w 1615915"/>
                  <a:gd name="connsiteY0" fmla="*/ 0 h 1521831"/>
                  <a:gd name="connsiteX1" fmla="*/ 963593 w 1615915"/>
                  <a:gd name="connsiteY1" fmla="*/ 26571 h 1521831"/>
                  <a:gd name="connsiteX2" fmla="*/ 977003 w 1615915"/>
                  <a:gd name="connsiteY2" fmla="*/ 45477 h 1521831"/>
                  <a:gd name="connsiteX3" fmla="*/ 996209 w 1615915"/>
                  <a:gd name="connsiteY3" fmla="*/ 240384 h 1521831"/>
                  <a:gd name="connsiteX4" fmla="*/ 1060594 w 1615915"/>
                  <a:gd name="connsiteY4" fmla="*/ 276538 h 1521831"/>
                  <a:gd name="connsiteX5" fmla="*/ 1233629 w 1615915"/>
                  <a:gd name="connsiteY5" fmla="*/ 160043 h 1521831"/>
                  <a:gd name="connsiteX6" fmla="*/ 1245701 w 1615915"/>
                  <a:gd name="connsiteY6" fmla="*/ 160043 h 1521831"/>
                  <a:gd name="connsiteX7" fmla="*/ 1366423 w 1615915"/>
                  <a:gd name="connsiteY7" fmla="*/ 264487 h 1521831"/>
                  <a:gd name="connsiteX8" fmla="*/ 1366423 w 1615915"/>
                  <a:gd name="connsiteY8" fmla="*/ 276538 h 1521831"/>
                  <a:gd name="connsiteX9" fmla="*/ 1281918 w 1615915"/>
                  <a:gd name="connsiteY9" fmla="*/ 461323 h 1521831"/>
                  <a:gd name="connsiteX10" fmla="*/ 1322158 w 1615915"/>
                  <a:gd name="connsiteY10" fmla="*/ 521580 h 1521831"/>
                  <a:gd name="connsiteX11" fmla="*/ 1531410 w 1615915"/>
                  <a:gd name="connsiteY11" fmla="*/ 505511 h 1521831"/>
                  <a:gd name="connsiteX12" fmla="*/ 1535434 w 1615915"/>
                  <a:gd name="connsiteY12" fmla="*/ 517562 h 1521831"/>
                  <a:gd name="connsiteX13" fmla="*/ 1591771 w 1615915"/>
                  <a:gd name="connsiteY13" fmla="*/ 666194 h 1521831"/>
                  <a:gd name="connsiteX14" fmla="*/ 1583723 w 1615915"/>
                  <a:gd name="connsiteY14" fmla="*/ 678245 h 1521831"/>
                  <a:gd name="connsiteX15" fmla="*/ 1418736 w 1615915"/>
                  <a:gd name="connsiteY15" fmla="*/ 790723 h 1521831"/>
                  <a:gd name="connsiteX16" fmla="*/ 1422760 w 1615915"/>
                  <a:gd name="connsiteY16" fmla="*/ 867048 h 1521831"/>
                  <a:gd name="connsiteX17" fmla="*/ 1611891 w 1615915"/>
                  <a:gd name="connsiteY17" fmla="*/ 959441 h 1521831"/>
                  <a:gd name="connsiteX18" fmla="*/ 1615915 w 1615915"/>
                  <a:gd name="connsiteY18" fmla="*/ 967475 h 1521831"/>
                  <a:gd name="connsiteX19" fmla="*/ 1583723 w 1615915"/>
                  <a:gd name="connsiteY19" fmla="*/ 1124141 h 1521831"/>
                  <a:gd name="connsiteX20" fmla="*/ 1575675 w 1615915"/>
                  <a:gd name="connsiteY20" fmla="*/ 1132175 h 1521831"/>
                  <a:gd name="connsiteX21" fmla="*/ 1374471 w 1615915"/>
                  <a:gd name="connsiteY21" fmla="*/ 1148243 h 1521831"/>
                  <a:gd name="connsiteX22" fmla="*/ 1338255 w 1615915"/>
                  <a:gd name="connsiteY22" fmla="*/ 1220550 h 1521831"/>
                  <a:gd name="connsiteX23" fmla="*/ 1454952 w 1615915"/>
                  <a:gd name="connsiteY23" fmla="*/ 1389267 h 1521831"/>
                  <a:gd name="connsiteX24" fmla="*/ 1454952 w 1615915"/>
                  <a:gd name="connsiteY24" fmla="*/ 1401319 h 1521831"/>
                  <a:gd name="connsiteX25" fmla="*/ 1346303 w 1615915"/>
                  <a:gd name="connsiteY25" fmla="*/ 1521831 h 1521831"/>
                  <a:gd name="connsiteX26" fmla="*/ 1338255 w 1615915"/>
                  <a:gd name="connsiteY26" fmla="*/ 1521831 h 1521831"/>
                  <a:gd name="connsiteX27" fmla="*/ 1153147 w 1615915"/>
                  <a:gd name="connsiteY27" fmla="*/ 1433455 h 1521831"/>
                  <a:gd name="connsiteX28" fmla="*/ 1130579 w 1615915"/>
                  <a:gd name="connsiteY28" fmla="*/ 1438134 h 1521831"/>
                  <a:gd name="connsiteX29" fmla="*/ 1115337 w 1615915"/>
                  <a:gd name="connsiteY29" fmla="*/ 1366150 h 1521831"/>
                  <a:gd name="connsiteX30" fmla="*/ 1163788 w 1615915"/>
                  <a:gd name="connsiteY30" fmla="*/ 1326383 h 1521831"/>
                  <a:gd name="connsiteX31" fmla="*/ 1347577 w 1615915"/>
                  <a:gd name="connsiteY31" fmla="*/ 884985 h 1521831"/>
                  <a:gd name="connsiteX32" fmla="*/ 720082 w 1615915"/>
                  <a:gd name="connsiteY32" fmla="*/ 260755 h 1521831"/>
                  <a:gd name="connsiteX33" fmla="*/ 199753 w 1615915"/>
                  <a:gd name="connsiteY33" fmla="*/ 535972 h 1521831"/>
                  <a:gd name="connsiteX34" fmla="*/ 165635 w 1615915"/>
                  <a:gd name="connsiteY34" fmla="*/ 591685 h 1521831"/>
                  <a:gd name="connsiteX35" fmla="*/ 97073 w 1615915"/>
                  <a:gd name="connsiteY35" fmla="*/ 583254 h 1521831"/>
                  <a:gd name="connsiteX36" fmla="*/ 110914 w 1615915"/>
                  <a:gd name="connsiteY36" fmla="*/ 549699 h 1521831"/>
                  <a:gd name="connsiteX37" fmla="*/ 3981 w 1615915"/>
                  <a:gd name="connsiteY37" fmla="*/ 384838 h 1521831"/>
                  <a:gd name="connsiteX38" fmla="*/ 2264 w 1615915"/>
                  <a:gd name="connsiteY38" fmla="*/ 364914 h 1521831"/>
                  <a:gd name="connsiteX39" fmla="*/ 101635 w 1615915"/>
                  <a:gd name="connsiteY39" fmla="*/ 245527 h 1521831"/>
                  <a:gd name="connsiteX40" fmla="*/ 117724 w 1615915"/>
                  <a:gd name="connsiteY40" fmla="*/ 245470 h 1521831"/>
                  <a:gd name="connsiteX41" fmla="*/ 300045 w 1615915"/>
                  <a:gd name="connsiteY41" fmla="*/ 328760 h 1521831"/>
                  <a:gd name="connsiteX42" fmla="*/ 360406 w 1615915"/>
                  <a:gd name="connsiteY42" fmla="*/ 288589 h 1521831"/>
                  <a:gd name="connsiteX43" fmla="*/ 348876 w 1615915"/>
                  <a:gd name="connsiteY43" fmla="*/ 92717 h 1521831"/>
                  <a:gd name="connsiteX44" fmla="*/ 356911 w 1615915"/>
                  <a:gd name="connsiteY44" fmla="*/ 78252 h 1521831"/>
                  <a:gd name="connsiteX45" fmla="*/ 500934 w 1615915"/>
                  <a:gd name="connsiteY45" fmla="*/ 25393 h 1521831"/>
                  <a:gd name="connsiteX46" fmla="*/ 518685 w 1615915"/>
                  <a:gd name="connsiteY46" fmla="*/ 29192 h 1521831"/>
                  <a:gd name="connsiteX47" fmla="*/ 630019 w 1615915"/>
                  <a:gd name="connsiteY47" fmla="*/ 196196 h 1521831"/>
                  <a:gd name="connsiteX48" fmla="*/ 706476 w 1615915"/>
                  <a:gd name="connsiteY48" fmla="*/ 188162 h 1521831"/>
                  <a:gd name="connsiteX49" fmla="*/ 796675 w 1615915"/>
                  <a:gd name="connsiteY49" fmla="*/ 8468 h 1521831"/>
                  <a:gd name="connsiteX50" fmla="*/ 810828 w 1615915"/>
                  <a:gd name="connsiteY50" fmla="*/ 0 h 1521831"/>
                  <a:gd name="connsiteX0" fmla="*/ 810828 w 1615915"/>
                  <a:gd name="connsiteY0" fmla="*/ 0 h 1521831"/>
                  <a:gd name="connsiteX1" fmla="*/ 963593 w 1615915"/>
                  <a:gd name="connsiteY1" fmla="*/ 26571 h 1521831"/>
                  <a:gd name="connsiteX2" fmla="*/ 977003 w 1615915"/>
                  <a:gd name="connsiteY2" fmla="*/ 45477 h 1521831"/>
                  <a:gd name="connsiteX3" fmla="*/ 996209 w 1615915"/>
                  <a:gd name="connsiteY3" fmla="*/ 240384 h 1521831"/>
                  <a:gd name="connsiteX4" fmla="*/ 1060594 w 1615915"/>
                  <a:gd name="connsiteY4" fmla="*/ 276538 h 1521831"/>
                  <a:gd name="connsiteX5" fmla="*/ 1233629 w 1615915"/>
                  <a:gd name="connsiteY5" fmla="*/ 160043 h 1521831"/>
                  <a:gd name="connsiteX6" fmla="*/ 1245701 w 1615915"/>
                  <a:gd name="connsiteY6" fmla="*/ 160043 h 1521831"/>
                  <a:gd name="connsiteX7" fmla="*/ 1366423 w 1615915"/>
                  <a:gd name="connsiteY7" fmla="*/ 264487 h 1521831"/>
                  <a:gd name="connsiteX8" fmla="*/ 1366423 w 1615915"/>
                  <a:gd name="connsiteY8" fmla="*/ 276538 h 1521831"/>
                  <a:gd name="connsiteX9" fmla="*/ 1281918 w 1615915"/>
                  <a:gd name="connsiteY9" fmla="*/ 461323 h 1521831"/>
                  <a:gd name="connsiteX10" fmla="*/ 1322158 w 1615915"/>
                  <a:gd name="connsiteY10" fmla="*/ 521580 h 1521831"/>
                  <a:gd name="connsiteX11" fmla="*/ 1531410 w 1615915"/>
                  <a:gd name="connsiteY11" fmla="*/ 505511 h 1521831"/>
                  <a:gd name="connsiteX12" fmla="*/ 1535434 w 1615915"/>
                  <a:gd name="connsiteY12" fmla="*/ 517562 h 1521831"/>
                  <a:gd name="connsiteX13" fmla="*/ 1591771 w 1615915"/>
                  <a:gd name="connsiteY13" fmla="*/ 666194 h 1521831"/>
                  <a:gd name="connsiteX14" fmla="*/ 1583723 w 1615915"/>
                  <a:gd name="connsiteY14" fmla="*/ 678245 h 1521831"/>
                  <a:gd name="connsiteX15" fmla="*/ 1418736 w 1615915"/>
                  <a:gd name="connsiteY15" fmla="*/ 790723 h 1521831"/>
                  <a:gd name="connsiteX16" fmla="*/ 1422760 w 1615915"/>
                  <a:gd name="connsiteY16" fmla="*/ 867048 h 1521831"/>
                  <a:gd name="connsiteX17" fmla="*/ 1611891 w 1615915"/>
                  <a:gd name="connsiteY17" fmla="*/ 959441 h 1521831"/>
                  <a:gd name="connsiteX18" fmla="*/ 1615915 w 1615915"/>
                  <a:gd name="connsiteY18" fmla="*/ 967475 h 1521831"/>
                  <a:gd name="connsiteX19" fmla="*/ 1583723 w 1615915"/>
                  <a:gd name="connsiteY19" fmla="*/ 1124141 h 1521831"/>
                  <a:gd name="connsiteX20" fmla="*/ 1575675 w 1615915"/>
                  <a:gd name="connsiteY20" fmla="*/ 1132175 h 1521831"/>
                  <a:gd name="connsiteX21" fmla="*/ 1374471 w 1615915"/>
                  <a:gd name="connsiteY21" fmla="*/ 1148243 h 1521831"/>
                  <a:gd name="connsiteX22" fmla="*/ 1338255 w 1615915"/>
                  <a:gd name="connsiteY22" fmla="*/ 1220550 h 1521831"/>
                  <a:gd name="connsiteX23" fmla="*/ 1454952 w 1615915"/>
                  <a:gd name="connsiteY23" fmla="*/ 1389267 h 1521831"/>
                  <a:gd name="connsiteX24" fmla="*/ 1454952 w 1615915"/>
                  <a:gd name="connsiteY24" fmla="*/ 1401319 h 1521831"/>
                  <a:gd name="connsiteX25" fmla="*/ 1346303 w 1615915"/>
                  <a:gd name="connsiteY25" fmla="*/ 1521831 h 1521831"/>
                  <a:gd name="connsiteX26" fmla="*/ 1338255 w 1615915"/>
                  <a:gd name="connsiteY26" fmla="*/ 1521831 h 1521831"/>
                  <a:gd name="connsiteX27" fmla="*/ 1153147 w 1615915"/>
                  <a:gd name="connsiteY27" fmla="*/ 1433455 h 1521831"/>
                  <a:gd name="connsiteX28" fmla="*/ 1130579 w 1615915"/>
                  <a:gd name="connsiteY28" fmla="*/ 1438134 h 1521831"/>
                  <a:gd name="connsiteX29" fmla="*/ 1115337 w 1615915"/>
                  <a:gd name="connsiteY29" fmla="*/ 1366150 h 1521831"/>
                  <a:gd name="connsiteX30" fmla="*/ 1163788 w 1615915"/>
                  <a:gd name="connsiteY30" fmla="*/ 1326383 h 1521831"/>
                  <a:gd name="connsiteX31" fmla="*/ 1347577 w 1615915"/>
                  <a:gd name="connsiteY31" fmla="*/ 884985 h 1521831"/>
                  <a:gd name="connsiteX32" fmla="*/ 720082 w 1615915"/>
                  <a:gd name="connsiteY32" fmla="*/ 260755 h 1521831"/>
                  <a:gd name="connsiteX33" fmla="*/ 199753 w 1615915"/>
                  <a:gd name="connsiteY33" fmla="*/ 535972 h 1521831"/>
                  <a:gd name="connsiteX34" fmla="*/ 165635 w 1615915"/>
                  <a:gd name="connsiteY34" fmla="*/ 591685 h 1521831"/>
                  <a:gd name="connsiteX35" fmla="*/ 97073 w 1615915"/>
                  <a:gd name="connsiteY35" fmla="*/ 583254 h 1521831"/>
                  <a:gd name="connsiteX36" fmla="*/ 110914 w 1615915"/>
                  <a:gd name="connsiteY36" fmla="*/ 549699 h 1521831"/>
                  <a:gd name="connsiteX37" fmla="*/ 3981 w 1615915"/>
                  <a:gd name="connsiteY37" fmla="*/ 384838 h 1521831"/>
                  <a:gd name="connsiteX38" fmla="*/ 2264 w 1615915"/>
                  <a:gd name="connsiteY38" fmla="*/ 364914 h 1521831"/>
                  <a:gd name="connsiteX39" fmla="*/ 101635 w 1615915"/>
                  <a:gd name="connsiteY39" fmla="*/ 245527 h 1521831"/>
                  <a:gd name="connsiteX40" fmla="*/ 117724 w 1615915"/>
                  <a:gd name="connsiteY40" fmla="*/ 245470 h 1521831"/>
                  <a:gd name="connsiteX41" fmla="*/ 300045 w 1615915"/>
                  <a:gd name="connsiteY41" fmla="*/ 328760 h 1521831"/>
                  <a:gd name="connsiteX42" fmla="*/ 360406 w 1615915"/>
                  <a:gd name="connsiteY42" fmla="*/ 288589 h 1521831"/>
                  <a:gd name="connsiteX43" fmla="*/ 348876 w 1615915"/>
                  <a:gd name="connsiteY43" fmla="*/ 92717 h 1521831"/>
                  <a:gd name="connsiteX44" fmla="*/ 356911 w 1615915"/>
                  <a:gd name="connsiteY44" fmla="*/ 78252 h 1521831"/>
                  <a:gd name="connsiteX45" fmla="*/ 500934 w 1615915"/>
                  <a:gd name="connsiteY45" fmla="*/ 25393 h 1521831"/>
                  <a:gd name="connsiteX46" fmla="*/ 518685 w 1615915"/>
                  <a:gd name="connsiteY46" fmla="*/ 29192 h 1521831"/>
                  <a:gd name="connsiteX47" fmla="*/ 630019 w 1615915"/>
                  <a:gd name="connsiteY47" fmla="*/ 196196 h 1521831"/>
                  <a:gd name="connsiteX48" fmla="*/ 706476 w 1615915"/>
                  <a:gd name="connsiteY48" fmla="*/ 188162 h 1521831"/>
                  <a:gd name="connsiteX49" fmla="*/ 796675 w 1615915"/>
                  <a:gd name="connsiteY49" fmla="*/ 8468 h 1521831"/>
                  <a:gd name="connsiteX50" fmla="*/ 810828 w 1615915"/>
                  <a:gd name="connsiteY50" fmla="*/ 0 h 1521831"/>
                  <a:gd name="connsiteX0" fmla="*/ 810828 w 1615915"/>
                  <a:gd name="connsiteY0" fmla="*/ 222 h 1522053"/>
                  <a:gd name="connsiteX1" fmla="*/ 963593 w 1615915"/>
                  <a:gd name="connsiteY1" fmla="*/ 26793 h 1522053"/>
                  <a:gd name="connsiteX2" fmla="*/ 977003 w 1615915"/>
                  <a:gd name="connsiteY2" fmla="*/ 45699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1771 w 1615915"/>
                  <a:gd name="connsiteY13" fmla="*/ 666416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3723 w 1613832"/>
                  <a:gd name="connsiteY19" fmla="*/ 1124363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459"/>
                  <a:gd name="connsiteY0" fmla="*/ 222 h 1522053"/>
                  <a:gd name="connsiteX1" fmla="*/ 963593 w 1613459"/>
                  <a:gd name="connsiteY1" fmla="*/ 26793 h 1522053"/>
                  <a:gd name="connsiteX2" fmla="*/ 976465 w 1613459"/>
                  <a:gd name="connsiteY2" fmla="*/ 41896 h 1522053"/>
                  <a:gd name="connsiteX3" fmla="*/ 996209 w 1613459"/>
                  <a:gd name="connsiteY3" fmla="*/ 240606 h 1522053"/>
                  <a:gd name="connsiteX4" fmla="*/ 1060594 w 1613459"/>
                  <a:gd name="connsiteY4" fmla="*/ 276760 h 1522053"/>
                  <a:gd name="connsiteX5" fmla="*/ 1233629 w 1613459"/>
                  <a:gd name="connsiteY5" fmla="*/ 160265 h 1522053"/>
                  <a:gd name="connsiteX6" fmla="*/ 1251383 w 1613459"/>
                  <a:gd name="connsiteY6" fmla="*/ 165243 h 1522053"/>
                  <a:gd name="connsiteX7" fmla="*/ 1360742 w 1613459"/>
                  <a:gd name="connsiteY7" fmla="*/ 259731 h 1522053"/>
                  <a:gd name="connsiteX8" fmla="*/ 1366423 w 1613459"/>
                  <a:gd name="connsiteY8" fmla="*/ 276760 h 1522053"/>
                  <a:gd name="connsiteX9" fmla="*/ 1281918 w 1613459"/>
                  <a:gd name="connsiteY9" fmla="*/ 461545 h 1522053"/>
                  <a:gd name="connsiteX10" fmla="*/ 1322158 w 1613459"/>
                  <a:gd name="connsiteY10" fmla="*/ 521802 h 1522053"/>
                  <a:gd name="connsiteX11" fmla="*/ 1520965 w 1613459"/>
                  <a:gd name="connsiteY11" fmla="*/ 506918 h 1522053"/>
                  <a:gd name="connsiteX12" fmla="*/ 1535434 w 1613459"/>
                  <a:gd name="connsiteY12" fmla="*/ 517784 h 1522053"/>
                  <a:gd name="connsiteX13" fmla="*/ 1590322 w 1613459"/>
                  <a:gd name="connsiteY13" fmla="*/ 661864 h 1522053"/>
                  <a:gd name="connsiteX14" fmla="*/ 1581046 w 1613459"/>
                  <a:gd name="connsiteY14" fmla="*/ 680237 h 1522053"/>
                  <a:gd name="connsiteX15" fmla="*/ 1418736 w 1613459"/>
                  <a:gd name="connsiteY15" fmla="*/ 790945 h 1522053"/>
                  <a:gd name="connsiteX16" fmla="*/ 1422760 w 1613459"/>
                  <a:gd name="connsiteY16" fmla="*/ 867270 h 1522053"/>
                  <a:gd name="connsiteX17" fmla="*/ 1611891 w 1613459"/>
                  <a:gd name="connsiteY17" fmla="*/ 959663 h 1522053"/>
                  <a:gd name="connsiteX18" fmla="*/ 1613459 w 1613459"/>
                  <a:gd name="connsiteY18" fmla="*/ 980341 h 1522053"/>
                  <a:gd name="connsiteX19" fmla="*/ 1586393 w 1613459"/>
                  <a:gd name="connsiteY19" fmla="*/ 1112201 h 1522053"/>
                  <a:gd name="connsiteX20" fmla="*/ 1575675 w 1613459"/>
                  <a:gd name="connsiteY20" fmla="*/ 1132397 h 1522053"/>
                  <a:gd name="connsiteX21" fmla="*/ 1374471 w 1613459"/>
                  <a:gd name="connsiteY21" fmla="*/ 1148465 h 1522053"/>
                  <a:gd name="connsiteX22" fmla="*/ 1338255 w 1613459"/>
                  <a:gd name="connsiteY22" fmla="*/ 1220772 h 1522053"/>
                  <a:gd name="connsiteX23" fmla="*/ 1454952 w 1613459"/>
                  <a:gd name="connsiteY23" fmla="*/ 1389489 h 1522053"/>
                  <a:gd name="connsiteX24" fmla="*/ 1454952 w 1613459"/>
                  <a:gd name="connsiteY24" fmla="*/ 1401541 h 1522053"/>
                  <a:gd name="connsiteX25" fmla="*/ 1346303 w 1613459"/>
                  <a:gd name="connsiteY25" fmla="*/ 1522053 h 1522053"/>
                  <a:gd name="connsiteX26" fmla="*/ 1338255 w 1613459"/>
                  <a:gd name="connsiteY26" fmla="*/ 1522053 h 1522053"/>
                  <a:gd name="connsiteX27" fmla="*/ 1153147 w 1613459"/>
                  <a:gd name="connsiteY27" fmla="*/ 1433677 h 1522053"/>
                  <a:gd name="connsiteX28" fmla="*/ 1130579 w 1613459"/>
                  <a:gd name="connsiteY28" fmla="*/ 1438356 h 1522053"/>
                  <a:gd name="connsiteX29" fmla="*/ 1115337 w 1613459"/>
                  <a:gd name="connsiteY29" fmla="*/ 1366372 h 1522053"/>
                  <a:gd name="connsiteX30" fmla="*/ 1163788 w 1613459"/>
                  <a:gd name="connsiteY30" fmla="*/ 1326605 h 1522053"/>
                  <a:gd name="connsiteX31" fmla="*/ 1347577 w 1613459"/>
                  <a:gd name="connsiteY31" fmla="*/ 885207 h 1522053"/>
                  <a:gd name="connsiteX32" fmla="*/ 720082 w 1613459"/>
                  <a:gd name="connsiteY32" fmla="*/ 260977 h 1522053"/>
                  <a:gd name="connsiteX33" fmla="*/ 199753 w 1613459"/>
                  <a:gd name="connsiteY33" fmla="*/ 536194 h 1522053"/>
                  <a:gd name="connsiteX34" fmla="*/ 165635 w 1613459"/>
                  <a:gd name="connsiteY34" fmla="*/ 591907 h 1522053"/>
                  <a:gd name="connsiteX35" fmla="*/ 97073 w 1613459"/>
                  <a:gd name="connsiteY35" fmla="*/ 583476 h 1522053"/>
                  <a:gd name="connsiteX36" fmla="*/ 110914 w 1613459"/>
                  <a:gd name="connsiteY36" fmla="*/ 549921 h 1522053"/>
                  <a:gd name="connsiteX37" fmla="*/ 3981 w 1613459"/>
                  <a:gd name="connsiteY37" fmla="*/ 385060 h 1522053"/>
                  <a:gd name="connsiteX38" fmla="*/ 2264 w 1613459"/>
                  <a:gd name="connsiteY38" fmla="*/ 365136 h 1522053"/>
                  <a:gd name="connsiteX39" fmla="*/ 101635 w 1613459"/>
                  <a:gd name="connsiteY39" fmla="*/ 245749 h 1522053"/>
                  <a:gd name="connsiteX40" fmla="*/ 117724 w 1613459"/>
                  <a:gd name="connsiteY40" fmla="*/ 245692 h 1522053"/>
                  <a:gd name="connsiteX41" fmla="*/ 300045 w 1613459"/>
                  <a:gd name="connsiteY41" fmla="*/ 328982 h 1522053"/>
                  <a:gd name="connsiteX42" fmla="*/ 360406 w 1613459"/>
                  <a:gd name="connsiteY42" fmla="*/ 288811 h 1522053"/>
                  <a:gd name="connsiteX43" fmla="*/ 348876 w 1613459"/>
                  <a:gd name="connsiteY43" fmla="*/ 92939 h 1522053"/>
                  <a:gd name="connsiteX44" fmla="*/ 356911 w 1613459"/>
                  <a:gd name="connsiteY44" fmla="*/ 78474 h 1522053"/>
                  <a:gd name="connsiteX45" fmla="*/ 500934 w 1613459"/>
                  <a:gd name="connsiteY45" fmla="*/ 25615 h 1522053"/>
                  <a:gd name="connsiteX46" fmla="*/ 518685 w 1613459"/>
                  <a:gd name="connsiteY46" fmla="*/ 29414 h 1522053"/>
                  <a:gd name="connsiteX47" fmla="*/ 630019 w 1613459"/>
                  <a:gd name="connsiteY47" fmla="*/ 196418 h 1522053"/>
                  <a:gd name="connsiteX48" fmla="*/ 706476 w 1613459"/>
                  <a:gd name="connsiteY48" fmla="*/ 188384 h 1522053"/>
                  <a:gd name="connsiteX49" fmla="*/ 796675 w 1613459"/>
                  <a:gd name="connsiteY49" fmla="*/ 8690 h 1522053"/>
                  <a:gd name="connsiteX50" fmla="*/ 810828 w 1613459"/>
                  <a:gd name="connsiteY50" fmla="*/ 222 h 1522053"/>
                  <a:gd name="connsiteX0" fmla="*/ 810828 w 1613996"/>
                  <a:gd name="connsiteY0" fmla="*/ 222 h 1522053"/>
                  <a:gd name="connsiteX1" fmla="*/ 963593 w 1613996"/>
                  <a:gd name="connsiteY1" fmla="*/ 26793 h 1522053"/>
                  <a:gd name="connsiteX2" fmla="*/ 976465 w 1613996"/>
                  <a:gd name="connsiteY2" fmla="*/ 41896 h 1522053"/>
                  <a:gd name="connsiteX3" fmla="*/ 996209 w 1613996"/>
                  <a:gd name="connsiteY3" fmla="*/ 240606 h 1522053"/>
                  <a:gd name="connsiteX4" fmla="*/ 1060594 w 1613996"/>
                  <a:gd name="connsiteY4" fmla="*/ 276760 h 1522053"/>
                  <a:gd name="connsiteX5" fmla="*/ 1233629 w 1613996"/>
                  <a:gd name="connsiteY5" fmla="*/ 160265 h 1522053"/>
                  <a:gd name="connsiteX6" fmla="*/ 1251383 w 1613996"/>
                  <a:gd name="connsiteY6" fmla="*/ 165243 h 1522053"/>
                  <a:gd name="connsiteX7" fmla="*/ 1360742 w 1613996"/>
                  <a:gd name="connsiteY7" fmla="*/ 259731 h 1522053"/>
                  <a:gd name="connsiteX8" fmla="*/ 1366423 w 1613996"/>
                  <a:gd name="connsiteY8" fmla="*/ 276760 h 1522053"/>
                  <a:gd name="connsiteX9" fmla="*/ 1281918 w 1613996"/>
                  <a:gd name="connsiteY9" fmla="*/ 461545 h 1522053"/>
                  <a:gd name="connsiteX10" fmla="*/ 1322158 w 1613996"/>
                  <a:gd name="connsiteY10" fmla="*/ 521802 h 1522053"/>
                  <a:gd name="connsiteX11" fmla="*/ 1520965 w 1613996"/>
                  <a:gd name="connsiteY11" fmla="*/ 506918 h 1522053"/>
                  <a:gd name="connsiteX12" fmla="*/ 1535434 w 1613996"/>
                  <a:gd name="connsiteY12" fmla="*/ 517784 h 1522053"/>
                  <a:gd name="connsiteX13" fmla="*/ 1590322 w 1613996"/>
                  <a:gd name="connsiteY13" fmla="*/ 661864 h 1522053"/>
                  <a:gd name="connsiteX14" fmla="*/ 1581046 w 1613996"/>
                  <a:gd name="connsiteY14" fmla="*/ 680237 h 1522053"/>
                  <a:gd name="connsiteX15" fmla="*/ 1418736 w 1613996"/>
                  <a:gd name="connsiteY15" fmla="*/ 790945 h 1522053"/>
                  <a:gd name="connsiteX16" fmla="*/ 1422760 w 1613996"/>
                  <a:gd name="connsiteY16" fmla="*/ 867270 h 1522053"/>
                  <a:gd name="connsiteX17" fmla="*/ 1611891 w 1613996"/>
                  <a:gd name="connsiteY17" fmla="*/ 959663 h 1522053"/>
                  <a:gd name="connsiteX18" fmla="*/ 1613459 w 1613996"/>
                  <a:gd name="connsiteY18" fmla="*/ 980341 h 1522053"/>
                  <a:gd name="connsiteX19" fmla="*/ 1586393 w 1613996"/>
                  <a:gd name="connsiteY19" fmla="*/ 1112201 h 1522053"/>
                  <a:gd name="connsiteX20" fmla="*/ 1575675 w 1613996"/>
                  <a:gd name="connsiteY20" fmla="*/ 1132397 h 1522053"/>
                  <a:gd name="connsiteX21" fmla="*/ 1374471 w 1613996"/>
                  <a:gd name="connsiteY21" fmla="*/ 1148465 h 1522053"/>
                  <a:gd name="connsiteX22" fmla="*/ 1338255 w 1613996"/>
                  <a:gd name="connsiteY22" fmla="*/ 1220772 h 1522053"/>
                  <a:gd name="connsiteX23" fmla="*/ 1454952 w 1613996"/>
                  <a:gd name="connsiteY23" fmla="*/ 1389489 h 1522053"/>
                  <a:gd name="connsiteX24" fmla="*/ 1454952 w 1613996"/>
                  <a:gd name="connsiteY24" fmla="*/ 1401541 h 1522053"/>
                  <a:gd name="connsiteX25" fmla="*/ 1346303 w 1613996"/>
                  <a:gd name="connsiteY25" fmla="*/ 1522053 h 1522053"/>
                  <a:gd name="connsiteX26" fmla="*/ 1338255 w 1613996"/>
                  <a:gd name="connsiteY26" fmla="*/ 1522053 h 1522053"/>
                  <a:gd name="connsiteX27" fmla="*/ 1153147 w 1613996"/>
                  <a:gd name="connsiteY27" fmla="*/ 1433677 h 1522053"/>
                  <a:gd name="connsiteX28" fmla="*/ 1130579 w 1613996"/>
                  <a:gd name="connsiteY28" fmla="*/ 1438356 h 1522053"/>
                  <a:gd name="connsiteX29" fmla="*/ 1115337 w 1613996"/>
                  <a:gd name="connsiteY29" fmla="*/ 1366372 h 1522053"/>
                  <a:gd name="connsiteX30" fmla="*/ 1163788 w 1613996"/>
                  <a:gd name="connsiteY30" fmla="*/ 1326605 h 1522053"/>
                  <a:gd name="connsiteX31" fmla="*/ 1347577 w 1613996"/>
                  <a:gd name="connsiteY31" fmla="*/ 885207 h 1522053"/>
                  <a:gd name="connsiteX32" fmla="*/ 720082 w 1613996"/>
                  <a:gd name="connsiteY32" fmla="*/ 260977 h 1522053"/>
                  <a:gd name="connsiteX33" fmla="*/ 199753 w 1613996"/>
                  <a:gd name="connsiteY33" fmla="*/ 536194 h 1522053"/>
                  <a:gd name="connsiteX34" fmla="*/ 165635 w 1613996"/>
                  <a:gd name="connsiteY34" fmla="*/ 591907 h 1522053"/>
                  <a:gd name="connsiteX35" fmla="*/ 97073 w 1613996"/>
                  <a:gd name="connsiteY35" fmla="*/ 583476 h 1522053"/>
                  <a:gd name="connsiteX36" fmla="*/ 110914 w 1613996"/>
                  <a:gd name="connsiteY36" fmla="*/ 549921 h 1522053"/>
                  <a:gd name="connsiteX37" fmla="*/ 3981 w 1613996"/>
                  <a:gd name="connsiteY37" fmla="*/ 385060 h 1522053"/>
                  <a:gd name="connsiteX38" fmla="*/ 2264 w 1613996"/>
                  <a:gd name="connsiteY38" fmla="*/ 365136 h 1522053"/>
                  <a:gd name="connsiteX39" fmla="*/ 101635 w 1613996"/>
                  <a:gd name="connsiteY39" fmla="*/ 245749 h 1522053"/>
                  <a:gd name="connsiteX40" fmla="*/ 117724 w 1613996"/>
                  <a:gd name="connsiteY40" fmla="*/ 245692 h 1522053"/>
                  <a:gd name="connsiteX41" fmla="*/ 300045 w 1613996"/>
                  <a:gd name="connsiteY41" fmla="*/ 328982 h 1522053"/>
                  <a:gd name="connsiteX42" fmla="*/ 360406 w 1613996"/>
                  <a:gd name="connsiteY42" fmla="*/ 288811 h 1522053"/>
                  <a:gd name="connsiteX43" fmla="*/ 348876 w 1613996"/>
                  <a:gd name="connsiteY43" fmla="*/ 92939 h 1522053"/>
                  <a:gd name="connsiteX44" fmla="*/ 356911 w 1613996"/>
                  <a:gd name="connsiteY44" fmla="*/ 78474 h 1522053"/>
                  <a:gd name="connsiteX45" fmla="*/ 500934 w 1613996"/>
                  <a:gd name="connsiteY45" fmla="*/ 25615 h 1522053"/>
                  <a:gd name="connsiteX46" fmla="*/ 518685 w 1613996"/>
                  <a:gd name="connsiteY46" fmla="*/ 29414 h 1522053"/>
                  <a:gd name="connsiteX47" fmla="*/ 630019 w 1613996"/>
                  <a:gd name="connsiteY47" fmla="*/ 196418 h 1522053"/>
                  <a:gd name="connsiteX48" fmla="*/ 706476 w 1613996"/>
                  <a:gd name="connsiteY48" fmla="*/ 188384 h 1522053"/>
                  <a:gd name="connsiteX49" fmla="*/ 796675 w 1613996"/>
                  <a:gd name="connsiteY49" fmla="*/ 8690 h 1522053"/>
                  <a:gd name="connsiteX50" fmla="*/ 810828 w 1613996"/>
                  <a:gd name="connsiteY50" fmla="*/ 222 h 1522053"/>
                  <a:gd name="connsiteX0" fmla="*/ 810828 w 1614688"/>
                  <a:gd name="connsiteY0" fmla="*/ 222 h 1522053"/>
                  <a:gd name="connsiteX1" fmla="*/ 963593 w 1614688"/>
                  <a:gd name="connsiteY1" fmla="*/ 26793 h 1522053"/>
                  <a:gd name="connsiteX2" fmla="*/ 976465 w 1614688"/>
                  <a:gd name="connsiteY2" fmla="*/ 41896 h 1522053"/>
                  <a:gd name="connsiteX3" fmla="*/ 996209 w 1614688"/>
                  <a:gd name="connsiteY3" fmla="*/ 240606 h 1522053"/>
                  <a:gd name="connsiteX4" fmla="*/ 1060594 w 1614688"/>
                  <a:gd name="connsiteY4" fmla="*/ 276760 h 1522053"/>
                  <a:gd name="connsiteX5" fmla="*/ 1233629 w 1614688"/>
                  <a:gd name="connsiteY5" fmla="*/ 160265 h 1522053"/>
                  <a:gd name="connsiteX6" fmla="*/ 1251383 w 1614688"/>
                  <a:gd name="connsiteY6" fmla="*/ 165243 h 1522053"/>
                  <a:gd name="connsiteX7" fmla="*/ 1360742 w 1614688"/>
                  <a:gd name="connsiteY7" fmla="*/ 259731 h 1522053"/>
                  <a:gd name="connsiteX8" fmla="*/ 1366423 w 1614688"/>
                  <a:gd name="connsiteY8" fmla="*/ 276760 h 1522053"/>
                  <a:gd name="connsiteX9" fmla="*/ 1281918 w 1614688"/>
                  <a:gd name="connsiteY9" fmla="*/ 461545 h 1522053"/>
                  <a:gd name="connsiteX10" fmla="*/ 1322158 w 1614688"/>
                  <a:gd name="connsiteY10" fmla="*/ 521802 h 1522053"/>
                  <a:gd name="connsiteX11" fmla="*/ 1520965 w 1614688"/>
                  <a:gd name="connsiteY11" fmla="*/ 506918 h 1522053"/>
                  <a:gd name="connsiteX12" fmla="*/ 1535434 w 1614688"/>
                  <a:gd name="connsiteY12" fmla="*/ 517784 h 1522053"/>
                  <a:gd name="connsiteX13" fmla="*/ 1590322 w 1614688"/>
                  <a:gd name="connsiteY13" fmla="*/ 661864 h 1522053"/>
                  <a:gd name="connsiteX14" fmla="*/ 1581046 w 1614688"/>
                  <a:gd name="connsiteY14" fmla="*/ 680237 h 1522053"/>
                  <a:gd name="connsiteX15" fmla="*/ 1418736 w 1614688"/>
                  <a:gd name="connsiteY15" fmla="*/ 790945 h 1522053"/>
                  <a:gd name="connsiteX16" fmla="*/ 1422760 w 1614688"/>
                  <a:gd name="connsiteY16" fmla="*/ 867270 h 1522053"/>
                  <a:gd name="connsiteX17" fmla="*/ 1611891 w 1614688"/>
                  <a:gd name="connsiteY17" fmla="*/ 959663 h 1522053"/>
                  <a:gd name="connsiteX18" fmla="*/ 1613459 w 1614688"/>
                  <a:gd name="connsiteY18" fmla="*/ 980341 h 1522053"/>
                  <a:gd name="connsiteX19" fmla="*/ 1586393 w 1614688"/>
                  <a:gd name="connsiteY19" fmla="*/ 1112201 h 1522053"/>
                  <a:gd name="connsiteX20" fmla="*/ 1575675 w 1614688"/>
                  <a:gd name="connsiteY20" fmla="*/ 1132397 h 1522053"/>
                  <a:gd name="connsiteX21" fmla="*/ 1374471 w 1614688"/>
                  <a:gd name="connsiteY21" fmla="*/ 1148465 h 1522053"/>
                  <a:gd name="connsiteX22" fmla="*/ 1338255 w 1614688"/>
                  <a:gd name="connsiteY22" fmla="*/ 1220772 h 1522053"/>
                  <a:gd name="connsiteX23" fmla="*/ 1454952 w 1614688"/>
                  <a:gd name="connsiteY23" fmla="*/ 1389489 h 1522053"/>
                  <a:gd name="connsiteX24" fmla="*/ 1454952 w 1614688"/>
                  <a:gd name="connsiteY24" fmla="*/ 1401541 h 1522053"/>
                  <a:gd name="connsiteX25" fmla="*/ 1346303 w 1614688"/>
                  <a:gd name="connsiteY25" fmla="*/ 1522053 h 1522053"/>
                  <a:gd name="connsiteX26" fmla="*/ 1338255 w 1614688"/>
                  <a:gd name="connsiteY26" fmla="*/ 1522053 h 1522053"/>
                  <a:gd name="connsiteX27" fmla="*/ 1153147 w 1614688"/>
                  <a:gd name="connsiteY27" fmla="*/ 1433677 h 1522053"/>
                  <a:gd name="connsiteX28" fmla="*/ 1130579 w 1614688"/>
                  <a:gd name="connsiteY28" fmla="*/ 1438356 h 1522053"/>
                  <a:gd name="connsiteX29" fmla="*/ 1115337 w 1614688"/>
                  <a:gd name="connsiteY29" fmla="*/ 1366372 h 1522053"/>
                  <a:gd name="connsiteX30" fmla="*/ 1163788 w 1614688"/>
                  <a:gd name="connsiteY30" fmla="*/ 1326605 h 1522053"/>
                  <a:gd name="connsiteX31" fmla="*/ 1347577 w 1614688"/>
                  <a:gd name="connsiteY31" fmla="*/ 885207 h 1522053"/>
                  <a:gd name="connsiteX32" fmla="*/ 720082 w 1614688"/>
                  <a:gd name="connsiteY32" fmla="*/ 260977 h 1522053"/>
                  <a:gd name="connsiteX33" fmla="*/ 199753 w 1614688"/>
                  <a:gd name="connsiteY33" fmla="*/ 536194 h 1522053"/>
                  <a:gd name="connsiteX34" fmla="*/ 165635 w 1614688"/>
                  <a:gd name="connsiteY34" fmla="*/ 591907 h 1522053"/>
                  <a:gd name="connsiteX35" fmla="*/ 97073 w 1614688"/>
                  <a:gd name="connsiteY35" fmla="*/ 583476 h 1522053"/>
                  <a:gd name="connsiteX36" fmla="*/ 110914 w 1614688"/>
                  <a:gd name="connsiteY36" fmla="*/ 549921 h 1522053"/>
                  <a:gd name="connsiteX37" fmla="*/ 3981 w 1614688"/>
                  <a:gd name="connsiteY37" fmla="*/ 385060 h 1522053"/>
                  <a:gd name="connsiteX38" fmla="*/ 2264 w 1614688"/>
                  <a:gd name="connsiteY38" fmla="*/ 365136 h 1522053"/>
                  <a:gd name="connsiteX39" fmla="*/ 101635 w 1614688"/>
                  <a:gd name="connsiteY39" fmla="*/ 245749 h 1522053"/>
                  <a:gd name="connsiteX40" fmla="*/ 117724 w 1614688"/>
                  <a:gd name="connsiteY40" fmla="*/ 245692 h 1522053"/>
                  <a:gd name="connsiteX41" fmla="*/ 300045 w 1614688"/>
                  <a:gd name="connsiteY41" fmla="*/ 328982 h 1522053"/>
                  <a:gd name="connsiteX42" fmla="*/ 360406 w 1614688"/>
                  <a:gd name="connsiteY42" fmla="*/ 288811 h 1522053"/>
                  <a:gd name="connsiteX43" fmla="*/ 348876 w 1614688"/>
                  <a:gd name="connsiteY43" fmla="*/ 92939 h 1522053"/>
                  <a:gd name="connsiteX44" fmla="*/ 356911 w 1614688"/>
                  <a:gd name="connsiteY44" fmla="*/ 78474 h 1522053"/>
                  <a:gd name="connsiteX45" fmla="*/ 500934 w 1614688"/>
                  <a:gd name="connsiteY45" fmla="*/ 25615 h 1522053"/>
                  <a:gd name="connsiteX46" fmla="*/ 518685 w 1614688"/>
                  <a:gd name="connsiteY46" fmla="*/ 29414 h 1522053"/>
                  <a:gd name="connsiteX47" fmla="*/ 630019 w 1614688"/>
                  <a:gd name="connsiteY47" fmla="*/ 196418 h 1522053"/>
                  <a:gd name="connsiteX48" fmla="*/ 706476 w 1614688"/>
                  <a:gd name="connsiteY48" fmla="*/ 188384 h 1522053"/>
                  <a:gd name="connsiteX49" fmla="*/ 796675 w 1614688"/>
                  <a:gd name="connsiteY49" fmla="*/ 8690 h 1522053"/>
                  <a:gd name="connsiteX50" fmla="*/ 810828 w 1614688"/>
                  <a:gd name="connsiteY50" fmla="*/ 222 h 1522053"/>
                  <a:gd name="connsiteX0" fmla="*/ 810828 w 1613976"/>
                  <a:gd name="connsiteY0" fmla="*/ 222 h 1522053"/>
                  <a:gd name="connsiteX1" fmla="*/ 963593 w 1613976"/>
                  <a:gd name="connsiteY1" fmla="*/ 26793 h 1522053"/>
                  <a:gd name="connsiteX2" fmla="*/ 976465 w 1613976"/>
                  <a:gd name="connsiteY2" fmla="*/ 41896 h 1522053"/>
                  <a:gd name="connsiteX3" fmla="*/ 996209 w 1613976"/>
                  <a:gd name="connsiteY3" fmla="*/ 240606 h 1522053"/>
                  <a:gd name="connsiteX4" fmla="*/ 1060594 w 1613976"/>
                  <a:gd name="connsiteY4" fmla="*/ 276760 h 1522053"/>
                  <a:gd name="connsiteX5" fmla="*/ 1233629 w 1613976"/>
                  <a:gd name="connsiteY5" fmla="*/ 160265 h 1522053"/>
                  <a:gd name="connsiteX6" fmla="*/ 1251383 w 1613976"/>
                  <a:gd name="connsiteY6" fmla="*/ 165243 h 1522053"/>
                  <a:gd name="connsiteX7" fmla="*/ 1360742 w 1613976"/>
                  <a:gd name="connsiteY7" fmla="*/ 259731 h 1522053"/>
                  <a:gd name="connsiteX8" fmla="*/ 1366423 w 1613976"/>
                  <a:gd name="connsiteY8" fmla="*/ 276760 h 1522053"/>
                  <a:gd name="connsiteX9" fmla="*/ 1281918 w 1613976"/>
                  <a:gd name="connsiteY9" fmla="*/ 461545 h 1522053"/>
                  <a:gd name="connsiteX10" fmla="*/ 1322158 w 1613976"/>
                  <a:gd name="connsiteY10" fmla="*/ 521802 h 1522053"/>
                  <a:gd name="connsiteX11" fmla="*/ 1520965 w 1613976"/>
                  <a:gd name="connsiteY11" fmla="*/ 506918 h 1522053"/>
                  <a:gd name="connsiteX12" fmla="*/ 1535434 w 1613976"/>
                  <a:gd name="connsiteY12" fmla="*/ 517784 h 1522053"/>
                  <a:gd name="connsiteX13" fmla="*/ 1590322 w 1613976"/>
                  <a:gd name="connsiteY13" fmla="*/ 661864 h 1522053"/>
                  <a:gd name="connsiteX14" fmla="*/ 1581046 w 1613976"/>
                  <a:gd name="connsiteY14" fmla="*/ 680237 h 1522053"/>
                  <a:gd name="connsiteX15" fmla="*/ 1418736 w 1613976"/>
                  <a:gd name="connsiteY15" fmla="*/ 790945 h 1522053"/>
                  <a:gd name="connsiteX16" fmla="*/ 1422760 w 1613976"/>
                  <a:gd name="connsiteY16" fmla="*/ 867270 h 1522053"/>
                  <a:gd name="connsiteX17" fmla="*/ 1608890 w 1613976"/>
                  <a:gd name="connsiteY17" fmla="*/ 958111 h 1522053"/>
                  <a:gd name="connsiteX18" fmla="*/ 1613459 w 1613976"/>
                  <a:gd name="connsiteY18" fmla="*/ 980341 h 1522053"/>
                  <a:gd name="connsiteX19" fmla="*/ 1586393 w 1613976"/>
                  <a:gd name="connsiteY19" fmla="*/ 1112201 h 1522053"/>
                  <a:gd name="connsiteX20" fmla="*/ 1575675 w 1613976"/>
                  <a:gd name="connsiteY20" fmla="*/ 1132397 h 1522053"/>
                  <a:gd name="connsiteX21" fmla="*/ 1374471 w 1613976"/>
                  <a:gd name="connsiteY21" fmla="*/ 1148465 h 1522053"/>
                  <a:gd name="connsiteX22" fmla="*/ 1338255 w 1613976"/>
                  <a:gd name="connsiteY22" fmla="*/ 1220772 h 1522053"/>
                  <a:gd name="connsiteX23" fmla="*/ 1454952 w 1613976"/>
                  <a:gd name="connsiteY23" fmla="*/ 1389489 h 1522053"/>
                  <a:gd name="connsiteX24" fmla="*/ 1454952 w 1613976"/>
                  <a:gd name="connsiteY24" fmla="*/ 1401541 h 1522053"/>
                  <a:gd name="connsiteX25" fmla="*/ 1346303 w 1613976"/>
                  <a:gd name="connsiteY25" fmla="*/ 1522053 h 1522053"/>
                  <a:gd name="connsiteX26" fmla="*/ 1338255 w 1613976"/>
                  <a:gd name="connsiteY26" fmla="*/ 1522053 h 1522053"/>
                  <a:gd name="connsiteX27" fmla="*/ 1153147 w 1613976"/>
                  <a:gd name="connsiteY27" fmla="*/ 1433677 h 1522053"/>
                  <a:gd name="connsiteX28" fmla="*/ 1130579 w 1613976"/>
                  <a:gd name="connsiteY28" fmla="*/ 1438356 h 1522053"/>
                  <a:gd name="connsiteX29" fmla="*/ 1115337 w 1613976"/>
                  <a:gd name="connsiteY29" fmla="*/ 1366372 h 1522053"/>
                  <a:gd name="connsiteX30" fmla="*/ 1163788 w 1613976"/>
                  <a:gd name="connsiteY30" fmla="*/ 1326605 h 1522053"/>
                  <a:gd name="connsiteX31" fmla="*/ 1347577 w 1613976"/>
                  <a:gd name="connsiteY31" fmla="*/ 885207 h 1522053"/>
                  <a:gd name="connsiteX32" fmla="*/ 720082 w 1613976"/>
                  <a:gd name="connsiteY32" fmla="*/ 260977 h 1522053"/>
                  <a:gd name="connsiteX33" fmla="*/ 199753 w 1613976"/>
                  <a:gd name="connsiteY33" fmla="*/ 536194 h 1522053"/>
                  <a:gd name="connsiteX34" fmla="*/ 165635 w 1613976"/>
                  <a:gd name="connsiteY34" fmla="*/ 591907 h 1522053"/>
                  <a:gd name="connsiteX35" fmla="*/ 97073 w 1613976"/>
                  <a:gd name="connsiteY35" fmla="*/ 583476 h 1522053"/>
                  <a:gd name="connsiteX36" fmla="*/ 110914 w 1613976"/>
                  <a:gd name="connsiteY36" fmla="*/ 549921 h 1522053"/>
                  <a:gd name="connsiteX37" fmla="*/ 3981 w 1613976"/>
                  <a:gd name="connsiteY37" fmla="*/ 385060 h 1522053"/>
                  <a:gd name="connsiteX38" fmla="*/ 2264 w 1613976"/>
                  <a:gd name="connsiteY38" fmla="*/ 365136 h 1522053"/>
                  <a:gd name="connsiteX39" fmla="*/ 101635 w 1613976"/>
                  <a:gd name="connsiteY39" fmla="*/ 245749 h 1522053"/>
                  <a:gd name="connsiteX40" fmla="*/ 117724 w 1613976"/>
                  <a:gd name="connsiteY40" fmla="*/ 245692 h 1522053"/>
                  <a:gd name="connsiteX41" fmla="*/ 300045 w 1613976"/>
                  <a:gd name="connsiteY41" fmla="*/ 328982 h 1522053"/>
                  <a:gd name="connsiteX42" fmla="*/ 360406 w 1613976"/>
                  <a:gd name="connsiteY42" fmla="*/ 288811 h 1522053"/>
                  <a:gd name="connsiteX43" fmla="*/ 348876 w 1613976"/>
                  <a:gd name="connsiteY43" fmla="*/ 92939 h 1522053"/>
                  <a:gd name="connsiteX44" fmla="*/ 356911 w 1613976"/>
                  <a:gd name="connsiteY44" fmla="*/ 78474 h 1522053"/>
                  <a:gd name="connsiteX45" fmla="*/ 500934 w 1613976"/>
                  <a:gd name="connsiteY45" fmla="*/ 25615 h 1522053"/>
                  <a:gd name="connsiteX46" fmla="*/ 518685 w 1613976"/>
                  <a:gd name="connsiteY46" fmla="*/ 29414 h 1522053"/>
                  <a:gd name="connsiteX47" fmla="*/ 630019 w 1613976"/>
                  <a:gd name="connsiteY47" fmla="*/ 196418 h 1522053"/>
                  <a:gd name="connsiteX48" fmla="*/ 706476 w 1613976"/>
                  <a:gd name="connsiteY48" fmla="*/ 188384 h 1522053"/>
                  <a:gd name="connsiteX49" fmla="*/ 796675 w 1613976"/>
                  <a:gd name="connsiteY49" fmla="*/ 8690 h 1522053"/>
                  <a:gd name="connsiteX50" fmla="*/ 810828 w 1613976"/>
                  <a:gd name="connsiteY50" fmla="*/ 222 h 1522053"/>
                  <a:gd name="connsiteX0" fmla="*/ 810828 w 1614260"/>
                  <a:gd name="connsiteY0" fmla="*/ 222 h 1522053"/>
                  <a:gd name="connsiteX1" fmla="*/ 963593 w 1614260"/>
                  <a:gd name="connsiteY1" fmla="*/ 26793 h 1522053"/>
                  <a:gd name="connsiteX2" fmla="*/ 976465 w 1614260"/>
                  <a:gd name="connsiteY2" fmla="*/ 41896 h 1522053"/>
                  <a:gd name="connsiteX3" fmla="*/ 996209 w 1614260"/>
                  <a:gd name="connsiteY3" fmla="*/ 240606 h 1522053"/>
                  <a:gd name="connsiteX4" fmla="*/ 1060594 w 1614260"/>
                  <a:gd name="connsiteY4" fmla="*/ 276760 h 1522053"/>
                  <a:gd name="connsiteX5" fmla="*/ 1233629 w 1614260"/>
                  <a:gd name="connsiteY5" fmla="*/ 160265 h 1522053"/>
                  <a:gd name="connsiteX6" fmla="*/ 1251383 w 1614260"/>
                  <a:gd name="connsiteY6" fmla="*/ 165243 h 1522053"/>
                  <a:gd name="connsiteX7" fmla="*/ 1360742 w 1614260"/>
                  <a:gd name="connsiteY7" fmla="*/ 259731 h 1522053"/>
                  <a:gd name="connsiteX8" fmla="*/ 1366423 w 1614260"/>
                  <a:gd name="connsiteY8" fmla="*/ 276760 h 1522053"/>
                  <a:gd name="connsiteX9" fmla="*/ 1281918 w 1614260"/>
                  <a:gd name="connsiteY9" fmla="*/ 461545 h 1522053"/>
                  <a:gd name="connsiteX10" fmla="*/ 1322158 w 1614260"/>
                  <a:gd name="connsiteY10" fmla="*/ 521802 h 1522053"/>
                  <a:gd name="connsiteX11" fmla="*/ 1520965 w 1614260"/>
                  <a:gd name="connsiteY11" fmla="*/ 506918 h 1522053"/>
                  <a:gd name="connsiteX12" fmla="*/ 1535434 w 1614260"/>
                  <a:gd name="connsiteY12" fmla="*/ 517784 h 1522053"/>
                  <a:gd name="connsiteX13" fmla="*/ 1590322 w 1614260"/>
                  <a:gd name="connsiteY13" fmla="*/ 661864 h 1522053"/>
                  <a:gd name="connsiteX14" fmla="*/ 1581046 w 1614260"/>
                  <a:gd name="connsiteY14" fmla="*/ 680237 h 1522053"/>
                  <a:gd name="connsiteX15" fmla="*/ 1418736 w 1614260"/>
                  <a:gd name="connsiteY15" fmla="*/ 790945 h 1522053"/>
                  <a:gd name="connsiteX16" fmla="*/ 1422760 w 1614260"/>
                  <a:gd name="connsiteY16" fmla="*/ 867270 h 1522053"/>
                  <a:gd name="connsiteX17" fmla="*/ 1608890 w 1614260"/>
                  <a:gd name="connsiteY17" fmla="*/ 958111 h 1522053"/>
                  <a:gd name="connsiteX18" fmla="*/ 1613459 w 1614260"/>
                  <a:gd name="connsiteY18" fmla="*/ 980341 h 1522053"/>
                  <a:gd name="connsiteX19" fmla="*/ 1586393 w 1614260"/>
                  <a:gd name="connsiteY19" fmla="*/ 1112201 h 1522053"/>
                  <a:gd name="connsiteX20" fmla="*/ 1575675 w 1614260"/>
                  <a:gd name="connsiteY20" fmla="*/ 1132397 h 1522053"/>
                  <a:gd name="connsiteX21" fmla="*/ 1374471 w 1614260"/>
                  <a:gd name="connsiteY21" fmla="*/ 1148465 h 1522053"/>
                  <a:gd name="connsiteX22" fmla="*/ 1338255 w 1614260"/>
                  <a:gd name="connsiteY22" fmla="*/ 1220772 h 1522053"/>
                  <a:gd name="connsiteX23" fmla="*/ 1454952 w 1614260"/>
                  <a:gd name="connsiteY23" fmla="*/ 1389489 h 1522053"/>
                  <a:gd name="connsiteX24" fmla="*/ 1454952 w 1614260"/>
                  <a:gd name="connsiteY24" fmla="*/ 1401541 h 1522053"/>
                  <a:gd name="connsiteX25" fmla="*/ 1346303 w 1614260"/>
                  <a:gd name="connsiteY25" fmla="*/ 1522053 h 1522053"/>
                  <a:gd name="connsiteX26" fmla="*/ 1338255 w 1614260"/>
                  <a:gd name="connsiteY26" fmla="*/ 1522053 h 1522053"/>
                  <a:gd name="connsiteX27" fmla="*/ 1153147 w 1614260"/>
                  <a:gd name="connsiteY27" fmla="*/ 1433677 h 1522053"/>
                  <a:gd name="connsiteX28" fmla="*/ 1130579 w 1614260"/>
                  <a:gd name="connsiteY28" fmla="*/ 1438356 h 1522053"/>
                  <a:gd name="connsiteX29" fmla="*/ 1115337 w 1614260"/>
                  <a:gd name="connsiteY29" fmla="*/ 1366372 h 1522053"/>
                  <a:gd name="connsiteX30" fmla="*/ 1163788 w 1614260"/>
                  <a:gd name="connsiteY30" fmla="*/ 1326605 h 1522053"/>
                  <a:gd name="connsiteX31" fmla="*/ 1347577 w 1614260"/>
                  <a:gd name="connsiteY31" fmla="*/ 885207 h 1522053"/>
                  <a:gd name="connsiteX32" fmla="*/ 720082 w 1614260"/>
                  <a:gd name="connsiteY32" fmla="*/ 260977 h 1522053"/>
                  <a:gd name="connsiteX33" fmla="*/ 199753 w 1614260"/>
                  <a:gd name="connsiteY33" fmla="*/ 536194 h 1522053"/>
                  <a:gd name="connsiteX34" fmla="*/ 165635 w 1614260"/>
                  <a:gd name="connsiteY34" fmla="*/ 591907 h 1522053"/>
                  <a:gd name="connsiteX35" fmla="*/ 97073 w 1614260"/>
                  <a:gd name="connsiteY35" fmla="*/ 583476 h 1522053"/>
                  <a:gd name="connsiteX36" fmla="*/ 110914 w 1614260"/>
                  <a:gd name="connsiteY36" fmla="*/ 549921 h 1522053"/>
                  <a:gd name="connsiteX37" fmla="*/ 3981 w 1614260"/>
                  <a:gd name="connsiteY37" fmla="*/ 385060 h 1522053"/>
                  <a:gd name="connsiteX38" fmla="*/ 2264 w 1614260"/>
                  <a:gd name="connsiteY38" fmla="*/ 365136 h 1522053"/>
                  <a:gd name="connsiteX39" fmla="*/ 101635 w 1614260"/>
                  <a:gd name="connsiteY39" fmla="*/ 245749 h 1522053"/>
                  <a:gd name="connsiteX40" fmla="*/ 117724 w 1614260"/>
                  <a:gd name="connsiteY40" fmla="*/ 245692 h 1522053"/>
                  <a:gd name="connsiteX41" fmla="*/ 300045 w 1614260"/>
                  <a:gd name="connsiteY41" fmla="*/ 328982 h 1522053"/>
                  <a:gd name="connsiteX42" fmla="*/ 360406 w 1614260"/>
                  <a:gd name="connsiteY42" fmla="*/ 288811 h 1522053"/>
                  <a:gd name="connsiteX43" fmla="*/ 348876 w 1614260"/>
                  <a:gd name="connsiteY43" fmla="*/ 92939 h 1522053"/>
                  <a:gd name="connsiteX44" fmla="*/ 356911 w 1614260"/>
                  <a:gd name="connsiteY44" fmla="*/ 78474 h 1522053"/>
                  <a:gd name="connsiteX45" fmla="*/ 500934 w 1614260"/>
                  <a:gd name="connsiteY45" fmla="*/ 25615 h 1522053"/>
                  <a:gd name="connsiteX46" fmla="*/ 518685 w 1614260"/>
                  <a:gd name="connsiteY46" fmla="*/ 29414 h 1522053"/>
                  <a:gd name="connsiteX47" fmla="*/ 630019 w 1614260"/>
                  <a:gd name="connsiteY47" fmla="*/ 196418 h 1522053"/>
                  <a:gd name="connsiteX48" fmla="*/ 706476 w 1614260"/>
                  <a:gd name="connsiteY48" fmla="*/ 188384 h 1522053"/>
                  <a:gd name="connsiteX49" fmla="*/ 796675 w 1614260"/>
                  <a:gd name="connsiteY49" fmla="*/ 8690 h 1522053"/>
                  <a:gd name="connsiteX50" fmla="*/ 810828 w 1614260"/>
                  <a:gd name="connsiteY50" fmla="*/ 222 h 1522053"/>
                  <a:gd name="connsiteX0" fmla="*/ 810828 w 1614545"/>
                  <a:gd name="connsiteY0" fmla="*/ 222 h 1522053"/>
                  <a:gd name="connsiteX1" fmla="*/ 963593 w 1614545"/>
                  <a:gd name="connsiteY1" fmla="*/ 26793 h 1522053"/>
                  <a:gd name="connsiteX2" fmla="*/ 976465 w 1614545"/>
                  <a:gd name="connsiteY2" fmla="*/ 41896 h 1522053"/>
                  <a:gd name="connsiteX3" fmla="*/ 996209 w 1614545"/>
                  <a:gd name="connsiteY3" fmla="*/ 240606 h 1522053"/>
                  <a:gd name="connsiteX4" fmla="*/ 1060594 w 1614545"/>
                  <a:gd name="connsiteY4" fmla="*/ 276760 h 1522053"/>
                  <a:gd name="connsiteX5" fmla="*/ 1233629 w 1614545"/>
                  <a:gd name="connsiteY5" fmla="*/ 160265 h 1522053"/>
                  <a:gd name="connsiteX6" fmla="*/ 1251383 w 1614545"/>
                  <a:gd name="connsiteY6" fmla="*/ 165243 h 1522053"/>
                  <a:gd name="connsiteX7" fmla="*/ 1360742 w 1614545"/>
                  <a:gd name="connsiteY7" fmla="*/ 259731 h 1522053"/>
                  <a:gd name="connsiteX8" fmla="*/ 1366423 w 1614545"/>
                  <a:gd name="connsiteY8" fmla="*/ 276760 h 1522053"/>
                  <a:gd name="connsiteX9" fmla="*/ 1281918 w 1614545"/>
                  <a:gd name="connsiteY9" fmla="*/ 461545 h 1522053"/>
                  <a:gd name="connsiteX10" fmla="*/ 1322158 w 1614545"/>
                  <a:gd name="connsiteY10" fmla="*/ 521802 h 1522053"/>
                  <a:gd name="connsiteX11" fmla="*/ 1520965 w 1614545"/>
                  <a:gd name="connsiteY11" fmla="*/ 506918 h 1522053"/>
                  <a:gd name="connsiteX12" fmla="*/ 1535434 w 1614545"/>
                  <a:gd name="connsiteY12" fmla="*/ 517784 h 1522053"/>
                  <a:gd name="connsiteX13" fmla="*/ 1590322 w 1614545"/>
                  <a:gd name="connsiteY13" fmla="*/ 661864 h 1522053"/>
                  <a:gd name="connsiteX14" fmla="*/ 1581046 w 1614545"/>
                  <a:gd name="connsiteY14" fmla="*/ 680237 h 1522053"/>
                  <a:gd name="connsiteX15" fmla="*/ 1418736 w 1614545"/>
                  <a:gd name="connsiteY15" fmla="*/ 790945 h 1522053"/>
                  <a:gd name="connsiteX16" fmla="*/ 1422760 w 1614545"/>
                  <a:gd name="connsiteY16" fmla="*/ 867270 h 1522053"/>
                  <a:gd name="connsiteX17" fmla="*/ 1608890 w 1614545"/>
                  <a:gd name="connsiteY17" fmla="*/ 958111 h 1522053"/>
                  <a:gd name="connsiteX18" fmla="*/ 1613459 w 1614545"/>
                  <a:gd name="connsiteY18" fmla="*/ 980341 h 1522053"/>
                  <a:gd name="connsiteX19" fmla="*/ 1586393 w 1614545"/>
                  <a:gd name="connsiteY19" fmla="*/ 1112201 h 1522053"/>
                  <a:gd name="connsiteX20" fmla="*/ 1575675 w 1614545"/>
                  <a:gd name="connsiteY20" fmla="*/ 1132397 h 1522053"/>
                  <a:gd name="connsiteX21" fmla="*/ 1374471 w 1614545"/>
                  <a:gd name="connsiteY21" fmla="*/ 1148465 h 1522053"/>
                  <a:gd name="connsiteX22" fmla="*/ 1338255 w 1614545"/>
                  <a:gd name="connsiteY22" fmla="*/ 1220772 h 1522053"/>
                  <a:gd name="connsiteX23" fmla="*/ 1454952 w 1614545"/>
                  <a:gd name="connsiteY23" fmla="*/ 1389489 h 1522053"/>
                  <a:gd name="connsiteX24" fmla="*/ 1454952 w 1614545"/>
                  <a:gd name="connsiteY24" fmla="*/ 1401541 h 1522053"/>
                  <a:gd name="connsiteX25" fmla="*/ 1346303 w 1614545"/>
                  <a:gd name="connsiteY25" fmla="*/ 1522053 h 1522053"/>
                  <a:gd name="connsiteX26" fmla="*/ 1338255 w 1614545"/>
                  <a:gd name="connsiteY26" fmla="*/ 1522053 h 1522053"/>
                  <a:gd name="connsiteX27" fmla="*/ 1153147 w 1614545"/>
                  <a:gd name="connsiteY27" fmla="*/ 1433677 h 1522053"/>
                  <a:gd name="connsiteX28" fmla="*/ 1130579 w 1614545"/>
                  <a:gd name="connsiteY28" fmla="*/ 1438356 h 1522053"/>
                  <a:gd name="connsiteX29" fmla="*/ 1115337 w 1614545"/>
                  <a:gd name="connsiteY29" fmla="*/ 1366372 h 1522053"/>
                  <a:gd name="connsiteX30" fmla="*/ 1163788 w 1614545"/>
                  <a:gd name="connsiteY30" fmla="*/ 1326605 h 1522053"/>
                  <a:gd name="connsiteX31" fmla="*/ 1347577 w 1614545"/>
                  <a:gd name="connsiteY31" fmla="*/ 885207 h 1522053"/>
                  <a:gd name="connsiteX32" fmla="*/ 720082 w 1614545"/>
                  <a:gd name="connsiteY32" fmla="*/ 260977 h 1522053"/>
                  <a:gd name="connsiteX33" fmla="*/ 199753 w 1614545"/>
                  <a:gd name="connsiteY33" fmla="*/ 536194 h 1522053"/>
                  <a:gd name="connsiteX34" fmla="*/ 165635 w 1614545"/>
                  <a:gd name="connsiteY34" fmla="*/ 591907 h 1522053"/>
                  <a:gd name="connsiteX35" fmla="*/ 97073 w 1614545"/>
                  <a:gd name="connsiteY35" fmla="*/ 583476 h 1522053"/>
                  <a:gd name="connsiteX36" fmla="*/ 110914 w 1614545"/>
                  <a:gd name="connsiteY36" fmla="*/ 549921 h 1522053"/>
                  <a:gd name="connsiteX37" fmla="*/ 3981 w 1614545"/>
                  <a:gd name="connsiteY37" fmla="*/ 385060 h 1522053"/>
                  <a:gd name="connsiteX38" fmla="*/ 2264 w 1614545"/>
                  <a:gd name="connsiteY38" fmla="*/ 365136 h 1522053"/>
                  <a:gd name="connsiteX39" fmla="*/ 101635 w 1614545"/>
                  <a:gd name="connsiteY39" fmla="*/ 245749 h 1522053"/>
                  <a:gd name="connsiteX40" fmla="*/ 117724 w 1614545"/>
                  <a:gd name="connsiteY40" fmla="*/ 245692 h 1522053"/>
                  <a:gd name="connsiteX41" fmla="*/ 300045 w 1614545"/>
                  <a:gd name="connsiteY41" fmla="*/ 328982 h 1522053"/>
                  <a:gd name="connsiteX42" fmla="*/ 360406 w 1614545"/>
                  <a:gd name="connsiteY42" fmla="*/ 288811 h 1522053"/>
                  <a:gd name="connsiteX43" fmla="*/ 348876 w 1614545"/>
                  <a:gd name="connsiteY43" fmla="*/ 92939 h 1522053"/>
                  <a:gd name="connsiteX44" fmla="*/ 356911 w 1614545"/>
                  <a:gd name="connsiteY44" fmla="*/ 78474 h 1522053"/>
                  <a:gd name="connsiteX45" fmla="*/ 500934 w 1614545"/>
                  <a:gd name="connsiteY45" fmla="*/ 25615 h 1522053"/>
                  <a:gd name="connsiteX46" fmla="*/ 518685 w 1614545"/>
                  <a:gd name="connsiteY46" fmla="*/ 29414 h 1522053"/>
                  <a:gd name="connsiteX47" fmla="*/ 630019 w 1614545"/>
                  <a:gd name="connsiteY47" fmla="*/ 196418 h 1522053"/>
                  <a:gd name="connsiteX48" fmla="*/ 706476 w 1614545"/>
                  <a:gd name="connsiteY48" fmla="*/ 188384 h 1522053"/>
                  <a:gd name="connsiteX49" fmla="*/ 796675 w 1614545"/>
                  <a:gd name="connsiteY49" fmla="*/ 8690 h 1522053"/>
                  <a:gd name="connsiteX50" fmla="*/ 810828 w 1614545"/>
                  <a:gd name="connsiteY50" fmla="*/ 222 h 1522053"/>
                  <a:gd name="connsiteX0" fmla="*/ 810828 w 1614024"/>
                  <a:gd name="connsiteY0" fmla="*/ 222 h 1522053"/>
                  <a:gd name="connsiteX1" fmla="*/ 963593 w 1614024"/>
                  <a:gd name="connsiteY1" fmla="*/ 26793 h 1522053"/>
                  <a:gd name="connsiteX2" fmla="*/ 976465 w 1614024"/>
                  <a:gd name="connsiteY2" fmla="*/ 41896 h 1522053"/>
                  <a:gd name="connsiteX3" fmla="*/ 996209 w 1614024"/>
                  <a:gd name="connsiteY3" fmla="*/ 240606 h 1522053"/>
                  <a:gd name="connsiteX4" fmla="*/ 1060594 w 1614024"/>
                  <a:gd name="connsiteY4" fmla="*/ 276760 h 1522053"/>
                  <a:gd name="connsiteX5" fmla="*/ 1233629 w 1614024"/>
                  <a:gd name="connsiteY5" fmla="*/ 160265 h 1522053"/>
                  <a:gd name="connsiteX6" fmla="*/ 1251383 w 1614024"/>
                  <a:gd name="connsiteY6" fmla="*/ 165243 h 1522053"/>
                  <a:gd name="connsiteX7" fmla="*/ 1360742 w 1614024"/>
                  <a:gd name="connsiteY7" fmla="*/ 259731 h 1522053"/>
                  <a:gd name="connsiteX8" fmla="*/ 1366423 w 1614024"/>
                  <a:gd name="connsiteY8" fmla="*/ 276760 h 1522053"/>
                  <a:gd name="connsiteX9" fmla="*/ 1281918 w 1614024"/>
                  <a:gd name="connsiteY9" fmla="*/ 461545 h 1522053"/>
                  <a:gd name="connsiteX10" fmla="*/ 1322158 w 1614024"/>
                  <a:gd name="connsiteY10" fmla="*/ 521802 h 1522053"/>
                  <a:gd name="connsiteX11" fmla="*/ 1520965 w 1614024"/>
                  <a:gd name="connsiteY11" fmla="*/ 506918 h 1522053"/>
                  <a:gd name="connsiteX12" fmla="*/ 1535434 w 1614024"/>
                  <a:gd name="connsiteY12" fmla="*/ 517784 h 1522053"/>
                  <a:gd name="connsiteX13" fmla="*/ 1590322 w 1614024"/>
                  <a:gd name="connsiteY13" fmla="*/ 661864 h 1522053"/>
                  <a:gd name="connsiteX14" fmla="*/ 1581046 w 1614024"/>
                  <a:gd name="connsiteY14" fmla="*/ 680237 h 1522053"/>
                  <a:gd name="connsiteX15" fmla="*/ 1418736 w 1614024"/>
                  <a:gd name="connsiteY15" fmla="*/ 790945 h 1522053"/>
                  <a:gd name="connsiteX16" fmla="*/ 1422760 w 1614024"/>
                  <a:gd name="connsiteY16" fmla="*/ 867270 h 1522053"/>
                  <a:gd name="connsiteX17" fmla="*/ 1608890 w 1614024"/>
                  <a:gd name="connsiteY17" fmla="*/ 958111 h 1522053"/>
                  <a:gd name="connsiteX18" fmla="*/ 1613459 w 1614024"/>
                  <a:gd name="connsiteY18" fmla="*/ 980341 h 1522053"/>
                  <a:gd name="connsiteX19" fmla="*/ 1586393 w 1614024"/>
                  <a:gd name="connsiteY19" fmla="*/ 1112201 h 1522053"/>
                  <a:gd name="connsiteX20" fmla="*/ 1575675 w 1614024"/>
                  <a:gd name="connsiteY20" fmla="*/ 1132397 h 1522053"/>
                  <a:gd name="connsiteX21" fmla="*/ 1374471 w 1614024"/>
                  <a:gd name="connsiteY21" fmla="*/ 1148465 h 1522053"/>
                  <a:gd name="connsiteX22" fmla="*/ 1338255 w 1614024"/>
                  <a:gd name="connsiteY22" fmla="*/ 1220772 h 1522053"/>
                  <a:gd name="connsiteX23" fmla="*/ 1454952 w 1614024"/>
                  <a:gd name="connsiteY23" fmla="*/ 1389489 h 1522053"/>
                  <a:gd name="connsiteX24" fmla="*/ 1454952 w 1614024"/>
                  <a:gd name="connsiteY24" fmla="*/ 1401541 h 1522053"/>
                  <a:gd name="connsiteX25" fmla="*/ 1346303 w 1614024"/>
                  <a:gd name="connsiteY25" fmla="*/ 1522053 h 1522053"/>
                  <a:gd name="connsiteX26" fmla="*/ 1338255 w 1614024"/>
                  <a:gd name="connsiteY26" fmla="*/ 1522053 h 1522053"/>
                  <a:gd name="connsiteX27" fmla="*/ 1153147 w 1614024"/>
                  <a:gd name="connsiteY27" fmla="*/ 1433677 h 1522053"/>
                  <a:gd name="connsiteX28" fmla="*/ 1130579 w 1614024"/>
                  <a:gd name="connsiteY28" fmla="*/ 1438356 h 1522053"/>
                  <a:gd name="connsiteX29" fmla="*/ 1115337 w 1614024"/>
                  <a:gd name="connsiteY29" fmla="*/ 1366372 h 1522053"/>
                  <a:gd name="connsiteX30" fmla="*/ 1163788 w 1614024"/>
                  <a:gd name="connsiteY30" fmla="*/ 1326605 h 1522053"/>
                  <a:gd name="connsiteX31" fmla="*/ 1347577 w 1614024"/>
                  <a:gd name="connsiteY31" fmla="*/ 885207 h 1522053"/>
                  <a:gd name="connsiteX32" fmla="*/ 720082 w 1614024"/>
                  <a:gd name="connsiteY32" fmla="*/ 260977 h 1522053"/>
                  <a:gd name="connsiteX33" fmla="*/ 199753 w 1614024"/>
                  <a:gd name="connsiteY33" fmla="*/ 536194 h 1522053"/>
                  <a:gd name="connsiteX34" fmla="*/ 165635 w 1614024"/>
                  <a:gd name="connsiteY34" fmla="*/ 591907 h 1522053"/>
                  <a:gd name="connsiteX35" fmla="*/ 97073 w 1614024"/>
                  <a:gd name="connsiteY35" fmla="*/ 583476 h 1522053"/>
                  <a:gd name="connsiteX36" fmla="*/ 110914 w 1614024"/>
                  <a:gd name="connsiteY36" fmla="*/ 549921 h 1522053"/>
                  <a:gd name="connsiteX37" fmla="*/ 3981 w 1614024"/>
                  <a:gd name="connsiteY37" fmla="*/ 385060 h 1522053"/>
                  <a:gd name="connsiteX38" fmla="*/ 2264 w 1614024"/>
                  <a:gd name="connsiteY38" fmla="*/ 365136 h 1522053"/>
                  <a:gd name="connsiteX39" fmla="*/ 101635 w 1614024"/>
                  <a:gd name="connsiteY39" fmla="*/ 245749 h 1522053"/>
                  <a:gd name="connsiteX40" fmla="*/ 117724 w 1614024"/>
                  <a:gd name="connsiteY40" fmla="*/ 245692 h 1522053"/>
                  <a:gd name="connsiteX41" fmla="*/ 300045 w 1614024"/>
                  <a:gd name="connsiteY41" fmla="*/ 328982 h 1522053"/>
                  <a:gd name="connsiteX42" fmla="*/ 360406 w 1614024"/>
                  <a:gd name="connsiteY42" fmla="*/ 288811 h 1522053"/>
                  <a:gd name="connsiteX43" fmla="*/ 348876 w 1614024"/>
                  <a:gd name="connsiteY43" fmla="*/ 92939 h 1522053"/>
                  <a:gd name="connsiteX44" fmla="*/ 356911 w 1614024"/>
                  <a:gd name="connsiteY44" fmla="*/ 78474 h 1522053"/>
                  <a:gd name="connsiteX45" fmla="*/ 500934 w 1614024"/>
                  <a:gd name="connsiteY45" fmla="*/ 25615 h 1522053"/>
                  <a:gd name="connsiteX46" fmla="*/ 518685 w 1614024"/>
                  <a:gd name="connsiteY46" fmla="*/ 29414 h 1522053"/>
                  <a:gd name="connsiteX47" fmla="*/ 630019 w 1614024"/>
                  <a:gd name="connsiteY47" fmla="*/ 196418 h 1522053"/>
                  <a:gd name="connsiteX48" fmla="*/ 706476 w 1614024"/>
                  <a:gd name="connsiteY48" fmla="*/ 188384 h 1522053"/>
                  <a:gd name="connsiteX49" fmla="*/ 796675 w 1614024"/>
                  <a:gd name="connsiteY49" fmla="*/ 8690 h 1522053"/>
                  <a:gd name="connsiteX50" fmla="*/ 810828 w 1614024"/>
                  <a:gd name="connsiteY50" fmla="*/ 222 h 1522053"/>
                  <a:gd name="connsiteX0" fmla="*/ 810828 w 1614361"/>
                  <a:gd name="connsiteY0" fmla="*/ 222 h 1522053"/>
                  <a:gd name="connsiteX1" fmla="*/ 963593 w 1614361"/>
                  <a:gd name="connsiteY1" fmla="*/ 26793 h 1522053"/>
                  <a:gd name="connsiteX2" fmla="*/ 976465 w 1614361"/>
                  <a:gd name="connsiteY2" fmla="*/ 41896 h 1522053"/>
                  <a:gd name="connsiteX3" fmla="*/ 996209 w 1614361"/>
                  <a:gd name="connsiteY3" fmla="*/ 240606 h 1522053"/>
                  <a:gd name="connsiteX4" fmla="*/ 1060594 w 1614361"/>
                  <a:gd name="connsiteY4" fmla="*/ 276760 h 1522053"/>
                  <a:gd name="connsiteX5" fmla="*/ 1233629 w 1614361"/>
                  <a:gd name="connsiteY5" fmla="*/ 160265 h 1522053"/>
                  <a:gd name="connsiteX6" fmla="*/ 1251383 w 1614361"/>
                  <a:gd name="connsiteY6" fmla="*/ 165243 h 1522053"/>
                  <a:gd name="connsiteX7" fmla="*/ 1360742 w 1614361"/>
                  <a:gd name="connsiteY7" fmla="*/ 259731 h 1522053"/>
                  <a:gd name="connsiteX8" fmla="*/ 1366423 w 1614361"/>
                  <a:gd name="connsiteY8" fmla="*/ 276760 h 1522053"/>
                  <a:gd name="connsiteX9" fmla="*/ 1281918 w 1614361"/>
                  <a:gd name="connsiteY9" fmla="*/ 461545 h 1522053"/>
                  <a:gd name="connsiteX10" fmla="*/ 1322158 w 1614361"/>
                  <a:gd name="connsiteY10" fmla="*/ 521802 h 1522053"/>
                  <a:gd name="connsiteX11" fmla="*/ 1520965 w 1614361"/>
                  <a:gd name="connsiteY11" fmla="*/ 506918 h 1522053"/>
                  <a:gd name="connsiteX12" fmla="*/ 1535434 w 1614361"/>
                  <a:gd name="connsiteY12" fmla="*/ 517784 h 1522053"/>
                  <a:gd name="connsiteX13" fmla="*/ 1590322 w 1614361"/>
                  <a:gd name="connsiteY13" fmla="*/ 661864 h 1522053"/>
                  <a:gd name="connsiteX14" fmla="*/ 1581046 w 1614361"/>
                  <a:gd name="connsiteY14" fmla="*/ 680237 h 1522053"/>
                  <a:gd name="connsiteX15" fmla="*/ 1418736 w 1614361"/>
                  <a:gd name="connsiteY15" fmla="*/ 790945 h 1522053"/>
                  <a:gd name="connsiteX16" fmla="*/ 1422760 w 1614361"/>
                  <a:gd name="connsiteY16" fmla="*/ 867270 h 1522053"/>
                  <a:gd name="connsiteX17" fmla="*/ 1608890 w 1614361"/>
                  <a:gd name="connsiteY17" fmla="*/ 958111 h 1522053"/>
                  <a:gd name="connsiteX18" fmla="*/ 1613459 w 1614361"/>
                  <a:gd name="connsiteY18" fmla="*/ 980341 h 1522053"/>
                  <a:gd name="connsiteX19" fmla="*/ 1586393 w 1614361"/>
                  <a:gd name="connsiteY19" fmla="*/ 1112201 h 1522053"/>
                  <a:gd name="connsiteX20" fmla="*/ 1575675 w 1614361"/>
                  <a:gd name="connsiteY20" fmla="*/ 1132397 h 1522053"/>
                  <a:gd name="connsiteX21" fmla="*/ 1374471 w 1614361"/>
                  <a:gd name="connsiteY21" fmla="*/ 1148465 h 1522053"/>
                  <a:gd name="connsiteX22" fmla="*/ 1338255 w 1614361"/>
                  <a:gd name="connsiteY22" fmla="*/ 1220772 h 1522053"/>
                  <a:gd name="connsiteX23" fmla="*/ 1454952 w 1614361"/>
                  <a:gd name="connsiteY23" fmla="*/ 1389489 h 1522053"/>
                  <a:gd name="connsiteX24" fmla="*/ 1454952 w 1614361"/>
                  <a:gd name="connsiteY24" fmla="*/ 1401541 h 1522053"/>
                  <a:gd name="connsiteX25" fmla="*/ 1346303 w 1614361"/>
                  <a:gd name="connsiteY25" fmla="*/ 1522053 h 1522053"/>
                  <a:gd name="connsiteX26" fmla="*/ 1338255 w 1614361"/>
                  <a:gd name="connsiteY26" fmla="*/ 1522053 h 1522053"/>
                  <a:gd name="connsiteX27" fmla="*/ 1153147 w 1614361"/>
                  <a:gd name="connsiteY27" fmla="*/ 1433677 h 1522053"/>
                  <a:gd name="connsiteX28" fmla="*/ 1130579 w 1614361"/>
                  <a:gd name="connsiteY28" fmla="*/ 1438356 h 1522053"/>
                  <a:gd name="connsiteX29" fmla="*/ 1115337 w 1614361"/>
                  <a:gd name="connsiteY29" fmla="*/ 1366372 h 1522053"/>
                  <a:gd name="connsiteX30" fmla="*/ 1163788 w 1614361"/>
                  <a:gd name="connsiteY30" fmla="*/ 1326605 h 1522053"/>
                  <a:gd name="connsiteX31" fmla="*/ 1347577 w 1614361"/>
                  <a:gd name="connsiteY31" fmla="*/ 885207 h 1522053"/>
                  <a:gd name="connsiteX32" fmla="*/ 720082 w 1614361"/>
                  <a:gd name="connsiteY32" fmla="*/ 260977 h 1522053"/>
                  <a:gd name="connsiteX33" fmla="*/ 199753 w 1614361"/>
                  <a:gd name="connsiteY33" fmla="*/ 536194 h 1522053"/>
                  <a:gd name="connsiteX34" fmla="*/ 165635 w 1614361"/>
                  <a:gd name="connsiteY34" fmla="*/ 591907 h 1522053"/>
                  <a:gd name="connsiteX35" fmla="*/ 97073 w 1614361"/>
                  <a:gd name="connsiteY35" fmla="*/ 583476 h 1522053"/>
                  <a:gd name="connsiteX36" fmla="*/ 110914 w 1614361"/>
                  <a:gd name="connsiteY36" fmla="*/ 549921 h 1522053"/>
                  <a:gd name="connsiteX37" fmla="*/ 3981 w 1614361"/>
                  <a:gd name="connsiteY37" fmla="*/ 385060 h 1522053"/>
                  <a:gd name="connsiteX38" fmla="*/ 2264 w 1614361"/>
                  <a:gd name="connsiteY38" fmla="*/ 365136 h 1522053"/>
                  <a:gd name="connsiteX39" fmla="*/ 101635 w 1614361"/>
                  <a:gd name="connsiteY39" fmla="*/ 245749 h 1522053"/>
                  <a:gd name="connsiteX40" fmla="*/ 117724 w 1614361"/>
                  <a:gd name="connsiteY40" fmla="*/ 245692 h 1522053"/>
                  <a:gd name="connsiteX41" fmla="*/ 300045 w 1614361"/>
                  <a:gd name="connsiteY41" fmla="*/ 328982 h 1522053"/>
                  <a:gd name="connsiteX42" fmla="*/ 360406 w 1614361"/>
                  <a:gd name="connsiteY42" fmla="*/ 288811 h 1522053"/>
                  <a:gd name="connsiteX43" fmla="*/ 348876 w 1614361"/>
                  <a:gd name="connsiteY43" fmla="*/ 92939 h 1522053"/>
                  <a:gd name="connsiteX44" fmla="*/ 356911 w 1614361"/>
                  <a:gd name="connsiteY44" fmla="*/ 78474 h 1522053"/>
                  <a:gd name="connsiteX45" fmla="*/ 500934 w 1614361"/>
                  <a:gd name="connsiteY45" fmla="*/ 25615 h 1522053"/>
                  <a:gd name="connsiteX46" fmla="*/ 518685 w 1614361"/>
                  <a:gd name="connsiteY46" fmla="*/ 29414 h 1522053"/>
                  <a:gd name="connsiteX47" fmla="*/ 630019 w 1614361"/>
                  <a:gd name="connsiteY47" fmla="*/ 196418 h 1522053"/>
                  <a:gd name="connsiteX48" fmla="*/ 706476 w 1614361"/>
                  <a:gd name="connsiteY48" fmla="*/ 188384 h 1522053"/>
                  <a:gd name="connsiteX49" fmla="*/ 796675 w 1614361"/>
                  <a:gd name="connsiteY49" fmla="*/ 8690 h 1522053"/>
                  <a:gd name="connsiteX50" fmla="*/ 810828 w 1614361"/>
                  <a:gd name="connsiteY50" fmla="*/ 222 h 1522053"/>
                  <a:gd name="connsiteX0" fmla="*/ 810828 w 1614361"/>
                  <a:gd name="connsiteY0" fmla="*/ 222 h 1522053"/>
                  <a:gd name="connsiteX1" fmla="*/ 963593 w 1614361"/>
                  <a:gd name="connsiteY1" fmla="*/ 26793 h 1522053"/>
                  <a:gd name="connsiteX2" fmla="*/ 976465 w 1614361"/>
                  <a:gd name="connsiteY2" fmla="*/ 41896 h 1522053"/>
                  <a:gd name="connsiteX3" fmla="*/ 996209 w 1614361"/>
                  <a:gd name="connsiteY3" fmla="*/ 240606 h 1522053"/>
                  <a:gd name="connsiteX4" fmla="*/ 1060594 w 1614361"/>
                  <a:gd name="connsiteY4" fmla="*/ 276760 h 1522053"/>
                  <a:gd name="connsiteX5" fmla="*/ 1233629 w 1614361"/>
                  <a:gd name="connsiteY5" fmla="*/ 160265 h 1522053"/>
                  <a:gd name="connsiteX6" fmla="*/ 1251383 w 1614361"/>
                  <a:gd name="connsiteY6" fmla="*/ 165243 h 1522053"/>
                  <a:gd name="connsiteX7" fmla="*/ 1360742 w 1614361"/>
                  <a:gd name="connsiteY7" fmla="*/ 259731 h 1522053"/>
                  <a:gd name="connsiteX8" fmla="*/ 1366423 w 1614361"/>
                  <a:gd name="connsiteY8" fmla="*/ 276760 h 1522053"/>
                  <a:gd name="connsiteX9" fmla="*/ 1281918 w 1614361"/>
                  <a:gd name="connsiteY9" fmla="*/ 461545 h 1522053"/>
                  <a:gd name="connsiteX10" fmla="*/ 1322158 w 1614361"/>
                  <a:gd name="connsiteY10" fmla="*/ 521802 h 1522053"/>
                  <a:gd name="connsiteX11" fmla="*/ 1520965 w 1614361"/>
                  <a:gd name="connsiteY11" fmla="*/ 506918 h 1522053"/>
                  <a:gd name="connsiteX12" fmla="*/ 1535434 w 1614361"/>
                  <a:gd name="connsiteY12" fmla="*/ 517784 h 1522053"/>
                  <a:gd name="connsiteX13" fmla="*/ 1590322 w 1614361"/>
                  <a:gd name="connsiteY13" fmla="*/ 661864 h 1522053"/>
                  <a:gd name="connsiteX14" fmla="*/ 1581046 w 1614361"/>
                  <a:gd name="connsiteY14" fmla="*/ 680237 h 1522053"/>
                  <a:gd name="connsiteX15" fmla="*/ 1418736 w 1614361"/>
                  <a:gd name="connsiteY15" fmla="*/ 790945 h 1522053"/>
                  <a:gd name="connsiteX16" fmla="*/ 1422760 w 1614361"/>
                  <a:gd name="connsiteY16" fmla="*/ 867270 h 1522053"/>
                  <a:gd name="connsiteX17" fmla="*/ 1608890 w 1614361"/>
                  <a:gd name="connsiteY17" fmla="*/ 958111 h 1522053"/>
                  <a:gd name="connsiteX18" fmla="*/ 1613459 w 1614361"/>
                  <a:gd name="connsiteY18" fmla="*/ 980341 h 1522053"/>
                  <a:gd name="connsiteX19" fmla="*/ 1586393 w 1614361"/>
                  <a:gd name="connsiteY19" fmla="*/ 1112201 h 1522053"/>
                  <a:gd name="connsiteX20" fmla="*/ 1575675 w 1614361"/>
                  <a:gd name="connsiteY20" fmla="*/ 1132397 h 1522053"/>
                  <a:gd name="connsiteX21" fmla="*/ 1374471 w 1614361"/>
                  <a:gd name="connsiteY21" fmla="*/ 1148465 h 1522053"/>
                  <a:gd name="connsiteX22" fmla="*/ 1338255 w 1614361"/>
                  <a:gd name="connsiteY22" fmla="*/ 1220772 h 1522053"/>
                  <a:gd name="connsiteX23" fmla="*/ 1454952 w 1614361"/>
                  <a:gd name="connsiteY23" fmla="*/ 1389489 h 1522053"/>
                  <a:gd name="connsiteX24" fmla="*/ 1454952 w 1614361"/>
                  <a:gd name="connsiteY24" fmla="*/ 1401541 h 1522053"/>
                  <a:gd name="connsiteX25" fmla="*/ 1346303 w 1614361"/>
                  <a:gd name="connsiteY25" fmla="*/ 1522053 h 1522053"/>
                  <a:gd name="connsiteX26" fmla="*/ 1325769 w 1614361"/>
                  <a:gd name="connsiteY26" fmla="*/ 1516061 h 1522053"/>
                  <a:gd name="connsiteX27" fmla="*/ 1153147 w 1614361"/>
                  <a:gd name="connsiteY27" fmla="*/ 1433677 h 1522053"/>
                  <a:gd name="connsiteX28" fmla="*/ 1130579 w 1614361"/>
                  <a:gd name="connsiteY28" fmla="*/ 1438356 h 1522053"/>
                  <a:gd name="connsiteX29" fmla="*/ 1115337 w 1614361"/>
                  <a:gd name="connsiteY29" fmla="*/ 1366372 h 1522053"/>
                  <a:gd name="connsiteX30" fmla="*/ 1163788 w 1614361"/>
                  <a:gd name="connsiteY30" fmla="*/ 1326605 h 1522053"/>
                  <a:gd name="connsiteX31" fmla="*/ 1347577 w 1614361"/>
                  <a:gd name="connsiteY31" fmla="*/ 885207 h 1522053"/>
                  <a:gd name="connsiteX32" fmla="*/ 720082 w 1614361"/>
                  <a:gd name="connsiteY32" fmla="*/ 260977 h 1522053"/>
                  <a:gd name="connsiteX33" fmla="*/ 199753 w 1614361"/>
                  <a:gd name="connsiteY33" fmla="*/ 536194 h 1522053"/>
                  <a:gd name="connsiteX34" fmla="*/ 165635 w 1614361"/>
                  <a:gd name="connsiteY34" fmla="*/ 591907 h 1522053"/>
                  <a:gd name="connsiteX35" fmla="*/ 97073 w 1614361"/>
                  <a:gd name="connsiteY35" fmla="*/ 583476 h 1522053"/>
                  <a:gd name="connsiteX36" fmla="*/ 110914 w 1614361"/>
                  <a:gd name="connsiteY36" fmla="*/ 549921 h 1522053"/>
                  <a:gd name="connsiteX37" fmla="*/ 3981 w 1614361"/>
                  <a:gd name="connsiteY37" fmla="*/ 385060 h 1522053"/>
                  <a:gd name="connsiteX38" fmla="*/ 2264 w 1614361"/>
                  <a:gd name="connsiteY38" fmla="*/ 365136 h 1522053"/>
                  <a:gd name="connsiteX39" fmla="*/ 101635 w 1614361"/>
                  <a:gd name="connsiteY39" fmla="*/ 245749 h 1522053"/>
                  <a:gd name="connsiteX40" fmla="*/ 117724 w 1614361"/>
                  <a:gd name="connsiteY40" fmla="*/ 245692 h 1522053"/>
                  <a:gd name="connsiteX41" fmla="*/ 300045 w 1614361"/>
                  <a:gd name="connsiteY41" fmla="*/ 328982 h 1522053"/>
                  <a:gd name="connsiteX42" fmla="*/ 360406 w 1614361"/>
                  <a:gd name="connsiteY42" fmla="*/ 288811 h 1522053"/>
                  <a:gd name="connsiteX43" fmla="*/ 348876 w 1614361"/>
                  <a:gd name="connsiteY43" fmla="*/ 92939 h 1522053"/>
                  <a:gd name="connsiteX44" fmla="*/ 356911 w 1614361"/>
                  <a:gd name="connsiteY44" fmla="*/ 78474 h 1522053"/>
                  <a:gd name="connsiteX45" fmla="*/ 500934 w 1614361"/>
                  <a:gd name="connsiteY45" fmla="*/ 25615 h 1522053"/>
                  <a:gd name="connsiteX46" fmla="*/ 518685 w 1614361"/>
                  <a:gd name="connsiteY46" fmla="*/ 29414 h 1522053"/>
                  <a:gd name="connsiteX47" fmla="*/ 630019 w 1614361"/>
                  <a:gd name="connsiteY47" fmla="*/ 196418 h 1522053"/>
                  <a:gd name="connsiteX48" fmla="*/ 706476 w 1614361"/>
                  <a:gd name="connsiteY48" fmla="*/ 188384 h 1522053"/>
                  <a:gd name="connsiteX49" fmla="*/ 796675 w 1614361"/>
                  <a:gd name="connsiteY49" fmla="*/ 8690 h 1522053"/>
                  <a:gd name="connsiteX50" fmla="*/ 810828 w 1614361"/>
                  <a:gd name="connsiteY50" fmla="*/ 222 h 1522053"/>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54952 w 1614361"/>
                  <a:gd name="connsiteY23" fmla="*/ 1389489 h 1516157"/>
                  <a:gd name="connsiteX24" fmla="*/ 1454952 w 1614361"/>
                  <a:gd name="connsiteY24" fmla="*/ 1401541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54952 w 1614361"/>
                  <a:gd name="connsiteY23" fmla="*/ 1389489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46801 w 1614361"/>
                  <a:gd name="connsiteY23" fmla="*/ 1376370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46801 w 1614361"/>
                  <a:gd name="connsiteY23" fmla="*/ 1376370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46801 w 1614361"/>
                  <a:gd name="connsiteY23" fmla="*/ 1376370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8886"/>
                  <a:gd name="connsiteX1" fmla="*/ 963593 w 1614361"/>
                  <a:gd name="connsiteY1" fmla="*/ 26793 h 1518886"/>
                  <a:gd name="connsiteX2" fmla="*/ 976465 w 1614361"/>
                  <a:gd name="connsiteY2" fmla="*/ 41896 h 1518886"/>
                  <a:gd name="connsiteX3" fmla="*/ 996209 w 1614361"/>
                  <a:gd name="connsiteY3" fmla="*/ 240606 h 1518886"/>
                  <a:gd name="connsiteX4" fmla="*/ 1060594 w 1614361"/>
                  <a:gd name="connsiteY4" fmla="*/ 276760 h 1518886"/>
                  <a:gd name="connsiteX5" fmla="*/ 1233629 w 1614361"/>
                  <a:gd name="connsiteY5" fmla="*/ 160265 h 1518886"/>
                  <a:gd name="connsiteX6" fmla="*/ 1251383 w 1614361"/>
                  <a:gd name="connsiteY6" fmla="*/ 165243 h 1518886"/>
                  <a:gd name="connsiteX7" fmla="*/ 1360742 w 1614361"/>
                  <a:gd name="connsiteY7" fmla="*/ 259731 h 1518886"/>
                  <a:gd name="connsiteX8" fmla="*/ 1366423 w 1614361"/>
                  <a:gd name="connsiteY8" fmla="*/ 276760 h 1518886"/>
                  <a:gd name="connsiteX9" fmla="*/ 1281918 w 1614361"/>
                  <a:gd name="connsiteY9" fmla="*/ 461545 h 1518886"/>
                  <a:gd name="connsiteX10" fmla="*/ 1322158 w 1614361"/>
                  <a:gd name="connsiteY10" fmla="*/ 521802 h 1518886"/>
                  <a:gd name="connsiteX11" fmla="*/ 1520965 w 1614361"/>
                  <a:gd name="connsiteY11" fmla="*/ 506918 h 1518886"/>
                  <a:gd name="connsiteX12" fmla="*/ 1535434 w 1614361"/>
                  <a:gd name="connsiteY12" fmla="*/ 517784 h 1518886"/>
                  <a:gd name="connsiteX13" fmla="*/ 1590322 w 1614361"/>
                  <a:gd name="connsiteY13" fmla="*/ 661864 h 1518886"/>
                  <a:gd name="connsiteX14" fmla="*/ 1581046 w 1614361"/>
                  <a:gd name="connsiteY14" fmla="*/ 680237 h 1518886"/>
                  <a:gd name="connsiteX15" fmla="*/ 1418736 w 1614361"/>
                  <a:gd name="connsiteY15" fmla="*/ 790945 h 1518886"/>
                  <a:gd name="connsiteX16" fmla="*/ 1422760 w 1614361"/>
                  <a:gd name="connsiteY16" fmla="*/ 867270 h 1518886"/>
                  <a:gd name="connsiteX17" fmla="*/ 1608890 w 1614361"/>
                  <a:gd name="connsiteY17" fmla="*/ 958111 h 1518886"/>
                  <a:gd name="connsiteX18" fmla="*/ 1613459 w 1614361"/>
                  <a:gd name="connsiteY18" fmla="*/ 980341 h 1518886"/>
                  <a:gd name="connsiteX19" fmla="*/ 1586393 w 1614361"/>
                  <a:gd name="connsiteY19" fmla="*/ 1112201 h 1518886"/>
                  <a:gd name="connsiteX20" fmla="*/ 1575675 w 1614361"/>
                  <a:gd name="connsiteY20" fmla="*/ 1132397 h 1518886"/>
                  <a:gd name="connsiteX21" fmla="*/ 1374471 w 1614361"/>
                  <a:gd name="connsiteY21" fmla="*/ 1148465 h 1518886"/>
                  <a:gd name="connsiteX22" fmla="*/ 1338255 w 1614361"/>
                  <a:gd name="connsiteY22" fmla="*/ 1220772 h 1518886"/>
                  <a:gd name="connsiteX23" fmla="*/ 1446801 w 1614361"/>
                  <a:gd name="connsiteY23" fmla="*/ 1376370 h 1518886"/>
                  <a:gd name="connsiteX24" fmla="*/ 1449492 w 1614361"/>
                  <a:gd name="connsiteY24" fmla="*/ 1407437 h 1518886"/>
                  <a:gd name="connsiteX25" fmla="*/ 1351763 w 1614361"/>
                  <a:gd name="connsiteY25" fmla="*/ 1516157 h 1518886"/>
                  <a:gd name="connsiteX26" fmla="*/ 1325769 w 1614361"/>
                  <a:gd name="connsiteY26" fmla="*/ 1516061 h 1518886"/>
                  <a:gd name="connsiteX27" fmla="*/ 1153147 w 1614361"/>
                  <a:gd name="connsiteY27" fmla="*/ 1433677 h 1518886"/>
                  <a:gd name="connsiteX28" fmla="*/ 1130579 w 1614361"/>
                  <a:gd name="connsiteY28" fmla="*/ 1438356 h 1518886"/>
                  <a:gd name="connsiteX29" fmla="*/ 1115337 w 1614361"/>
                  <a:gd name="connsiteY29" fmla="*/ 1366372 h 1518886"/>
                  <a:gd name="connsiteX30" fmla="*/ 1163788 w 1614361"/>
                  <a:gd name="connsiteY30" fmla="*/ 1326605 h 1518886"/>
                  <a:gd name="connsiteX31" fmla="*/ 1347577 w 1614361"/>
                  <a:gd name="connsiteY31" fmla="*/ 885207 h 1518886"/>
                  <a:gd name="connsiteX32" fmla="*/ 720082 w 1614361"/>
                  <a:gd name="connsiteY32" fmla="*/ 260977 h 1518886"/>
                  <a:gd name="connsiteX33" fmla="*/ 199753 w 1614361"/>
                  <a:gd name="connsiteY33" fmla="*/ 536194 h 1518886"/>
                  <a:gd name="connsiteX34" fmla="*/ 165635 w 1614361"/>
                  <a:gd name="connsiteY34" fmla="*/ 591907 h 1518886"/>
                  <a:gd name="connsiteX35" fmla="*/ 97073 w 1614361"/>
                  <a:gd name="connsiteY35" fmla="*/ 583476 h 1518886"/>
                  <a:gd name="connsiteX36" fmla="*/ 110914 w 1614361"/>
                  <a:gd name="connsiteY36" fmla="*/ 549921 h 1518886"/>
                  <a:gd name="connsiteX37" fmla="*/ 3981 w 1614361"/>
                  <a:gd name="connsiteY37" fmla="*/ 385060 h 1518886"/>
                  <a:gd name="connsiteX38" fmla="*/ 2264 w 1614361"/>
                  <a:gd name="connsiteY38" fmla="*/ 365136 h 1518886"/>
                  <a:gd name="connsiteX39" fmla="*/ 101635 w 1614361"/>
                  <a:gd name="connsiteY39" fmla="*/ 245749 h 1518886"/>
                  <a:gd name="connsiteX40" fmla="*/ 117724 w 1614361"/>
                  <a:gd name="connsiteY40" fmla="*/ 245692 h 1518886"/>
                  <a:gd name="connsiteX41" fmla="*/ 300045 w 1614361"/>
                  <a:gd name="connsiteY41" fmla="*/ 328982 h 1518886"/>
                  <a:gd name="connsiteX42" fmla="*/ 360406 w 1614361"/>
                  <a:gd name="connsiteY42" fmla="*/ 288811 h 1518886"/>
                  <a:gd name="connsiteX43" fmla="*/ 348876 w 1614361"/>
                  <a:gd name="connsiteY43" fmla="*/ 92939 h 1518886"/>
                  <a:gd name="connsiteX44" fmla="*/ 356911 w 1614361"/>
                  <a:gd name="connsiteY44" fmla="*/ 78474 h 1518886"/>
                  <a:gd name="connsiteX45" fmla="*/ 500934 w 1614361"/>
                  <a:gd name="connsiteY45" fmla="*/ 25615 h 1518886"/>
                  <a:gd name="connsiteX46" fmla="*/ 518685 w 1614361"/>
                  <a:gd name="connsiteY46" fmla="*/ 29414 h 1518886"/>
                  <a:gd name="connsiteX47" fmla="*/ 630019 w 1614361"/>
                  <a:gd name="connsiteY47" fmla="*/ 196418 h 1518886"/>
                  <a:gd name="connsiteX48" fmla="*/ 706476 w 1614361"/>
                  <a:gd name="connsiteY48" fmla="*/ 188384 h 1518886"/>
                  <a:gd name="connsiteX49" fmla="*/ 796675 w 1614361"/>
                  <a:gd name="connsiteY49" fmla="*/ 8690 h 1518886"/>
                  <a:gd name="connsiteX50" fmla="*/ 810828 w 1614361"/>
                  <a:gd name="connsiteY50" fmla="*/ 222 h 1518886"/>
                  <a:gd name="connsiteX0" fmla="*/ 810828 w 1614361"/>
                  <a:gd name="connsiteY0" fmla="*/ 222 h 1519837"/>
                  <a:gd name="connsiteX1" fmla="*/ 963593 w 1614361"/>
                  <a:gd name="connsiteY1" fmla="*/ 26793 h 1519837"/>
                  <a:gd name="connsiteX2" fmla="*/ 976465 w 1614361"/>
                  <a:gd name="connsiteY2" fmla="*/ 41896 h 1519837"/>
                  <a:gd name="connsiteX3" fmla="*/ 996209 w 1614361"/>
                  <a:gd name="connsiteY3" fmla="*/ 240606 h 1519837"/>
                  <a:gd name="connsiteX4" fmla="*/ 1060594 w 1614361"/>
                  <a:gd name="connsiteY4" fmla="*/ 276760 h 1519837"/>
                  <a:gd name="connsiteX5" fmla="*/ 1233629 w 1614361"/>
                  <a:gd name="connsiteY5" fmla="*/ 160265 h 1519837"/>
                  <a:gd name="connsiteX6" fmla="*/ 1251383 w 1614361"/>
                  <a:gd name="connsiteY6" fmla="*/ 165243 h 1519837"/>
                  <a:gd name="connsiteX7" fmla="*/ 1360742 w 1614361"/>
                  <a:gd name="connsiteY7" fmla="*/ 259731 h 1519837"/>
                  <a:gd name="connsiteX8" fmla="*/ 1366423 w 1614361"/>
                  <a:gd name="connsiteY8" fmla="*/ 276760 h 1519837"/>
                  <a:gd name="connsiteX9" fmla="*/ 1281918 w 1614361"/>
                  <a:gd name="connsiteY9" fmla="*/ 461545 h 1519837"/>
                  <a:gd name="connsiteX10" fmla="*/ 1322158 w 1614361"/>
                  <a:gd name="connsiteY10" fmla="*/ 521802 h 1519837"/>
                  <a:gd name="connsiteX11" fmla="*/ 1520965 w 1614361"/>
                  <a:gd name="connsiteY11" fmla="*/ 506918 h 1519837"/>
                  <a:gd name="connsiteX12" fmla="*/ 1535434 w 1614361"/>
                  <a:gd name="connsiteY12" fmla="*/ 517784 h 1519837"/>
                  <a:gd name="connsiteX13" fmla="*/ 1590322 w 1614361"/>
                  <a:gd name="connsiteY13" fmla="*/ 661864 h 1519837"/>
                  <a:gd name="connsiteX14" fmla="*/ 1581046 w 1614361"/>
                  <a:gd name="connsiteY14" fmla="*/ 680237 h 1519837"/>
                  <a:gd name="connsiteX15" fmla="*/ 1418736 w 1614361"/>
                  <a:gd name="connsiteY15" fmla="*/ 790945 h 1519837"/>
                  <a:gd name="connsiteX16" fmla="*/ 1422760 w 1614361"/>
                  <a:gd name="connsiteY16" fmla="*/ 867270 h 1519837"/>
                  <a:gd name="connsiteX17" fmla="*/ 1608890 w 1614361"/>
                  <a:gd name="connsiteY17" fmla="*/ 958111 h 1519837"/>
                  <a:gd name="connsiteX18" fmla="*/ 1613459 w 1614361"/>
                  <a:gd name="connsiteY18" fmla="*/ 980341 h 1519837"/>
                  <a:gd name="connsiteX19" fmla="*/ 1586393 w 1614361"/>
                  <a:gd name="connsiteY19" fmla="*/ 1112201 h 1519837"/>
                  <a:gd name="connsiteX20" fmla="*/ 1575675 w 1614361"/>
                  <a:gd name="connsiteY20" fmla="*/ 1132397 h 1519837"/>
                  <a:gd name="connsiteX21" fmla="*/ 1374471 w 1614361"/>
                  <a:gd name="connsiteY21" fmla="*/ 1148465 h 1519837"/>
                  <a:gd name="connsiteX22" fmla="*/ 1338255 w 1614361"/>
                  <a:gd name="connsiteY22" fmla="*/ 1220772 h 1519837"/>
                  <a:gd name="connsiteX23" fmla="*/ 1446801 w 1614361"/>
                  <a:gd name="connsiteY23" fmla="*/ 1376370 h 1519837"/>
                  <a:gd name="connsiteX24" fmla="*/ 1449492 w 1614361"/>
                  <a:gd name="connsiteY24" fmla="*/ 1407437 h 1519837"/>
                  <a:gd name="connsiteX25" fmla="*/ 1351763 w 1614361"/>
                  <a:gd name="connsiteY25" fmla="*/ 1516157 h 1519837"/>
                  <a:gd name="connsiteX26" fmla="*/ 1325769 w 1614361"/>
                  <a:gd name="connsiteY26" fmla="*/ 1516061 h 1519837"/>
                  <a:gd name="connsiteX27" fmla="*/ 1153147 w 1614361"/>
                  <a:gd name="connsiteY27" fmla="*/ 1433677 h 1519837"/>
                  <a:gd name="connsiteX28" fmla="*/ 1130579 w 1614361"/>
                  <a:gd name="connsiteY28" fmla="*/ 1438356 h 1519837"/>
                  <a:gd name="connsiteX29" fmla="*/ 1115337 w 1614361"/>
                  <a:gd name="connsiteY29" fmla="*/ 1366372 h 1519837"/>
                  <a:gd name="connsiteX30" fmla="*/ 1163788 w 1614361"/>
                  <a:gd name="connsiteY30" fmla="*/ 1326605 h 1519837"/>
                  <a:gd name="connsiteX31" fmla="*/ 1347577 w 1614361"/>
                  <a:gd name="connsiteY31" fmla="*/ 885207 h 1519837"/>
                  <a:gd name="connsiteX32" fmla="*/ 720082 w 1614361"/>
                  <a:gd name="connsiteY32" fmla="*/ 260977 h 1519837"/>
                  <a:gd name="connsiteX33" fmla="*/ 199753 w 1614361"/>
                  <a:gd name="connsiteY33" fmla="*/ 536194 h 1519837"/>
                  <a:gd name="connsiteX34" fmla="*/ 165635 w 1614361"/>
                  <a:gd name="connsiteY34" fmla="*/ 591907 h 1519837"/>
                  <a:gd name="connsiteX35" fmla="*/ 97073 w 1614361"/>
                  <a:gd name="connsiteY35" fmla="*/ 583476 h 1519837"/>
                  <a:gd name="connsiteX36" fmla="*/ 110914 w 1614361"/>
                  <a:gd name="connsiteY36" fmla="*/ 549921 h 1519837"/>
                  <a:gd name="connsiteX37" fmla="*/ 3981 w 1614361"/>
                  <a:gd name="connsiteY37" fmla="*/ 385060 h 1519837"/>
                  <a:gd name="connsiteX38" fmla="*/ 2264 w 1614361"/>
                  <a:gd name="connsiteY38" fmla="*/ 365136 h 1519837"/>
                  <a:gd name="connsiteX39" fmla="*/ 101635 w 1614361"/>
                  <a:gd name="connsiteY39" fmla="*/ 245749 h 1519837"/>
                  <a:gd name="connsiteX40" fmla="*/ 117724 w 1614361"/>
                  <a:gd name="connsiteY40" fmla="*/ 245692 h 1519837"/>
                  <a:gd name="connsiteX41" fmla="*/ 300045 w 1614361"/>
                  <a:gd name="connsiteY41" fmla="*/ 328982 h 1519837"/>
                  <a:gd name="connsiteX42" fmla="*/ 360406 w 1614361"/>
                  <a:gd name="connsiteY42" fmla="*/ 288811 h 1519837"/>
                  <a:gd name="connsiteX43" fmla="*/ 348876 w 1614361"/>
                  <a:gd name="connsiteY43" fmla="*/ 92939 h 1519837"/>
                  <a:gd name="connsiteX44" fmla="*/ 356911 w 1614361"/>
                  <a:gd name="connsiteY44" fmla="*/ 78474 h 1519837"/>
                  <a:gd name="connsiteX45" fmla="*/ 500934 w 1614361"/>
                  <a:gd name="connsiteY45" fmla="*/ 25615 h 1519837"/>
                  <a:gd name="connsiteX46" fmla="*/ 518685 w 1614361"/>
                  <a:gd name="connsiteY46" fmla="*/ 29414 h 1519837"/>
                  <a:gd name="connsiteX47" fmla="*/ 630019 w 1614361"/>
                  <a:gd name="connsiteY47" fmla="*/ 196418 h 1519837"/>
                  <a:gd name="connsiteX48" fmla="*/ 706476 w 1614361"/>
                  <a:gd name="connsiteY48" fmla="*/ 188384 h 1519837"/>
                  <a:gd name="connsiteX49" fmla="*/ 796675 w 1614361"/>
                  <a:gd name="connsiteY49" fmla="*/ 8690 h 1519837"/>
                  <a:gd name="connsiteX50" fmla="*/ 810828 w 1614361"/>
                  <a:gd name="connsiteY50" fmla="*/ 222 h 1519837"/>
                  <a:gd name="connsiteX0" fmla="*/ 810828 w 1614361"/>
                  <a:gd name="connsiteY0" fmla="*/ 222 h 1520426"/>
                  <a:gd name="connsiteX1" fmla="*/ 963593 w 1614361"/>
                  <a:gd name="connsiteY1" fmla="*/ 26793 h 1520426"/>
                  <a:gd name="connsiteX2" fmla="*/ 976465 w 1614361"/>
                  <a:gd name="connsiteY2" fmla="*/ 41896 h 1520426"/>
                  <a:gd name="connsiteX3" fmla="*/ 996209 w 1614361"/>
                  <a:gd name="connsiteY3" fmla="*/ 240606 h 1520426"/>
                  <a:gd name="connsiteX4" fmla="*/ 1060594 w 1614361"/>
                  <a:gd name="connsiteY4" fmla="*/ 276760 h 1520426"/>
                  <a:gd name="connsiteX5" fmla="*/ 1233629 w 1614361"/>
                  <a:gd name="connsiteY5" fmla="*/ 160265 h 1520426"/>
                  <a:gd name="connsiteX6" fmla="*/ 1251383 w 1614361"/>
                  <a:gd name="connsiteY6" fmla="*/ 165243 h 1520426"/>
                  <a:gd name="connsiteX7" fmla="*/ 1360742 w 1614361"/>
                  <a:gd name="connsiteY7" fmla="*/ 259731 h 1520426"/>
                  <a:gd name="connsiteX8" fmla="*/ 1366423 w 1614361"/>
                  <a:gd name="connsiteY8" fmla="*/ 276760 h 1520426"/>
                  <a:gd name="connsiteX9" fmla="*/ 1281918 w 1614361"/>
                  <a:gd name="connsiteY9" fmla="*/ 461545 h 1520426"/>
                  <a:gd name="connsiteX10" fmla="*/ 1322158 w 1614361"/>
                  <a:gd name="connsiteY10" fmla="*/ 521802 h 1520426"/>
                  <a:gd name="connsiteX11" fmla="*/ 1520965 w 1614361"/>
                  <a:gd name="connsiteY11" fmla="*/ 506918 h 1520426"/>
                  <a:gd name="connsiteX12" fmla="*/ 1535434 w 1614361"/>
                  <a:gd name="connsiteY12" fmla="*/ 517784 h 1520426"/>
                  <a:gd name="connsiteX13" fmla="*/ 1590322 w 1614361"/>
                  <a:gd name="connsiteY13" fmla="*/ 661864 h 1520426"/>
                  <a:gd name="connsiteX14" fmla="*/ 1581046 w 1614361"/>
                  <a:gd name="connsiteY14" fmla="*/ 680237 h 1520426"/>
                  <a:gd name="connsiteX15" fmla="*/ 1418736 w 1614361"/>
                  <a:gd name="connsiteY15" fmla="*/ 790945 h 1520426"/>
                  <a:gd name="connsiteX16" fmla="*/ 1422760 w 1614361"/>
                  <a:gd name="connsiteY16" fmla="*/ 867270 h 1520426"/>
                  <a:gd name="connsiteX17" fmla="*/ 1608890 w 1614361"/>
                  <a:gd name="connsiteY17" fmla="*/ 958111 h 1520426"/>
                  <a:gd name="connsiteX18" fmla="*/ 1613459 w 1614361"/>
                  <a:gd name="connsiteY18" fmla="*/ 980341 h 1520426"/>
                  <a:gd name="connsiteX19" fmla="*/ 1586393 w 1614361"/>
                  <a:gd name="connsiteY19" fmla="*/ 1112201 h 1520426"/>
                  <a:gd name="connsiteX20" fmla="*/ 1575675 w 1614361"/>
                  <a:gd name="connsiteY20" fmla="*/ 1132397 h 1520426"/>
                  <a:gd name="connsiteX21" fmla="*/ 1374471 w 1614361"/>
                  <a:gd name="connsiteY21" fmla="*/ 1148465 h 1520426"/>
                  <a:gd name="connsiteX22" fmla="*/ 1338255 w 1614361"/>
                  <a:gd name="connsiteY22" fmla="*/ 1220772 h 1520426"/>
                  <a:gd name="connsiteX23" fmla="*/ 1446801 w 1614361"/>
                  <a:gd name="connsiteY23" fmla="*/ 1376370 h 1520426"/>
                  <a:gd name="connsiteX24" fmla="*/ 1449492 w 1614361"/>
                  <a:gd name="connsiteY24" fmla="*/ 1407437 h 1520426"/>
                  <a:gd name="connsiteX25" fmla="*/ 1351763 w 1614361"/>
                  <a:gd name="connsiteY25" fmla="*/ 1516157 h 1520426"/>
                  <a:gd name="connsiteX26" fmla="*/ 1325769 w 1614361"/>
                  <a:gd name="connsiteY26" fmla="*/ 1516061 h 1520426"/>
                  <a:gd name="connsiteX27" fmla="*/ 1153147 w 1614361"/>
                  <a:gd name="connsiteY27" fmla="*/ 1433677 h 1520426"/>
                  <a:gd name="connsiteX28" fmla="*/ 1130579 w 1614361"/>
                  <a:gd name="connsiteY28" fmla="*/ 1438356 h 1520426"/>
                  <a:gd name="connsiteX29" fmla="*/ 1115337 w 1614361"/>
                  <a:gd name="connsiteY29" fmla="*/ 1366372 h 1520426"/>
                  <a:gd name="connsiteX30" fmla="*/ 1163788 w 1614361"/>
                  <a:gd name="connsiteY30" fmla="*/ 1326605 h 1520426"/>
                  <a:gd name="connsiteX31" fmla="*/ 1347577 w 1614361"/>
                  <a:gd name="connsiteY31" fmla="*/ 885207 h 1520426"/>
                  <a:gd name="connsiteX32" fmla="*/ 720082 w 1614361"/>
                  <a:gd name="connsiteY32" fmla="*/ 260977 h 1520426"/>
                  <a:gd name="connsiteX33" fmla="*/ 199753 w 1614361"/>
                  <a:gd name="connsiteY33" fmla="*/ 536194 h 1520426"/>
                  <a:gd name="connsiteX34" fmla="*/ 165635 w 1614361"/>
                  <a:gd name="connsiteY34" fmla="*/ 591907 h 1520426"/>
                  <a:gd name="connsiteX35" fmla="*/ 97073 w 1614361"/>
                  <a:gd name="connsiteY35" fmla="*/ 583476 h 1520426"/>
                  <a:gd name="connsiteX36" fmla="*/ 110914 w 1614361"/>
                  <a:gd name="connsiteY36" fmla="*/ 549921 h 1520426"/>
                  <a:gd name="connsiteX37" fmla="*/ 3981 w 1614361"/>
                  <a:gd name="connsiteY37" fmla="*/ 385060 h 1520426"/>
                  <a:gd name="connsiteX38" fmla="*/ 2264 w 1614361"/>
                  <a:gd name="connsiteY38" fmla="*/ 365136 h 1520426"/>
                  <a:gd name="connsiteX39" fmla="*/ 101635 w 1614361"/>
                  <a:gd name="connsiteY39" fmla="*/ 245749 h 1520426"/>
                  <a:gd name="connsiteX40" fmla="*/ 117724 w 1614361"/>
                  <a:gd name="connsiteY40" fmla="*/ 245692 h 1520426"/>
                  <a:gd name="connsiteX41" fmla="*/ 300045 w 1614361"/>
                  <a:gd name="connsiteY41" fmla="*/ 328982 h 1520426"/>
                  <a:gd name="connsiteX42" fmla="*/ 360406 w 1614361"/>
                  <a:gd name="connsiteY42" fmla="*/ 288811 h 1520426"/>
                  <a:gd name="connsiteX43" fmla="*/ 348876 w 1614361"/>
                  <a:gd name="connsiteY43" fmla="*/ 92939 h 1520426"/>
                  <a:gd name="connsiteX44" fmla="*/ 356911 w 1614361"/>
                  <a:gd name="connsiteY44" fmla="*/ 78474 h 1520426"/>
                  <a:gd name="connsiteX45" fmla="*/ 500934 w 1614361"/>
                  <a:gd name="connsiteY45" fmla="*/ 25615 h 1520426"/>
                  <a:gd name="connsiteX46" fmla="*/ 518685 w 1614361"/>
                  <a:gd name="connsiteY46" fmla="*/ 29414 h 1520426"/>
                  <a:gd name="connsiteX47" fmla="*/ 630019 w 1614361"/>
                  <a:gd name="connsiteY47" fmla="*/ 196418 h 1520426"/>
                  <a:gd name="connsiteX48" fmla="*/ 706476 w 1614361"/>
                  <a:gd name="connsiteY48" fmla="*/ 188384 h 1520426"/>
                  <a:gd name="connsiteX49" fmla="*/ 796675 w 1614361"/>
                  <a:gd name="connsiteY49" fmla="*/ 8690 h 1520426"/>
                  <a:gd name="connsiteX50" fmla="*/ 810828 w 1614361"/>
                  <a:gd name="connsiteY50" fmla="*/ 222 h 152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4361" h="1520426">
                    <a:moveTo>
                      <a:pt x="810828" y="222"/>
                    </a:moveTo>
                    <a:lnTo>
                      <a:pt x="963593" y="26793"/>
                    </a:lnTo>
                    <a:cubicBezTo>
                      <a:pt x="968792" y="27380"/>
                      <a:pt x="975600" y="34181"/>
                      <a:pt x="976465" y="41896"/>
                    </a:cubicBezTo>
                    <a:lnTo>
                      <a:pt x="996209" y="240606"/>
                    </a:lnTo>
                    <a:lnTo>
                      <a:pt x="1060594" y="276760"/>
                    </a:lnTo>
                    <a:lnTo>
                      <a:pt x="1233629" y="160265"/>
                    </a:lnTo>
                    <a:cubicBezTo>
                      <a:pt x="1240187" y="158174"/>
                      <a:pt x="1247285" y="159886"/>
                      <a:pt x="1251383" y="165243"/>
                    </a:cubicBezTo>
                    <a:lnTo>
                      <a:pt x="1360742" y="259731"/>
                    </a:lnTo>
                    <a:cubicBezTo>
                      <a:pt x="1364832" y="263852"/>
                      <a:pt x="1367637" y="270278"/>
                      <a:pt x="1366423" y="276760"/>
                    </a:cubicBezTo>
                    <a:lnTo>
                      <a:pt x="1281918" y="461545"/>
                    </a:lnTo>
                    <a:lnTo>
                      <a:pt x="1322158" y="521802"/>
                    </a:lnTo>
                    <a:lnTo>
                      <a:pt x="1520965" y="506918"/>
                    </a:lnTo>
                    <a:cubicBezTo>
                      <a:pt x="1526643" y="507272"/>
                      <a:pt x="1532644" y="510947"/>
                      <a:pt x="1535434" y="517784"/>
                    </a:cubicBezTo>
                    <a:lnTo>
                      <a:pt x="1590322" y="661864"/>
                    </a:lnTo>
                    <a:cubicBezTo>
                      <a:pt x="1591677" y="668896"/>
                      <a:pt x="1587783" y="677110"/>
                      <a:pt x="1581046" y="680237"/>
                    </a:cubicBezTo>
                    <a:lnTo>
                      <a:pt x="1418736" y="790945"/>
                    </a:lnTo>
                    <a:lnTo>
                      <a:pt x="1422760" y="867270"/>
                    </a:lnTo>
                    <a:lnTo>
                      <a:pt x="1608890" y="958111"/>
                    </a:lnTo>
                    <a:cubicBezTo>
                      <a:pt x="1615894" y="962696"/>
                      <a:pt x="1614597" y="973286"/>
                      <a:pt x="1613459" y="980341"/>
                    </a:cubicBezTo>
                    <a:lnTo>
                      <a:pt x="1586393" y="1112201"/>
                    </a:lnTo>
                    <a:cubicBezTo>
                      <a:pt x="1585716" y="1122842"/>
                      <a:pt x="1581876" y="1130270"/>
                      <a:pt x="1575675" y="1132397"/>
                    </a:cubicBezTo>
                    <a:lnTo>
                      <a:pt x="1374471" y="1148465"/>
                    </a:lnTo>
                    <a:lnTo>
                      <a:pt x="1338255" y="1220772"/>
                    </a:lnTo>
                    <a:lnTo>
                      <a:pt x="1446801" y="1376370"/>
                    </a:lnTo>
                    <a:cubicBezTo>
                      <a:pt x="1454020" y="1387954"/>
                      <a:pt x="1455132" y="1398791"/>
                      <a:pt x="1449492" y="1407437"/>
                    </a:cubicBezTo>
                    <a:lnTo>
                      <a:pt x="1351763" y="1516157"/>
                    </a:lnTo>
                    <a:cubicBezTo>
                      <a:pt x="1344174" y="1523731"/>
                      <a:pt x="1334276" y="1519629"/>
                      <a:pt x="1325769" y="1516061"/>
                    </a:cubicBezTo>
                    <a:lnTo>
                      <a:pt x="1153147" y="1433677"/>
                    </a:lnTo>
                    <a:lnTo>
                      <a:pt x="1130579" y="1438356"/>
                    </a:lnTo>
                    <a:lnTo>
                      <a:pt x="1115337" y="1366372"/>
                    </a:lnTo>
                    <a:lnTo>
                      <a:pt x="1163788" y="1326605"/>
                    </a:lnTo>
                    <a:cubicBezTo>
                      <a:pt x="1277342" y="1213641"/>
                      <a:pt x="1347577" y="1057584"/>
                      <a:pt x="1347577" y="885207"/>
                    </a:cubicBezTo>
                    <a:cubicBezTo>
                      <a:pt x="1347577" y="540454"/>
                      <a:pt x="1066638" y="260977"/>
                      <a:pt x="720082" y="260977"/>
                    </a:cubicBezTo>
                    <a:cubicBezTo>
                      <a:pt x="503485" y="260977"/>
                      <a:pt x="312519" y="370148"/>
                      <a:pt x="199753" y="536194"/>
                    </a:cubicBezTo>
                    <a:lnTo>
                      <a:pt x="165635" y="591907"/>
                    </a:lnTo>
                    <a:lnTo>
                      <a:pt x="97073" y="583476"/>
                    </a:lnTo>
                    <a:lnTo>
                      <a:pt x="110914" y="549921"/>
                    </a:lnTo>
                    <a:lnTo>
                      <a:pt x="3981" y="385060"/>
                    </a:lnTo>
                    <a:cubicBezTo>
                      <a:pt x="-1466" y="376548"/>
                      <a:pt x="-594" y="369261"/>
                      <a:pt x="2264" y="365136"/>
                    </a:cubicBezTo>
                    <a:lnTo>
                      <a:pt x="101635" y="245749"/>
                    </a:lnTo>
                    <a:cubicBezTo>
                      <a:pt x="106800" y="241391"/>
                      <a:pt x="112876" y="242980"/>
                      <a:pt x="117724" y="245692"/>
                    </a:cubicBezTo>
                    <a:lnTo>
                      <a:pt x="300045" y="328982"/>
                    </a:lnTo>
                    <a:lnTo>
                      <a:pt x="360406" y="288811"/>
                    </a:lnTo>
                    <a:lnTo>
                      <a:pt x="348876" y="92939"/>
                    </a:lnTo>
                    <a:cubicBezTo>
                      <a:pt x="348768" y="87047"/>
                      <a:pt x="351018" y="81263"/>
                      <a:pt x="356911" y="78474"/>
                    </a:cubicBezTo>
                    <a:lnTo>
                      <a:pt x="500934" y="25615"/>
                    </a:lnTo>
                    <a:cubicBezTo>
                      <a:pt x="507064" y="23899"/>
                      <a:pt x="514480" y="25075"/>
                      <a:pt x="518685" y="29414"/>
                    </a:cubicBezTo>
                    <a:lnTo>
                      <a:pt x="630019" y="196418"/>
                    </a:lnTo>
                    <a:lnTo>
                      <a:pt x="706476" y="188384"/>
                    </a:lnTo>
                    <a:lnTo>
                      <a:pt x="796675" y="8690"/>
                    </a:lnTo>
                    <a:cubicBezTo>
                      <a:pt x="800587" y="2760"/>
                      <a:pt x="806054" y="-973"/>
                      <a:pt x="810828" y="222"/>
                    </a:cubicBezTo>
                    <a:close/>
                  </a:path>
                </a:pathLst>
              </a:custGeom>
              <a:grpFill/>
              <a:ln w="0">
                <a:noFill/>
                <a:prstDash val="solid"/>
                <a:round/>
                <a:headEnd/>
                <a:tailEnd/>
              </a:ln>
              <a:effectLst/>
            </p:spPr>
            <p:txBody>
              <a:bodyPr lIns="91392" tIns="45696" rIns="91392" bIns="45696"/>
              <a:lstStyle/>
              <a:p>
                <a:pPr>
                  <a:defRPr/>
                </a:pPr>
                <a:endParaRPr lang="en-US" sz="1798">
                  <a:solidFill>
                    <a:prstClr val="black"/>
                  </a:solidFill>
                </a:endParaRPr>
              </a:p>
            </p:txBody>
          </p:sp>
        </p:grpSp>
        <p:grpSp>
          <p:nvGrpSpPr>
            <p:cNvPr id="16" name="Group 15">
              <a:extLst>
                <a:ext uri="{FF2B5EF4-FFF2-40B4-BE49-F238E27FC236}">
                  <a16:creationId xmlns:a16="http://schemas.microsoft.com/office/drawing/2014/main" id="{08EDB98E-98DD-24D6-F05B-BED57CD6F5F3}"/>
                </a:ext>
              </a:extLst>
            </p:cNvPr>
            <p:cNvGrpSpPr/>
            <p:nvPr/>
          </p:nvGrpSpPr>
          <p:grpSpPr>
            <a:xfrm>
              <a:off x="1515343" y="3691408"/>
              <a:ext cx="316132" cy="230536"/>
              <a:chOff x="16293233" y="-57878271"/>
              <a:chExt cx="19465536" cy="14054573"/>
            </a:xfrm>
            <a:solidFill>
              <a:schemeClr val="bg1"/>
            </a:solidFill>
            <a:effectLst/>
          </p:grpSpPr>
          <p:sp>
            <p:nvSpPr>
              <p:cNvPr id="23" name="Freeform 1549">
                <a:extLst>
                  <a:ext uri="{FF2B5EF4-FFF2-40B4-BE49-F238E27FC236}">
                    <a16:creationId xmlns:a16="http://schemas.microsoft.com/office/drawing/2014/main" id="{4352A5F4-4BA6-F834-E9BB-D9176D31B3F6}"/>
                  </a:ext>
                </a:extLst>
              </p:cNvPr>
              <p:cNvSpPr>
                <a:spLocks/>
              </p:cNvSpPr>
              <p:nvPr/>
            </p:nvSpPr>
            <p:spPr bwMode="auto">
              <a:xfrm>
                <a:off x="16293233" y="-53626957"/>
                <a:ext cx="18404851" cy="9803259"/>
              </a:xfrm>
              <a:custGeom>
                <a:avLst/>
                <a:gdLst>
                  <a:gd name="T0" fmla="*/ 81 w 291"/>
                  <a:gd name="T1" fmla="*/ 46 h 155"/>
                  <a:gd name="T2" fmla="*/ 114 w 291"/>
                  <a:gd name="T3" fmla="*/ 94 h 155"/>
                  <a:gd name="T4" fmla="*/ 192 w 291"/>
                  <a:gd name="T5" fmla="*/ 0 h 155"/>
                  <a:gd name="T6" fmla="*/ 248 w 291"/>
                  <a:gd name="T7" fmla="*/ 81 h 155"/>
                  <a:gd name="T8" fmla="*/ 291 w 291"/>
                  <a:gd name="T9" fmla="*/ 56 h 155"/>
                  <a:gd name="T10" fmla="*/ 291 w 291"/>
                  <a:gd name="T11" fmla="*/ 155 h 155"/>
                  <a:gd name="T12" fmla="*/ 0 w 291"/>
                  <a:gd name="T13" fmla="*/ 155 h 155"/>
                  <a:gd name="T14" fmla="*/ 0 w 291"/>
                  <a:gd name="T15" fmla="*/ 142 h 155"/>
                  <a:gd name="T16" fmla="*/ 81 w 291"/>
                  <a:gd name="T17" fmla="*/ 4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155">
                    <a:moveTo>
                      <a:pt x="81" y="46"/>
                    </a:moveTo>
                    <a:lnTo>
                      <a:pt x="114" y="94"/>
                    </a:lnTo>
                    <a:lnTo>
                      <a:pt x="192" y="0"/>
                    </a:lnTo>
                    <a:lnTo>
                      <a:pt x="248" y="81"/>
                    </a:lnTo>
                    <a:lnTo>
                      <a:pt x="291" y="56"/>
                    </a:lnTo>
                    <a:lnTo>
                      <a:pt x="291" y="155"/>
                    </a:lnTo>
                    <a:lnTo>
                      <a:pt x="0" y="155"/>
                    </a:lnTo>
                    <a:lnTo>
                      <a:pt x="0" y="142"/>
                    </a:lnTo>
                    <a:lnTo>
                      <a:pt x="81" y="46"/>
                    </a:lnTo>
                    <a:close/>
                  </a:path>
                </a:pathLst>
              </a:custGeom>
              <a:grpFill/>
              <a:ln w="0">
                <a:noFill/>
                <a:prstDash val="solid"/>
                <a:round/>
                <a:headEnd/>
                <a:tailEnd/>
              </a:ln>
            </p:spPr>
            <p:txBody>
              <a:bodyPr lIns="91392" tIns="45696" rIns="91392" bIns="45696"/>
              <a:lstStyle/>
              <a:p>
                <a:pPr>
                  <a:defRPr/>
                </a:pPr>
                <a:endParaRPr lang="en-US" sz="1798" kern="0">
                  <a:solidFill>
                    <a:prstClr val="black"/>
                  </a:solidFill>
                </a:endParaRPr>
              </a:p>
            </p:txBody>
          </p:sp>
          <p:sp>
            <p:nvSpPr>
              <p:cNvPr id="24" name="Freeform 72">
                <a:extLst>
                  <a:ext uri="{FF2B5EF4-FFF2-40B4-BE49-F238E27FC236}">
                    <a16:creationId xmlns:a16="http://schemas.microsoft.com/office/drawing/2014/main" id="{6DA519B6-6522-FDC5-3B94-E7F88E6E6D90}"/>
                  </a:ext>
                </a:extLst>
              </p:cNvPr>
              <p:cNvSpPr/>
              <p:nvPr/>
            </p:nvSpPr>
            <p:spPr>
              <a:xfrm>
                <a:off x="16395028" y="-57878271"/>
                <a:ext cx="19363741" cy="8502629"/>
              </a:xfrm>
              <a:custGeom>
                <a:avLst/>
                <a:gdLst>
                  <a:gd name="connsiteX0" fmla="*/ 13756341 w 19363764"/>
                  <a:gd name="connsiteY0" fmla="*/ 0 h 8502626"/>
                  <a:gd name="connsiteX1" fmla="*/ 14657294 w 19363764"/>
                  <a:gd name="connsiteY1" fmla="*/ 889548 h 8502626"/>
                  <a:gd name="connsiteX2" fmla="*/ 14586492 w 19363764"/>
                  <a:gd name="connsiteY2" fmla="*/ 1235801 h 8502626"/>
                  <a:gd name="connsiteX3" fmla="*/ 14532080 w 19363764"/>
                  <a:gd name="connsiteY3" fmla="*/ 1334778 h 8502626"/>
                  <a:gd name="connsiteX4" fmla="*/ 17358533 w 19363764"/>
                  <a:gd name="connsiteY4" fmla="*/ 4351908 h 8502626"/>
                  <a:gd name="connsiteX5" fmla="*/ 17789864 w 19363764"/>
                  <a:gd name="connsiteY5" fmla="*/ 3947838 h 8502626"/>
                  <a:gd name="connsiteX6" fmla="*/ 17715727 w 19363764"/>
                  <a:gd name="connsiteY6" fmla="*/ 3859120 h 8502626"/>
                  <a:gd name="connsiteX7" fmla="*/ 17561858 w 19363764"/>
                  <a:gd name="connsiteY7" fmla="*/ 3361765 h 8502626"/>
                  <a:gd name="connsiteX8" fmla="*/ 17632659 w 19363764"/>
                  <a:gd name="connsiteY8" fmla="*/ 3015513 h 8502626"/>
                  <a:gd name="connsiteX9" fmla="*/ 17636724 w 19363764"/>
                  <a:gd name="connsiteY9" fmla="*/ 3008119 h 8502626"/>
                  <a:gd name="connsiteX10" fmla="*/ 17645350 w 19363764"/>
                  <a:gd name="connsiteY10" fmla="*/ 2980331 h 8502626"/>
                  <a:gd name="connsiteX11" fmla="*/ 18438051 w 19363764"/>
                  <a:gd name="connsiteY11" fmla="*/ 2454894 h 8502626"/>
                  <a:gd name="connsiteX12" fmla="*/ 18772925 w 19363764"/>
                  <a:gd name="connsiteY12" fmla="*/ 2522501 h 8502626"/>
                  <a:gd name="connsiteX13" fmla="*/ 18800254 w 19363764"/>
                  <a:gd name="connsiteY13" fmla="*/ 2537335 h 8502626"/>
                  <a:gd name="connsiteX14" fmla="*/ 18813503 w 19363764"/>
                  <a:gd name="connsiteY14" fmla="*/ 2542123 h 8502626"/>
                  <a:gd name="connsiteX15" fmla="*/ 19363764 w 19363764"/>
                  <a:gd name="connsiteY15" fmla="*/ 3361765 h 8502626"/>
                  <a:gd name="connsiteX16" fmla="*/ 18462811 w 19363764"/>
                  <a:gd name="connsiteY16" fmla="*/ 4251313 h 8502626"/>
                  <a:gd name="connsiteX17" fmla="*/ 18439233 w 19363764"/>
                  <a:gd name="connsiteY17" fmla="*/ 4250138 h 8502626"/>
                  <a:gd name="connsiteX18" fmla="*/ 17316035 w 19363764"/>
                  <a:gd name="connsiteY18" fmla="*/ 5302352 h 8502626"/>
                  <a:gd name="connsiteX19" fmla="*/ 17169881 w 19363764"/>
                  <a:gd name="connsiteY19" fmla="*/ 5146332 h 8502626"/>
                  <a:gd name="connsiteX20" fmla="*/ 17162771 w 19363764"/>
                  <a:gd name="connsiteY20" fmla="*/ 5152977 h 8502626"/>
                  <a:gd name="connsiteX21" fmla="*/ 13976111 w 19363764"/>
                  <a:gd name="connsiteY21" fmla="*/ 1751327 h 8502626"/>
                  <a:gd name="connsiteX22" fmla="*/ 13937914 w 19363764"/>
                  <a:gd name="connsiteY22" fmla="*/ 1761024 h 8502626"/>
                  <a:gd name="connsiteX23" fmla="*/ 13756341 w 19363764"/>
                  <a:gd name="connsiteY23" fmla="*/ 1779096 h 8502626"/>
                  <a:gd name="connsiteX24" fmla="*/ 13405649 w 19363764"/>
                  <a:gd name="connsiteY24" fmla="*/ 1709191 h 8502626"/>
                  <a:gd name="connsiteX25" fmla="*/ 13394683 w 19363764"/>
                  <a:gd name="connsiteY25" fmla="*/ 1703976 h 8502626"/>
                  <a:gd name="connsiteX26" fmla="*/ 10659656 w 19363764"/>
                  <a:gd name="connsiteY26" fmla="*/ 4850274 h 8502626"/>
                  <a:gd name="connsiteX27" fmla="*/ 10685555 w 19363764"/>
                  <a:gd name="connsiteY27" fmla="*/ 4932649 h 8502626"/>
                  <a:gd name="connsiteX28" fmla="*/ 10703859 w 19363764"/>
                  <a:gd name="connsiteY28" fmla="*/ 5111924 h 8502626"/>
                  <a:gd name="connsiteX29" fmla="*/ 9802906 w 19363764"/>
                  <a:gd name="connsiteY29" fmla="*/ 6001472 h 8502626"/>
                  <a:gd name="connsiteX30" fmla="*/ 8901954 w 19363764"/>
                  <a:gd name="connsiteY30" fmla="*/ 5111924 h 8502626"/>
                  <a:gd name="connsiteX31" fmla="*/ 8912712 w 19363764"/>
                  <a:gd name="connsiteY31" fmla="*/ 5006560 h 8502626"/>
                  <a:gd name="connsiteX32" fmla="*/ 7713107 w 19363764"/>
                  <a:gd name="connsiteY32" fmla="*/ 3726029 h 8502626"/>
                  <a:gd name="connsiteX33" fmla="*/ 7704142 w 19363764"/>
                  <a:gd name="connsiteY33" fmla="*/ 3729269 h 8502626"/>
                  <a:gd name="connsiteX34" fmla="*/ 7436226 w 19363764"/>
                  <a:gd name="connsiteY34" fmla="*/ 3769261 h 8502626"/>
                  <a:gd name="connsiteX35" fmla="*/ 7254653 w 19363764"/>
                  <a:gd name="connsiteY35" fmla="*/ 3751189 h 8502626"/>
                  <a:gd name="connsiteX36" fmla="*/ 7247671 w 19363764"/>
                  <a:gd name="connsiteY36" fmla="*/ 3749417 h 8502626"/>
                  <a:gd name="connsiteX37" fmla="*/ 7208449 w 19363764"/>
                  <a:gd name="connsiteY37" fmla="*/ 3743431 h 8502626"/>
                  <a:gd name="connsiteX38" fmla="*/ 7046965 w 19363764"/>
                  <a:gd name="connsiteY38" fmla="*/ 3693308 h 8502626"/>
                  <a:gd name="connsiteX39" fmla="*/ 6975680 w 19363764"/>
                  <a:gd name="connsiteY39" fmla="*/ 3645238 h 8502626"/>
                  <a:gd name="connsiteX40" fmla="*/ 1779432 w 19363764"/>
                  <a:gd name="connsiteY40" fmla="*/ 7420538 h 8502626"/>
                  <a:gd name="connsiteX41" fmla="*/ 1783602 w 19363764"/>
                  <a:gd name="connsiteY41" fmla="*/ 7433803 h 8502626"/>
                  <a:gd name="connsiteX42" fmla="*/ 1801906 w 19363764"/>
                  <a:gd name="connsiteY42" fmla="*/ 7613078 h 8502626"/>
                  <a:gd name="connsiteX43" fmla="*/ 900954 w 19363764"/>
                  <a:gd name="connsiteY43" fmla="*/ 8502626 h 8502626"/>
                  <a:gd name="connsiteX44" fmla="*/ 0 w 19363764"/>
                  <a:gd name="connsiteY44" fmla="*/ 7613078 h 8502626"/>
                  <a:gd name="connsiteX45" fmla="*/ 900954 w 19363764"/>
                  <a:gd name="connsiteY45" fmla="*/ 6723530 h 8502626"/>
                  <a:gd name="connsiteX46" fmla="*/ 1330402 w 19363764"/>
                  <a:gd name="connsiteY46" fmla="*/ 6830894 h 8502626"/>
                  <a:gd name="connsiteX47" fmla="*/ 1376950 w 19363764"/>
                  <a:gd name="connsiteY47" fmla="*/ 6858815 h 8502626"/>
                  <a:gd name="connsiteX48" fmla="*/ 6560332 w 19363764"/>
                  <a:gd name="connsiteY48" fmla="*/ 3092862 h 8502626"/>
                  <a:gd name="connsiteX49" fmla="*/ 6521519 w 19363764"/>
                  <a:gd name="connsiteY49" fmla="*/ 2900597 h 8502626"/>
                  <a:gd name="connsiteX50" fmla="*/ 6589125 w 19363764"/>
                  <a:gd name="connsiteY50" fmla="*/ 2565723 h 8502626"/>
                  <a:gd name="connsiteX51" fmla="*/ 6605301 w 19363764"/>
                  <a:gd name="connsiteY51" fmla="*/ 2535921 h 8502626"/>
                  <a:gd name="connsiteX52" fmla="*/ 6606074 w 19363764"/>
                  <a:gd name="connsiteY52" fmla="*/ 2533461 h 8502626"/>
                  <a:gd name="connsiteX53" fmla="*/ 6650419 w 19363764"/>
                  <a:gd name="connsiteY53" fmla="*/ 2452797 h 8502626"/>
                  <a:gd name="connsiteX54" fmla="*/ 6668445 w 19363764"/>
                  <a:gd name="connsiteY54" fmla="*/ 2419586 h 8502626"/>
                  <a:gd name="connsiteX55" fmla="*/ 6669138 w 19363764"/>
                  <a:gd name="connsiteY55" fmla="*/ 2418746 h 8502626"/>
                  <a:gd name="connsiteX56" fmla="*/ 6689142 w 19363764"/>
                  <a:gd name="connsiteY56" fmla="*/ 2382359 h 8502626"/>
                  <a:gd name="connsiteX57" fmla="*/ 7436226 w 19363764"/>
                  <a:gd name="connsiteY57" fmla="*/ 1990165 h 8502626"/>
                  <a:gd name="connsiteX58" fmla="*/ 8337179 w 19363764"/>
                  <a:gd name="connsiteY58" fmla="*/ 2879713 h 8502626"/>
                  <a:gd name="connsiteX59" fmla="*/ 8266378 w 19363764"/>
                  <a:gd name="connsiteY59" fmla="*/ 3225966 h 8502626"/>
                  <a:gd name="connsiteX60" fmla="*/ 8232993 w 19363764"/>
                  <a:gd name="connsiteY60" fmla="*/ 3286693 h 8502626"/>
                  <a:gd name="connsiteX61" fmla="*/ 9272336 w 19363764"/>
                  <a:gd name="connsiteY61" fmla="*/ 4396161 h 8502626"/>
                  <a:gd name="connsiteX62" fmla="*/ 9299175 w 19363764"/>
                  <a:gd name="connsiteY62" fmla="*/ 4374297 h 8502626"/>
                  <a:gd name="connsiteX63" fmla="*/ 9802906 w 19363764"/>
                  <a:gd name="connsiteY63" fmla="*/ 4222376 h 8502626"/>
                  <a:gd name="connsiteX64" fmla="*/ 10232354 w 19363764"/>
                  <a:gd name="connsiteY64" fmla="*/ 4329740 h 8502626"/>
                  <a:gd name="connsiteX65" fmla="*/ 10232906 w 19363764"/>
                  <a:gd name="connsiteY65" fmla="*/ 4330071 h 8502626"/>
                  <a:gd name="connsiteX66" fmla="*/ 12925263 w 19363764"/>
                  <a:gd name="connsiteY66" fmla="*/ 1232856 h 8502626"/>
                  <a:gd name="connsiteX67" fmla="*/ 12873692 w 19363764"/>
                  <a:gd name="connsiteY67" fmla="*/ 1068823 h 8502626"/>
                  <a:gd name="connsiteX68" fmla="*/ 12855388 w 19363764"/>
                  <a:gd name="connsiteY68" fmla="*/ 889548 h 8502626"/>
                  <a:gd name="connsiteX69" fmla="*/ 13326893 w 19363764"/>
                  <a:gd name="connsiteY69" fmla="*/ 107364 h 8502626"/>
                  <a:gd name="connsiteX70" fmla="*/ 13387083 w 19363764"/>
                  <a:gd name="connsiteY70" fmla="*/ 78736 h 8502626"/>
                  <a:gd name="connsiteX71" fmla="*/ 13404289 w 19363764"/>
                  <a:gd name="connsiteY71" fmla="*/ 69397 h 8502626"/>
                  <a:gd name="connsiteX72" fmla="*/ 13651200 w 19363764"/>
                  <a:gd name="connsiteY72" fmla="*/ 6232 h 8502626"/>
                  <a:gd name="connsiteX73" fmla="*/ 13654427 w 19363764"/>
                  <a:gd name="connsiteY73" fmla="*/ 6069 h 8502626"/>
                  <a:gd name="connsiteX74" fmla="*/ 13664223 w 19363764"/>
                  <a:gd name="connsiteY74" fmla="*/ 4593 h 8502626"/>
                  <a:gd name="connsiteX75" fmla="*/ 13756341 w 19363764"/>
                  <a:gd name="connsiteY75" fmla="*/ 0 h 85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363764" h="8502626">
                    <a:moveTo>
                      <a:pt x="13756341" y="0"/>
                    </a:moveTo>
                    <a:cubicBezTo>
                      <a:pt x="14253924" y="0"/>
                      <a:pt x="14657294" y="398264"/>
                      <a:pt x="14657294" y="889548"/>
                    </a:cubicBezTo>
                    <a:cubicBezTo>
                      <a:pt x="14657294" y="1012369"/>
                      <a:pt x="14632083" y="1129377"/>
                      <a:pt x="14586492" y="1235801"/>
                    </a:cubicBezTo>
                    <a:lnTo>
                      <a:pt x="14532080" y="1334778"/>
                    </a:lnTo>
                    <a:lnTo>
                      <a:pt x="17358533" y="4351908"/>
                    </a:lnTo>
                    <a:lnTo>
                      <a:pt x="17789864" y="3947838"/>
                    </a:lnTo>
                    <a:lnTo>
                      <a:pt x="17715727" y="3859120"/>
                    </a:lnTo>
                    <a:cubicBezTo>
                      <a:pt x="17618582" y="3717147"/>
                      <a:pt x="17561858" y="3545997"/>
                      <a:pt x="17561858" y="3361765"/>
                    </a:cubicBezTo>
                    <a:cubicBezTo>
                      <a:pt x="17561858" y="3238944"/>
                      <a:pt x="17587069" y="3121937"/>
                      <a:pt x="17632659" y="3015513"/>
                    </a:cubicBezTo>
                    <a:lnTo>
                      <a:pt x="17636724" y="3008119"/>
                    </a:lnTo>
                    <a:lnTo>
                      <a:pt x="17645350" y="2980331"/>
                    </a:lnTo>
                    <a:cubicBezTo>
                      <a:pt x="17775950" y="2671552"/>
                      <a:pt x="18081696" y="2454894"/>
                      <a:pt x="18438051" y="2454894"/>
                    </a:cubicBezTo>
                    <a:cubicBezTo>
                      <a:pt x="18556836" y="2454894"/>
                      <a:pt x="18669999" y="2478968"/>
                      <a:pt x="18772925" y="2522501"/>
                    </a:cubicBezTo>
                    <a:lnTo>
                      <a:pt x="18800254" y="2537335"/>
                    </a:lnTo>
                    <a:lnTo>
                      <a:pt x="18813503" y="2542123"/>
                    </a:lnTo>
                    <a:cubicBezTo>
                      <a:pt x="19136868" y="2677163"/>
                      <a:pt x="19363764" y="2993302"/>
                      <a:pt x="19363764" y="3361765"/>
                    </a:cubicBezTo>
                    <a:cubicBezTo>
                      <a:pt x="19363764" y="3853049"/>
                      <a:pt x="18960394" y="4251313"/>
                      <a:pt x="18462811" y="4251313"/>
                    </a:cubicBezTo>
                    <a:lnTo>
                      <a:pt x="18439233" y="4250138"/>
                    </a:lnTo>
                    <a:lnTo>
                      <a:pt x="17316035" y="5302352"/>
                    </a:lnTo>
                    <a:lnTo>
                      <a:pt x="17169881" y="5146332"/>
                    </a:lnTo>
                    <a:lnTo>
                      <a:pt x="17162771" y="5152977"/>
                    </a:lnTo>
                    <a:lnTo>
                      <a:pt x="13976111" y="1751327"/>
                    </a:lnTo>
                    <a:lnTo>
                      <a:pt x="13937914" y="1761024"/>
                    </a:lnTo>
                    <a:cubicBezTo>
                      <a:pt x="13879264" y="1772873"/>
                      <a:pt x="13818539" y="1779096"/>
                      <a:pt x="13756341" y="1779096"/>
                    </a:cubicBezTo>
                    <a:cubicBezTo>
                      <a:pt x="13631945" y="1779096"/>
                      <a:pt x="13513437" y="1754205"/>
                      <a:pt x="13405649" y="1709191"/>
                    </a:cubicBezTo>
                    <a:lnTo>
                      <a:pt x="13394683" y="1703976"/>
                    </a:lnTo>
                    <a:lnTo>
                      <a:pt x="10659656" y="4850274"/>
                    </a:lnTo>
                    <a:lnTo>
                      <a:pt x="10685555" y="4932649"/>
                    </a:lnTo>
                    <a:cubicBezTo>
                      <a:pt x="10697557" y="4990557"/>
                      <a:pt x="10703859" y="5050514"/>
                      <a:pt x="10703859" y="5111924"/>
                    </a:cubicBezTo>
                    <a:cubicBezTo>
                      <a:pt x="10703859" y="5603208"/>
                      <a:pt x="10300489" y="6001472"/>
                      <a:pt x="9802906" y="6001472"/>
                    </a:cubicBezTo>
                    <a:cubicBezTo>
                      <a:pt x="9305324" y="6001472"/>
                      <a:pt x="8901954" y="5603208"/>
                      <a:pt x="8901954" y="5111924"/>
                    </a:cubicBezTo>
                    <a:lnTo>
                      <a:pt x="8912712" y="5006560"/>
                    </a:lnTo>
                    <a:lnTo>
                      <a:pt x="7713107" y="3726029"/>
                    </a:lnTo>
                    <a:lnTo>
                      <a:pt x="7704142" y="3729269"/>
                    </a:lnTo>
                    <a:cubicBezTo>
                      <a:pt x="7619508" y="3755260"/>
                      <a:pt x="7529523" y="3769261"/>
                      <a:pt x="7436226" y="3769261"/>
                    </a:cubicBezTo>
                    <a:cubicBezTo>
                      <a:pt x="7374028" y="3769261"/>
                      <a:pt x="7313302" y="3763039"/>
                      <a:pt x="7254653" y="3751189"/>
                    </a:cubicBezTo>
                    <a:lnTo>
                      <a:pt x="7247671" y="3749417"/>
                    </a:lnTo>
                    <a:lnTo>
                      <a:pt x="7208449" y="3743431"/>
                    </a:lnTo>
                    <a:cubicBezTo>
                      <a:pt x="7152445" y="3731972"/>
                      <a:pt x="7098423" y="3715072"/>
                      <a:pt x="7046965" y="3693308"/>
                    </a:cubicBezTo>
                    <a:lnTo>
                      <a:pt x="6975680" y="3645238"/>
                    </a:lnTo>
                    <a:lnTo>
                      <a:pt x="1779432" y="7420538"/>
                    </a:lnTo>
                    <a:lnTo>
                      <a:pt x="1783602" y="7433803"/>
                    </a:lnTo>
                    <a:cubicBezTo>
                      <a:pt x="1795604" y="7491711"/>
                      <a:pt x="1801906" y="7551668"/>
                      <a:pt x="1801906" y="7613078"/>
                    </a:cubicBezTo>
                    <a:cubicBezTo>
                      <a:pt x="1801906" y="8104362"/>
                      <a:pt x="1398537" y="8502626"/>
                      <a:pt x="900954" y="8502626"/>
                    </a:cubicBezTo>
                    <a:cubicBezTo>
                      <a:pt x="403370" y="8502626"/>
                      <a:pt x="0" y="8104362"/>
                      <a:pt x="0" y="7613078"/>
                    </a:cubicBezTo>
                    <a:cubicBezTo>
                      <a:pt x="0" y="7121794"/>
                      <a:pt x="403370" y="6723530"/>
                      <a:pt x="900954" y="6723530"/>
                    </a:cubicBezTo>
                    <a:cubicBezTo>
                      <a:pt x="1056448" y="6723530"/>
                      <a:pt x="1202742" y="6762423"/>
                      <a:pt x="1330402" y="6830894"/>
                    </a:cubicBezTo>
                    <a:lnTo>
                      <a:pt x="1376950" y="6858815"/>
                    </a:lnTo>
                    <a:lnTo>
                      <a:pt x="6560332" y="3092862"/>
                    </a:lnTo>
                    <a:lnTo>
                      <a:pt x="6521519" y="2900597"/>
                    </a:lnTo>
                    <a:cubicBezTo>
                      <a:pt x="6521519" y="2781811"/>
                      <a:pt x="6545592" y="2668649"/>
                      <a:pt x="6589125" y="2565723"/>
                    </a:cubicBezTo>
                    <a:lnTo>
                      <a:pt x="6605301" y="2535921"/>
                    </a:lnTo>
                    <a:lnTo>
                      <a:pt x="6606074" y="2533461"/>
                    </a:lnTo>
                    <a:lnTo>
                      <a:pt x="6650419" y="2452797"/>
                    </a:lnTo>
                    <a:lnTo>
                      <a:pt x="6668445" y="2419586"/>
                    </a:lnTo>
                    <a:lnTo>
                      <a:pt x="6669138" y="2418746"/>
                    </a:lnTo>
                    <a:lnTo>
                      <a:pt x="6689142" y="2382359"/>
                    </a:lnTo>
                    <a:cubicBezTo>
                      <a:pt x="6851049" y="2145737"/>
                      <a:pt x="7125237" y="1990165"/>
                      <a:pt x="7436226" y="1990165"/>
                    </a:cubicBezTo>
                    <a:cubicBezTo>
                      <a:pt x="7933809" y="1990165"/>
                      <a:pt x="8337179" y="2388429"/>
                      <a:pt x="8337179" y="2879713"/>
                    </a:cubicBezTo>
                    <a:cubicBezTo>
                      <a:pt x="8337179" y="3002534"/>
                      <a:pt x="8311968" y="3119542"/>
                      <a:pt x="8266378" y="3225966"/>
                    </a:cubicBezTo>
                    <a:lnTo>
                      <a:pt x="8232993" y="3286693"/>
                    </a:lnTo>
                    <a:lnTo>
                      <a:pt x="9272336" y="4396161"/>
                    </a:lnTo>
                    <a:lnTo>
                      <a:pt x="9299175" y="4374297"/>
                    </a:lnTo>
                    <a:cubicBezTo>
                      <a:pt x="9442968" y="4278382"/>
                      <a:pt x="9616313" y="4222376"/>
                      <a:pt x="9802906" y="4222376"/>
                    </a:cubicBezTo>
                    <a:cubicBezTo>
                      <a:pt x="9958401" y="4222376"/>
                      <a:pt x="10104695" y="4261269"/>
                      <a:pt x="10232354" y="4329740"/>
                    </a:cubicBezTo>
                    <a:lnTo>
                      <a:pt x="10232906" y="4330071"/>
                    </a:lnTo>
                    <a:lnTo>
                      <a:pt x="12925263" y="1232856"/>
                    </a:lnTo>
                    <a:lnTo>
                      <a:pt x="12873692" y="1068823"/>
                    </a:lnTo>
                    <a:cubicBezTo>
                      <a:pt x="12861691" y="1010916"/>
                      <a:pt x="12855388" y="950959"/>
                      <a:pt x="12855388" y="889548"/>
                    </a:cubicBezTo>
                    <a:cubicBezTo>
                      <a:pt x="12855388" y="551791"/>
                      <a:pt x="13046043" y="257999"/>
                      <a:pt x="13326893" y="107364"/>
                    </a:cubicBezTo>
                    <a:lnTo>
                      <a:pt x="13387083" y="78736"/>
                    </a:lnTo>
                    <a:lnTo>
                      <a:pt x="13404289" y="69397"/>
                    </a:lnTo>
                    <a:cubicBezTo>
                      <a:pt x="13481484" y="36746"/>
                      <a:pt x="13564436" y="15043"/>
                      <a:pt x="13651200" y="6232"/>
                    </a:cubicBezTo>
                    <a:lnTo>
                      <a:pt x="13654427" y="6069"/>
                    </a:lnTo>
                    <a:lnTo>
                      <a:pt x="13664223" y="4593"/>
                    </a:lnTo>
                    <a:cubicBezTo>
                      <a:pt x="13694511" y="1556"/>
                      <a:pt x="13725242" y="0"/>
                      <a:pt x="13756341" y="0"/>
                    </a:cubicBezTo>
                    <a:close/>
                  </a:path>
                </a:pathLst>
              </a:custGeom>
              <a:grpFill/>
              <a:ln w="12700" cap="flat" cmpd="sng" algn="ctr">
                <a:noFill/>
                <a:prstDash val="solid"/>
                <a:miter lim="800000"/>
              </a:ln>
              <a:effectLst/>
            </p:spPr>
            <p:txBody>
              <a:bodyPr anchor="ctr"/>
              <a:lstStyle/>
              <a:p>
                <a:pPr algn="ctr">
                  <a:defRPr/>
                </a:pPr>
                <a:endParaRPr lang="en-US" sz="1798" kern="0">
                  <a:solidFill>
                    <a:prstClr val="white"/>
                  </a:solidFill>
                </a:endParaRPr>
              </a:p>
            </p:txBody>
          </p:sp>
        </p:grpSp>
        <p:grpSp>
          <p:nvGrpSpPr>
            <p:cNvPr id="17" name="Group 16">
              <a:extLst>
                <a:ext uri="{FF2B5EF4-FFF2-40B4-BE49-F238E27FC236}">
                  <a16:creationId xmlns:a16="http://schemas.microsoft.com/office/drawing/2014/main" id="{29DAD691-113D-0AB5-674C-A09EB3E4083E}"/>
                </a:ext>
              </a:extLst>
            </p:cNvPr>
            <p:cNvGrpSpPr/>
            <p:nvPr/>
          </p:nvGrpSpPr>
          <p:grpSpPr>
            <a:xfrm>
              <a:off x="1135079" y="2735867"/>
              <a:ext cx="319084" cy="218006"/>
              <a:chOff x="10464677" y="-5399751"/>
              <a:chExt cx="1094733" cy="747945"/>
            </a:xfrm>
            <a:solidFill>
              <a:schemeClr val="bg1"/>
            </a:solidFill>
            <a:effectLst/>
          </p:grpSpPr>
          <p:sp>
            <p:nvSpPr>
              <p:cNvPr id="19" name="Freeform 74">
                <a:extLst>
                  <a:ext uri="{FF2B5EF4-FFF2-40B4-BE49-F238E27FC236}">
                    <a16:creationId xmlns:a16="http://schemas.microsoft.com/office/drawing/2014/main" id="{E79AEBC9-F047-8022-5C66-5939412952CA}"/>
                  </a:ext>
                </a:extLst>
              </p:cNvPr>
              <p:cNvSpPr/>
              <p:nvPr/>
            </p:nvSpPr>
            <p:spPr>
              <a:xfrm>
                <a:off x="10825499" y="-5209572"/>
                <a:ext cx="367229" cy="461884"/>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anchor="ctr"/>
              <a:lstStyle/>
              <a:p>
                <a:pPr algn="ctr">
                  <a:defRPr/>
                </a:pPr>
                <a:endParaRPr lang="en-US" sz="1798" kern="0">
                  <a:solidFill>
                    <a:prstClr val="black"/>
                  </a:solidFill>
                </a:endParaRPr>
              </a:p>
            </p:txBody>
          </p:sp>
          <p:sp>
            <p:nvSpPr>
              <p:cNvPr id="20" name="Freeform 75">
                <a:extLst>
                  <a:ext uri="{FF2B5EF4-FFF2-40B4-BE49-F238E27FC236}">
                    <a16:creationId xmlns:a16="http://schemas.microsoft.com/office/drawing/2014/main" id="{027A31CD-C32C-B940-81A2-C8C5038E0B18}"/>
                  </a:ext>
                </a:extLst>
              </p:cNvPr>
              <p:cNvSpPr/>
              <p:nvPr/>
            </p:nvSpPr>
            <p:spPr>
              <a:xfrm>
                <a:off x="10749288" y="-5067954"/>
                <a:ext cx="144716" cy="172928"/>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anchor="ctr"/>
              <a:lstStyle/>
              <a:p>
                <a:pPr algn="ctr">
                  <a:defRPr/>
                </a:pPr>
                <a:endParaRPr lang="en-US" sz="1798" kern="0">
                  <a:solidFill>
                    <a:prstClr val="black"/>
                  </a:solidFill>
                </a:endParaRPr>
              </a:p>
            </p:txBody>
          </p:sp>
          <p:sp>
            <p:nvSpPr>
              <p:cNvPr id="21" name="Freeform 76">
                <a:extLst>
                  <a:ext uri="{FF2B5EF4-FFF2-40B4-BE49-F238E27FC236}">
                    <a16:creationId xmlns:a16="http://schemas.microsoft.com/office/drawing/2014/main" id="{893BEF81-4912-4A02-A728-7C7CBE342392}"/>
                  </a:ext>
                </a:extLst>
              </p:cNvPr>
              <p:cNvSpPr/>
              <p:nvPr/>
            </p:nvSpPr>
            <p:spPr>
              <a:xfrm>
                <a:off x="10464677" y="-5399751"/>
                <a:ext cx="643410" cy="747945"/>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anchor="ctr"/>
              <a:lstStyle/>
              <a:p>
                <a:pPr algn="ctr">
                  <a:defRPr/>
                </a:pPr>
                <a:endParaRPr lang="en-US" sz="1798" kern="0">
                  <a:solidFill>
                    <a:prstClr val="black"/>
                  </a:solidFill>
                </a:endParaRPr>
              </a:p>
            </p:txBody>
          </p:sp>
          <p:sp>
            <p:nvSpPr>
              <p:cNvPr id="22" name="Freeform 77">
                <a:extLst>
                  <a:ext uri="{FF2B5EF4-FFF2-40B4-BE49-F238E27FC236}">
                    <a16:creationId xmlns:a16="http://schemas.microsoft.com/office/drawing/2014/main" id="{02F21CD3-C5E2-C433-1D40-6D894CF81443}"/>
                  </a:ext>
                </a:extLst>
              </p:cNvPr>
              <p:cNvSpPr/>
              <p:nvPr/>
            </p:nvSpPr>
            <p:spPr>
              <a:xfrm>
                <a:off x="11001625" y="-5225577"/>
                <a:ext cx="557785" cy="566930"/>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anchor="ctr"/>
              <a:lstStyle/>
              <a:p>
                <a:pPr algn="ctr">
                  <a:defRPr/>
                </a:pPr>
                <a:endParaRPr lang="en-US" sz="1798" kern="0">
                  <a:solidFill>
                    <a:prstClr val="white"/>
                  </a:solidFill>
                </a:endParaRPr>
              </a:p>
            </p:txBody>
          </p:sp>
        </p:grpSp>
        <p:sp>
          <p:nvSpPr>
            <p:cNvPr id="18" name="Rectangle 17">
              <a:extLst>
                <a:ext uri="{FF2B5EF4-FFF2-40B4-BE49-F238E27FC236}">
                  <a16:creationId xmlns:a16="http://schemas.microsoft.com/office/drawing/2014/main" id="{E667D415-E106-E4F8-6845-0068E46FDB68}"/>
                </a:ext>
              </a:extLst>
            </p:cNvPr>
            <p:cNvSpPr/>
            <p:nvPr/>
          </p:nvSpPr>
          <p:spPr>
            <a:xfrm flipH="1">
              <a:off x="18008" y="3345354"/>
              <a:ext cx="921747" cy="646351"/>
            </a:xfrm>
            <a:prstGeom prst="rect">
              <a:avLst/>
            </a:prstGeom>
          </p:spPr>
          <p:txBody>
            <a:bodyPr wrap="square">
              <a:spAutoFit/>
            </a:bodyPr>
            <a:lstStyle/>
            <a:p>
              <a:pPr algn="ctr">
                <a:defRPr/>
              </a:pPr>
              <a:r>
                <a:rPr lang="en-US" sz="1400" b="1" spc="300">
                  <a:solidFill>
                    <a:prstClr val="white"/>
                  </a:solidFill>
                  <a:latin typeface="Century Gothic" panose="020B0502020202020204" pitchFamily="34" charset="0"/>
                </a:rPr>
                <a:t>2020</a:t>
              </a:r>
            </a:p>
            <a:p>
              <a:pPr algn="ctr">
                <a:defRPr/>
              </a:pPr>
              <a:r>
                <a:rPr lang="en-US" sz="1400" b="1" spc="300">
                  <a:solidFill>
                    <a:prstClr val="white"/>
                  </a:solidFill>
                  <a:latin typeface="Century Gothic" panose="020B0502020202020204" pitchFamily="34" charset="0"/>
                </a:rPr>
                <a:t> –</a:t>
              </a:r>
            </a:p>
            <a:p>
              <a:pPr algn="ctr">
                <a:defRPr/>
              </a:pPr>
              <a:r>
                <a:rPr lang="en-US" sz="1400" b="1" spc="300">
                  <a:solidFill>
                    <a:prstClr val="white"/>
                  </a:solidFill>
                  <a:latin typeface="Century Gothic" panose="020B0502020202020204" pitchFamily="34" charset="0"/>
                </a:rPr>
                <a:t> 2026 </a:t>
              </a:r>
            </a:p>
          </p:txBody>
        </p:sp>
      </p:grpSp>
      <p:grpSp>
        <p:nvGrpSpPr>
          <p:cNvPr id="53" name="Group 52">
            <a:extLst>
              <a:ext uri="{FF2B5EF4-FFF2-40B4-BE49-F238E27FC236}">
                <a16:creationId xmlns:a16="http://schemas.microsoft.com/office/drawing/2014/main" id="{235219BA-8747-B29A-5B58-D27E7B4BD26D}"/>
              </a:ext>
            </a:extLst>
          </p:cNvPr>
          <p:cNvGrpSpPr>
            <a:grpSpLocks/>
          </p:cNvGrpSpPr>
          <p:nvPr/>
        </p:nvGrpSpPr>
        <p:grpSpPr bwMode="auto">
          <a:xfrm>
            <a:off x="4545053" y="1138833"/>
            <a:ext cx="6481457" cy="830997"/>
            <a:chOff x="616053" y="901247"/>
            <a:chExt cx="10791870" cy="974674"/>
          </a:xfrm>
        </p:grpSpPr>
        <p:grpSp>
          <p:nvGrpSpPr>
            <p:cNvPr id="54" name="Group 116">
              <a:extLst>
                <a:ext uri="{FF2B5EF4-FFF2-40B4-BE49-F238E27FC236}">
                  <a16:creationId xmlns:a16="http://schemas.microsoft.com/office/drawing/2014/main" id="{0BAC5114-DFE5-CCD2-371A-E1B09B095687}"/>
                </a:ext>
              </a:extLst>
            </p:cNvPr>
            <p:cNvGrpSpPr>
              <a:grpSpLocks/>
            </p:cNvGrpSpPr>
            <p:nvPr/>
          </p:nvGrpSpPr>
          <p:grpSpPr bwMode="auto">
            <a:xfrm flipH="1">
              <a:off x="616053" y="901247"/>
              <a:ext cx="9696121" cy="974674"/>
              <a:chOff x="-870579" y="2853313"/>
              <a:chExt cx="8481313" cy="852763"/>
            </a:xfrm>
          </p:grpSpPr>
          <p:sp>
            <p:nvSpPr>
              <p:cNvPr id="58" name="Rectangle 117">
                <a:extLst>
                  <a:ext uri="{FF2B5EF4-FFF2-40B4-BE49-F238E27FC236}">
                    <a16:creationId xmlns:a16="http://schemas.microsoft.com/office/drawing/2014/main" id="{5BB4DBFC-F827-9EBE-ABF9-B7BF450ED8E6}"/>
                  </a:ext>
                </a:extLst>
              </p:cNvPr>
              <p:cNvSpPr>
                <a:spLocks noChangeArrowheads="1"/>
              </p:cNvSpPr>
              <p:nvPr/>
            </p:nvSpPr>
            <p:spPr bwMode="auto">
              <a:xfrm>
                <a:off x="1602214" y="2889985"/>
                <a:ext cx="6008520" cy="75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pPr>
                <a:r>
                  <a:rPr lang="en-US" altLang="en-US" sz="1400">
                    <a:solidFill>
                      <a:srgbClr val="000000"/>
                    </a:solidFill>
                    <a:latin typeface="Century Gothic" panose="020B0502020202020204" pitchFamily="34" charset="0"/>
                  </a:rPr>
                  <a:t>Developing alternative revenue streams from the portfolio : Royalty model</a:t>
                </a:r>
              </a:p>
              <a:p>
                <a:pPr algn="r">
                  <a:lnSpc>
                    <a:spcPct val="100000"/>
                  </a:lnSpc>
                  <a:spcBef>
                    <a:spcPct val="0"/>
                  </a:spcBef>
                </a:pPr>
                <a:endParaRPr lang="en-US" altLang="en-US" sz="1400">
                  <a:solidFill>
                    <a:srgbClr val="000000"/>
                  </a:solidFill>
                  <a:latin typeface="Century Gothic" panose="020B0502020202020204" pitchFamily="34" charset="0"/>
                </a:endParaRPr>
              </a:p>
            </p:txBody>
          </p:sp>
          <p:sp>
            <p:nvSpPr>
              <p:cNvPr id="59" name="TextBox 58">
                <a:extLst>
                  <a:ext uri="{FF2B5EF4-FFF2-40B4-BE49-F238E27FC236}">
                    <a16:creationId xmlns:a16="http://schemas.microsoft.com/office/drawing/2014/main" id="{CF763ED0-3B09-E9B8-F457-566AEC42ABD8}"/>
                  </a:ext>
                </a:extLst>
              </p:cNvPr>
              <p:cNvSpPr txBox="1"/>
              <p:nvPr/>
            </p:nvSpPr>
            <p:spPr>
              <a:xfrm rot="16200000">
                <a:off x="-253854" y="2236588"/>
                <a:ext cx="852763" cy="2086214"/>
              </a:xfrm>
              <a:prstGeom prst="rect">
                <a:avLst/>
              </a:prstGeom>
              <a:noFill/>
            </p:spPr>
            <p:txBody>
              <a:bodyPr vert="vert270" wrap="square">
                <a:spAutoFit/>
              </a:bodyPr>
              <a:lstStyle/>
              <a:p>
                <a:pPr>
                  <a:defRPr/>
                </a:pPr>
                <a:r>
                  <a:rPr lang="en-GB" sz="1400">
                    <a:solidFill>
                      <a:schemeClr val="accent5"/>
                    </a:solidFill>
                    <a:latin typeface="Century Gothic" panose="020B0502020202020204" pitchFamily="34" charset="0"/>
                  </a:rPr>
                  <a:t>Extract value from current portfolio.</a:t>
                </a:r>
                <a:endParaRPr lang="en-US" sz="1400">
                  <a:solidFill>
                    <a:schemeClr val="accent5"/>
                  </a:solidFill>
                  <a:latin typeface="Century Gothic" panose="020B0502020202020204" pitchFamily="34" charset="0"/>
                </a:endParaRPr>
              </a:p>
            </p:txBody>
          </p:sp>
          <p:cxnSp>
            <p:nvCxnSpPr>
              <p:cNvPr id="60" name="Straight Connector 59">
                <a:extLst>
                  <a:ext uri="{FF2B5EF4-FFF2-40B4-BE49-F238E27FC236}">
                    <a16:creationId xmlns:a16="http://schemas.microsoft.com/office/drawing/2014/main" id="{3F04D022-45F4-4969-FFFF-E82ECE64D992}"/>
                  </a:ext>
                </a:extLst>
              </p:cNvPr>
              <p:cNvCxnSpPr/>
              <p:nvPr/>
            </p:nvCxnSpPr>
            <p:spPr>
              <a:xfrm rot="5400000">
                <a:off x="1074492" y="3271402"/>
                <a:ext cx="757284" cy="0"/>
              </a:xfrm>
              <a:prstGeom prst="line">
                <a:avLst/>
              </a:prstGeom>
              <a:ln w="2540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55" name="Group 8">
              <a:extLst>
                <a:ext uri="{FF2B5EF4-FFF2-40B4-BE49-F238E27FC236}">
                  <a16:creationId xmlns:a16="http://schemas.microsoft.com/office/drawing/2014/main" id="{964D7DC1-D72B-449B-DF8E-F0F313ACBAF1}"/>
                </a:ext>
              </a:extLst>
            </p:cNvPr>
            <p:cNvGrpSpPr>
              <a:grpSpLocks/>
            </p:cNvGrpSpPr>
            <p:nvPr/>
          </p:nvGrpSpPr>
          <p:grpSpPr bwMode="auto">
            <a:xfrm flipH="1">
              <a:off x="9777742" y="1289437"/>
              <a:ext cx="1630181" cy="161692"/>
              <a:chOff x="683063" y="1230173"/>
              <a:chExt cx="1425939" cy="141468"/>
            </a:xfrm>
          </p:grpSpPr>
          <p:sp>
            <p:nvSpPr>
              <p:cNvPr id="56" name="Oval 55">
                <a:extLst>
                  <a:ext uri="{FF2B5EF4-FFF2-40B4-BE49-F238E27FC236}">
                    <a16:creationId xmlns:a16="http://schemas.microsoft.com/office/drawing/2014/main" id="{A31FA851-7A01-C96E-E531-F984D83FA940}"/>
                  </a:ext>
                </a:extLst>
              </p:cNvPr>
              <p:cNvSpPr/>
              <p:nvPr/>
            </p:nvSpPr>
            <p:spPr>
              <a:xfrm>
                <a:off x="683063" y="1229566"/>
                <a:ext cx="141638" cy="141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latin typeface="Century Gothic" panose="020B0502020202020204" pitchFamily="34" charset="0"/>
                </a:endParaRPr>
              </a:p>
            </p:txBody>
          </p:sp>
          <p:cxnSp>
            <p:nvCxnSpPr>
              <p:cNvPr id="57" name="Straight Connector 56">
                <a:extLst>
                  <a:ext uri="{FF2B5EF4-FFF2-40B4-BE49-F238E27FC236}">
                    <a16:creationId xmlns:a16="http://schemas.microsoft.com/office/drawing/2014/main" id="{8FBC9609-505F-54D5-7F86-308E3ACD033F}"/>
                  </a:ext>
                </a:extLst>
              </p:cNvPr>
              <p:cNvCxnSpPr/>
              <p:nvPr/>
            </p:nvCxnSpPr>
            <p:spPr>
              <a:xfrm>
                <a:off x="824701" y="1300302"/>
                <a:ext cx="128446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489F8493-4381-1888-F77B-F67921D64375}"/>
              </a:ext>
            </a:extLst>
          </p:cNvPr>
          <p:cNvGrpSpPr>
            <a:grpSpLocks/>
          </p:cNvGrpSpPr>
          <p:nvPr/>
        </p:nvGrpSpPr>
        <p:grpSpPr bwMode="auto">
          <a:xfrm>
            <a:off x="4038600" y="2117169"/>
            <a:ext cx="5986204" cy="995990"/>
            <a:chOff x="597205" y="2479629"/>
            <a:chExt cx="9120561" cy="1170015"/>
          </a:xfrm>
        </p:grpSpPr>
        <p:grpSp>
          <p:nvGrpSpPr>
            <p:cNvPr id="62" name="Group 92">
              <a:extLst>
                <a:ext uri="{FF2B5EF4-FFF2-40B4-BE49-F238E27FC236}">
                  <a16:creationId xmlns:a16="http://schemas.microsoft.com/office/drawing/2014/main" id="{BF53FF3C-5A8B-B21A-738A-7F91C843F7F0}"/>
                </a:ext>
              </a:extLst>
            </p:cNvPr>
            <p:cNvGrpSpPr>
              <a:grpSpLocks/>
            </p:cNvGrpSpPr>
            <p:nvPr/>
          </p:nvGrpSpPr>
          <p:grpSpPr bwMode="auto">
            <a:xfrm flipH="1">
              <a:off x="597205" y="2479629"/>
              <a:ext cx="7579920" cy="1170015"/>
              <a:chOff x="-135409" y="2977364"/>
              <a:chExt cx="6630246" cy="1023673"/>
            </a:xfrm>
          </p:grpSpPr>
          <p:sp>
            <p:nvSpPr>
              <p:cNvPr id="66" name="Rectangle 65">
                <a:extLst>
                  <a:ext uri="{FF2B5EF4-FFF2-40B4-BE49-F238E27FC236}">
                    <a16:creationId xmlns:a16="http://schemas.microsoft.com/office/drawing/2014/main" id="{C083E306-D621-5B84-0397-1A6C2C19E6D3}"/>
                  </a:ext>
                </a:extLst>
              </p:cNvPr>
              <p:cNvSpPr/>
              <p:nvPr/>
            </p:nvSpPr>
            <p:spPr>
              <a:xfrm>
                <a:off x="2452176" y="2977364"/>
                <a:ext cx="4042661" cy="1023673"/>
              </a:xfrm>
              <a:prstGeom prst="rect">
                <a:avLst/>
              </a:prstGeom>
            </p:spPr>
            <p:txBody>
              <a:bodyPr wrap="square">
                <a:spAutoFit/>
              </a:bodyPr>
              <a:lstStyle/>
              <a:p>
                <a:pPr marL="285578" indent="-285578" algn="r">
                  <a:buFont typeface="Arial" panose="020B0604020202020204" pitchFamily="34" charset="0"/>
                  <a:buChar char="•"/>
                  <a:defRPr/>
                </a:pPr>
                <a:r>
                  <a:rPr lang="en-US" sz="1400">
                    <a:solidFill>
                      <a:prstClr val="black"/>
                    </a:solidFill>
                    <a:latin typeface="Century Gothic" panose="020B0502020202020204" pitchFamily="34" charset="0"/>
                  </a:rPr>
                  <a:t>Exploration</a:t>
                </a:r>
              </a:p>
              <a:p>
                <a:pPr marL="285578" indent="-285578" algn="r">
                  <a:buFont typeface="Arial" panose="020B0604020202020204" pitchFamily="34" charset="0"/>
                  <a:buChar char="•"/>
                  <a:defRPr/>
                </a:pPr>
                <a:r>
                  <a:rPr lang="en-US" sz="1400">
                    <a:solidFill>
                      <a:prstClr val="black"/>
                    </a:solidFill>
                    <a:latin typeface="Century Gothic" panose="020B0502020202020204" pitchFamily="34" charset="0"/>
                  </a:rPr>
                  <a:t>Energy projects</a:t>
                </a:r>
              </a:p>
              <a:p>
                <a:pPr marL="285578" indent="-285578" algn="r">
                  <a:buFont typeface="Arial" panose="020B0604020202020204" pitchFamily="34" charset="0"/>
                  <a:buChar char="•"/>
                  <a:defRPr/>
                </a:pPr>
                <a:r>
                  <a:rPr lang="en-US" sz="1400">
                    <a:solidFill>
                      <a:prstClr val="black"/>
                    </a:solidFill>
                    <a:latin typeface="Century Gothic" panose="020B0502020202020204" pitchFamily="34" charset="0"/>
                  </a:rPr>
                  <a:t>Commodity diversification</a:t>
                </a:r>
              </a:p>
              <a:p>
                <a:pPr marL="285578" indent="-285578" algn="r">
                  <a:buFont typeface="Arial" panose="020B0604020202020204" pitchFamily="34" charset="0"/>
                  <a:buChar char="•"/>
                  <a:defRPr/>
                </a:pPr>
                <a:r>
                  <a:rPr lang="en-US" sz="1400">
                    <a:solidFill>
                      <a:prstClr val="black"/>
                    </a:solidFill>
                    <a:latin typeface="Century Gothic" panose="020B0502020202020204" pitchFamily="34" charset="0"/>
                  </a:rPr>
                  <a:t>Mineral  value addition projects </a:t>
                </a:r>
              </a:p>
              <a:p>
                <a:pPr algn="r">
                  <a:defRPr/>
                </a:pPr>
                <a:endParaRPr lang="en-US" sz="1400">
                  <a:solidFill>
                    <a:prstClr val="black"/>
                  </a:solidFill>
                  <a:latin typeface="Century Gothic" panose="020B0502020202020204" pitchFamily="34" charset="0"/>
                </a:endParaRPr>
              </a:p>
            </p:txBody>
          </p:sp>
          <p:sp>
            <p:nvSpPr>
              <p:cNvPr id="67" name="TextBox 66">
                <a:extLst>
                  <a:ext uri="{FF2B5EF4-FFF2-40B4-BE49-F238E27FC236}">
                    <a16:creationId xmlns:a16="http://schemas.microsoft.com/office/drawing/2014/main" id="{F3E7B637-079B-EA13-89EA-0F51BCC20D35}"/>
                  </a:ext>
                </a:extLst>
              </p:cNvPr>
              <p:cNvSpPr txBox="1"/>
              <p:nvPr/>
            </p:nvSpPr>
            <p:spPr>
              <a:xfrm rot="16200000">
                <a:off x="710193" y="2255120"/>
                <a:ext cx="538775" cy="2229980"/>
              </a:xfrm>
              <a:prstGeom prst="rect">
                <a:avLst/>
              </a:prstGeom>
              <a:noFill/>
            </p:spPr>
            <p:txBody>
              <a:bodyPr vert="vert270" wrap="square">
                <a:spAutoFit/>
              </a:bodyPr>
              <a:lstStyle/>
              <a:p>
                <a:pPr>
                  <a:defRPr/>
                </a:pPr>
                <a:r>
                  <a:rPr lang="en-GB" sz="1400">
                    <a:solidFill>
                      <a:schemeClr val="accent4">
                        <a:lumMod val="75000"/>
                      </a:schemeClr>
                    </a:solidFill>
                    <a:latin typeface="Century Gothic" panose="020B0502020202020204" pitchFamily="34" charset="0"/>
                  </a:rPr>
                  <a:t>Diversify portfolio to reduce risk and enhance returns.</a:t>
                </a:r>
                <a:endParaRPr lang="en-US" sz="1400">
                  <a:solidFill>
                    <a:schemeClr val="accent4">
                      <a:lumMod val="75000"/>
                    </a:schemeClr>
                  </a:solidFill>
                  <a:latin typeface="Century Gothic" panose="020B0502020202020204" pitchFamily="34" charset="0"/>
                </a:endParaRPr>
              </a:p>
            </p:txBody>
          </p:sp>
          <p:cxnSp>
            <p:nvCxnSpPr>
              <p:cNvPr id="68" name="Straight Connector 67">
                <a:extLst>
                  <a:ext uri="{FF2B5EF4-FFF2-40B4-BE49-F238E27FC236}">
                    <a16:creationId xmlns:a16="http://schemas.microsoft.com/office/drawing/2014/main" id="{F3C86984-F0FA-2450-4F3F-266410AF2C52}"/>
                  </a:ext>
                </a:extLst>
              </p:cNvPr>
              <p:cNvCxnSpPr/>
              <p:nvPr/>
            </p:nvCxnSpPr>
            <p:spPr>
              <a:xfrm rot="5400000">
                <a:off x="1931275" y="3556701"/>
                <a:ext cx="757074" cy="0"/>
              </a:xfrm>
              <a:prstGeom prst="line">
                <a:avLst/>
              </a:prstGeom>
              <a:ln w="2540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63" name="Group 93">
              <a:extLst>
                <a:ext uri="{FF2B5EF4-FFF2-40B4-BE49-F238E27FC236}">
                  <a16:creationId xmlns:a16="http://schemas.microsoft.com/office/drawing/2014/main" id="{0F923AAD-3448-F344-4296-E7C8FC82470D}"/>
                </a:ext>
              </a:extLst>
            </p:cNvPr>
            <p:cNvGrpSpPr>
              <a:grpSpLocks/>
            </p:cNvGrpSpPr>
            <p:nvPr/>
          </p:nvGrpSpPr>
          <p:grpSpPr bwMode="auto">
            <a:xfrm flipH="1">
              <a:off x="7916164" y="2928524"/>
              <a:ext cx="1801602" cy="161947"/>
              <a:chOff x="819046" y="1638098"/>
              <a:chExt cx="1575883" cy="141691"/>
            </a:xfrm>
          </p:grpSpPr>
          <p:sp>
            <p:nvSpPr>
              <p:cNvPr id="64" name="Oval 63">
                <a:extLst>
                  <a:ext uri="{FF2B5EF4-FFF2-40B4-BE49-F238E27FC236}">
                    <a16:creationId xmlns:a16="http://schemas.microsoft.com/office/drawing/2014/main" id="{C38F6367-5CCC-5B3B-2814-F1E1D6F6A0CF}"/>
                  </a:ext>
                </a:extLst>
              </p:cNvPr>
              <p:cNvSpPr/>
              <p:nvPr/>
            </p:nvSpPr>
            <p:spPr>
              <a:xfrm>
                <a:off x="819046" y="1638098"/>
                <a:ext cx="141642" cy="1416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latin typeface="Century Gothic" panose="020B0502020202020204" pitchFamily="34" charset="0"/>
                </a:endParaRPr>
              </a:p>
            </p:txBody>
          </p:sp>
          <p:cxnSp>
            <p:nvCxnSpPr>
              <p:cNvPr id="65" name="Straight Connector 64">
                <a:extLst>
                  <a:ext uri="{FF2B5EF4-FFF2-40B4-BE49-F238E27FC236}">
                    <a16:creationId xmlns:a16="http://schemas.microsoft.com/office/drawing/2014/main" id="{BE580ACE-64F9-65CE-BE77-564E4E808BE7}"/>
                  </a:ext>
                </a:extLst>
              </p:cNvPr>
              <p:cNvCxnSpPr>
                <a:cxnSpLocks/>
              </p:cNvCxnSpPr>
              <p:nvPr/>
            </p:nvCxnSpPr>
            <p:spPr>
              <a:xfrm flipV="1">
                <a:off x="925021" y="1700825"/>
                <a:ext cx="1469908" cy="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a:extLst>
              <a:ext uri="{FF2B5EF4-FFF2-40B4-BE49-F238E27FC236}">
                <a16:creationId xmlns:a16="http://schemas.microsoft.com/office/drawing/2014/main" id="{83AEDECC-C3F2-10FA-F394-2D1AE0DD6594}"/>
              </a:ext>
            </a:extLst>
          </p:cNvPr>
          <p:cNvGrpSpPr>
            <a:grpSpLocks/>
          </p:cNvGrpSpPr>
          <p:nvPr/>
        </p:nvGrpSpPr>
        <p:grpSpPr bwMode="auto">
          <a:xfrm>
            <a:off x="3791741" y="3484522"/>
            <a:ext cx="5501258" cy="954107"/>
            <a:chOff x="276247" y="3957488"/>
            <a:chExt cx="9160104" cy="1120594"/>
          </a:xfrm>
        </p:grpSpPr>
        <p:grpSp>
          <p:nvGrpSpPr>
            <p:cNvPr id="70" name="Group 100">
              <a:extLst>
                <a:ext uri="{FF2B5EF4-FFF2-40B4-BE49-F238E27FC236}">
                  <a16:creationId xmlns:a16="http://schemas.microsoft.com/office/drawing/2014/main" id="{3EDDE581-ADF7-A369-1B99-0DF4EA01A248}"/>
                </a:ext>
              </a:extLst>
            </p:cNvPr>
            <p:cNvGrpSpPr>
              <a:grpSpLocks/>
            </p:cNvGrpSpPr>
            <p:nvPr/>
          </p:nvGrpSpPr>
          <p:grpSpPr bwMode="auto">
            <a:xfrm flipH="1">
              <a:off x="276247" y="3957488"/>
              <a:ext cx="8460363" cy="1120594"/>
              <a:chOff x="-1007613" y="3013454"/>
              <a:chExt cx="7400381" cy="980433"/>
            </a:xfrm>
          </p:grpSpPr>
          <p:sp>
            <p:nvSpPr>
              <p:cNvPr id="74" name="Rectangle 73">
                <a:extLst>
                  <a:ext uri="{FF2B5EF4-FFF2-40B4-BE49-F238E27FC236}">
                    <a16:creationId xmlns:a16="http://schemas.microsoft.com/office/drawing/2014/main" id="{D3B6B935-19A9-5723-3805-38B9A97BCAB9}"/>
                  </a:ext>
                </a:extLst>
              </p:cNvPr>
              <p:cNvSpPr/>
              <p:nvPr/>
            </p:nvSpPr>
            <p:spPr>
              <a:xfrm>
                <a:off x="1821368" y="3013454"/>
                <a:ext cx="4571400" cy="980433"/>
              </a:xfrm>
              <a:prstGeom prst="rect">
                <a:avLst/>
              </a:prstGeom>
            </p:spPr>
            <p:txBody>
              <a:bodyPr wrap="square" lIns="91440" tIns="45720" rIns="91440" bIns="45720" anchor="t">
                <a:spAutoFit/>
              </a:bodyPr>
              <a:lstStyle/>
              <a:p>
                <a:pPr marL="285115" indent="-285115" algn="r">
                  <a:buFont typeface="Arial" panose="020B0604020202020204" pitchFamily="34" charset="0"/>
                  <a:buChar char="•"/>
                  <a:defRPr/>
                </a:pPr>
                <a:r>
                  <a:rPr lang="en-US" sz="1400">
                    <a:solidFill>
                      <a:prstClr val="black"/>
                    </a:solidFill>
                    <a:latin typeface="Century Gothic"/>
                  </a:rPr>
                  <a:t>2020 – 2024  Consistent Dividend Payout: ZMW1.6 billion (US$ 75.2 million)</a:t>
                </a:r>
              </a:p>
              <a:p>
                <a:pPr marL="285115" indent="-285115" algn="r">
                  <a:buFont typeface="Arial" panose="020B0604020202020204" pitchFamily="34" charset="0"/>
                  <a:buChar char="•"/>
                  <a:defRPr/>
                </a:pPr>
                <a:r>
                  <a:rPr lang="en-US" sz="1400">
                    <a:solidFill>
                      <a:prstClr val="black"/>
                    </a:solidFill>
                    <a:latin typeface="Century Gothic"/>
                  </a:rPr>
                  <a:t>Portfolio Optimization</a:t>
                </a:r>
              </a:p>
            </p:txBody>
          </p:sp>
          <p:sp>
            <p:nvSpPr>
              <p:cNvPr id="75" name="TextBox 74">
                <a:extLst>
                  <a:ext uri="{FF2B5EF4-FFF2-40B4-BE49-F238E27FC236}">
                    <a16:creationId xmlns:a16="http://schemas.microsoft.com/office/drawing/2014/main" id="{E3C3751C-C497-4F9C-C966-EB0C413BC8BE}"/>
                  </a:ext>
                </a:extLst>
              </p:cNvPr>
              <p:cNvSpPr txBox="1"/>
              <p:nvPr/>
            </p:nvSpPr>
            <p:spPr>
              <a:xfrm rot="16200000">
                <a:off x="-216039" y="2289607"/>
                <a:ext cx="853926" cy="2437074"/>
              </a:xfrm>
              <a:prstGeom prst="rect">
                <a:avLst/>
              </a:prstGeom>
              <a:noFill/>
            </p:spPr>
            <p:txBody>
              <a:bodyPr vert="vert270" wrap="square" lIns="91440" tIns="45720" rIns="91440" bIns="45720" anchor="t">
                <a:spAutoFit/>
              </a:bodyPr>
              <a:lstStyle/>
              <a:p>
                <a:pPr>
                  <a:defRPr/>
                </a:pPr>
                <a:r>
                  <a:rPr lang="en-GB" sz="1400">
                    <a:solidFill>
                      <a:srgbClr val="71B9B0"/>
                    </a:solidFill>
                    <a:latin typeface="Century Gothic"/>
                  </a:rPr>
                  <a:t>Increase shareholder value.  </a:t>
                </a:r>
              </a:p>
            </p:txBody>
          </p:sp>
          <p:cxnSp>
            <p:nvCxnSpPr>
              <p:cNvPr id="76" name="Straight Connector 75">
                <a:extLst>
                  <a:ext uri="{FF2B5EF4-FFF2-40B4-BE49-F238E27FC236}">
                    <a16:creationId xmlns:a16="http://schemas.microsoft.com/office/drawing/2014/main" id="{BB417051-56B8-7F11-4770-C9DFE4BB23D1}"/>
                  </a:ext>
                </a:extLst>
              </p:cNvPr>
              <p:cNvCxnSpPr/>
              <p:nvPr/>
            </p:nvCxnSpPr>
            <p:spPr>
              <a:xfrm rot="5400000">
                <a:off x="1241163" y="3399475"/>
                <a:ext cx="755538" cy="0"/>
              </a:xfrm>
              <a:prstGeom prst="line">
                <a:avLst/>
              </a:prstGeom>
              <a:ln w="2540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71" name="Group 101">
              <a:extLst>
                <a:ext uri="{FF2B5EF4-FFF2-40B4-BE49-F238E27FC236}">
                  <a16:creationId xmlns:a16="http://schemas.microsoft.com/office/drawing/2014/main" id="{B2408A4B-23FE-D277-74F0-736701AB90E7}"/>
                </a:ext>
              </a:extLst>
            </p:cNvPr>
            <p:cNvGrpSpPr>
              <a:grpSpLocks/>
            </p:cNvGrpSpPr>
            <p:nvPr/>
          </p:nvGrpSpPr>
          <p:grpSpPr bwMode="auto">
            <a:xfrm flipH="1">
              <a:off x="8472092" y="4491444"/>
              <a:ext cx="964259" cy="161692"/>
              <a:chOff x="683063" y="1230173"/>
              <a:chExt cx="843449" cy="141468"/>
            </a:xfrm>
          </p:grpSpPr>
          <p:sp>
            <p:nvSpPr>
              <p:cNvPr id="72" name="Oval 71">
                <a:extLst>
                  <a:ext uri="{FF2B5EF4-FFF2-40B4-BE49-F238E27FC236}">
                    <a16:creationId xmlns:a16="http://schemas.microsoft.com/office/drawing/2014/main" id="{48BAFDD2-D1CA-E42A-0192-3801539051D0}"/>
                  </a:ext>
                </a:extLst>
              </p:cNvPr>
              <p:cNvSpPr/>
              <p:nvPr/>
            </p:nvSpPr>
            <p:spPr>
              <a:xfrm>
                <a:off x="683063" y="1229834"/>
                <a:ext cx="141643" cy="141663"/>
              </a:xfrm>
              <a:prstGeom prst="ellipse">
                <a:avLst/>
              </a:prstGeom>
              <a:solidFill>
                <a:srgbClr val="71B9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latin typeface="Century Gothic" panose="020B0502020202020204" pitchFamily="34" charset="0"/>
                </a:endParaRPr>
              </a:p>
            </p:txBody>
          </p:sp>
          <p:cxnSp>
            <p:nvCxnSpPr>
              <p:cNvPr id="73" name="Straight Connector 72">
                <a:extLst>
                  <a:ext uri="{FF2B5EF4-FFF2-40B4-BE49-F238E27FC236}">
                    <a16:creationId xmlns:a16="http://schemas.microsoft.com/office/drawing/2014/main" id="{A95E6419-73DF-B50B-4AD5-DF488D4191F2}"/>
                  </a:ext>
                </a:extLst>
              </p:cNvPr>
              <p:cNvCxnSpPr/>
              <p:nvPr/>
            </p:nvCxnSpPr>
            <p:spPr>
              <a:xfrm>
                <a:off x="824706" y="1300666"/>
                <a:ext cx="701272" cy="0"/>
              </a:xfrm>
              <a:prstGeom prst="line">
                <a:avLst/>
              </a:prstGeom>
              <a:ln>
                <a:solidFill>
                  <a:srgbClr val="71B9B0"/>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a:extLst>
              <a:ext uri="{FF2B5EF4-FFF2-40B4-BE49-F238E27FC236}">
                <a16:creationId xmlns:a16="http://schemas.microsoft.com/office/drawing/2014/main" id="{3C6A2C69-77D4-51BC-BAEC-801B8B75E695}"/>
              </a:ext>
            </a:extLst>
          </p:cNvPr>
          <p:cNvGrpSpPr>
            <a:grpSpLocks/>
          </p:cNvGrpSpPr>
          <p:nvPr/>
        </p:nvGrpSpPr>
        <p:grpSpPr bwMode="auto">
          <a:xfrm>
            <a:off x="4067645" y="4922092"/>
            <a:ext cx="5589994" cy="1721705"/>
            <a:chOff x="567355" y="5527000"/>
            <a:chExt cx="9306643" cy="2312275"/>
          </a:xfrm>
        </p:grpSpPr>
        <p:grpSp>
          <p:nvGrpSpPr>
            <p:cNvPr id="78" name="Group 108">
              <a:extLst>
                <a:ext uri="{FF2B5EF4-FFF2-40B4-BE49-F238E27FC236}">
                  <a16:creationId xmlns:a16="http://schemas.microsoft.com/office/drawing/2014/main" id="{505A3C5B-18C2-D2CA-4FC4-76E6990D2AA9}"/>
                </a:ext>
              </a:extLst>
            </p:cNvPr>
            <p:cNvGrpSpPr>
              <a:grpSpLocks/>
            </p:cNvGrpSpPr>
            <p:nvPr/>
          </p:nvGrpSpPr>
          <p:grpSpPr bwMode="auto">
            <a:xfrm flipH="1">
              <a:off x="567355" y="5527000"/>
              <a:ext cx="8000497" cy="2312275"/>
              <a:chOff x="-477183" y="3129735"/>
              <a:chExt cx="6998130" cy="2023060"/>
            </a:xfrm>
          </p:grpSpPr>
          <p:sp>
            <p:nvSpPr>
              <p:cNvPr id="82" name="Rectangle 112">
                <a:extLst>
                  <a:ext uri="{FF2B5EF4-FFF2-40B4-BE49-F238E27FC236}">
                    <a16:creationId xmlns:a16="http://schemas.microsoft.com/office/drawing/2014/main" id="{8A69ED0B-DFC5-C2B1-6440-65C6D836F7EF}"/>
                  </a:ext>
                </a:extLst>
              </p:cNvPr>
              <p:cNvSpPr>
                <a:spLocks noChangeArrowheads="1"/>
              </p:cNvSpPr>
              <p:nvPr/>
            </p:nvSpPr>
            <p:spPr bwMode="auto">
              <a:xfrm>
                <a:off x="2001729" y="3272228"/>
                <a:ext cx="4519218" cy="188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pPr>
                <a:r>
                  <a:rPr lang="en-US" altLang="en-US" sz="1400">
                    <a:solidFill>
                      <a:srgbClr val="000000"/>
                    </a:solidFill>
                    <a:latin typeface="Century Gothic"/>
                  </a:rPr>
                  <a:t>Cost optimization</a:t>
                </a:r>
                <a:endParaRPr lang="en-US" altLang="en-US" sz="1400">
                  <a:solidFill>
                    <a:srgbClr val="000000"/>
                  </a:solidFill>
                  <a:latin typeface="Century Gothic" panose="020B0502020202020204" pitchFamily="34" charset="0"/>
                </a:endParaRPr>
              </a:p>
              <a:p>
                <a:pPr algn="r">
                  <a:lnSpc>
                    <a:spcPct val="100000"/>
                  </a:lnSpc>
                  <a:spcBef>
                    <a:spcPct val="0"/>
                  </a:spcBef>
                </a:pPr>
                <a:r>
                  <a:rPr lang="en-US" altLang="en-US" sz="1400">
                    <a:solidFill>
                      <a:srgbClr val="000000"/>
                    </a:solidFill>
                    <a:latin typeface="Century Gothic"/>
                  </a:rPr>
                  <a:t>Adopting Best Practices &amp; Systems</a:t>
                </a:r>
              </a:p>
              <a:p>
                <a:pPr algn="r">
                  <a:lnSpc>
                    <a:spcPct val="100000"/>
                  </a:lnSpc>
                  <a:spcBef>
                    <a:spcPct val="0"/>
                  </a:spcBef>
                </a:pPr>
                <a:r>
                  <a:rPr lang="en-US" altLang="en-US" sz="1400">
                    <a:solidFill>
                      <a:srgbClr val="000000"/>
                    </a:solidFill>
                    <a:latin typeface="Century Gothic"/>
                  </a:rPr>
                  <a:t>High Performance Culture</a:t>
                </a:r>
              </a:p>
              <a:p>
                <a:pPr algn="r">
                  <a:lnSpc>
                    <a:spcPct val="100000"/>
                  </a:lnSpc>
                  <a:spcBef>
                    <a:spcPct val="0"/>
                  </a:spcBef>
                </a:pPr>
                <a:r>
                  <a:rPr lang="en-US" altLang="en-US" sz="1400">
                    <a:solidFill>
                      <a:srgbClr val="000000"/>
                    </a:solidFill>
                    <a:latin typeface="Century Gothic"/>
                  </a:rPr>
                  <a:t>ESG embedded in all our processes</a:t>
                </a:r>
              </a:p>
              <a:p>
                <a:pPr algn="r">
                  <a:lnSpc>
                    <a:spcPct val="100000"/>
                  </a:lnSpc>
                  <a:spcBef>
                    <a:spcPct val="0"/>
                  </a:spcBef>
                </a:pPr>
                <a:endParaRPr lang="en-US" altLang="en-US" sz="1400">
                  <a:solidFill>
                    <a:srgbClr val="000000"/>
                  </a:solidFill>
                  <a:latin typeface="Century Gothic" panose="020B0502020202020204" pitchFamily="34" charset="0"/>
                </a:endParaRPr>
              </a:p>
            </p:txBody>
          </p:sp>
          <p:sp>
            <p:nvSpPr>
              <p:cNvPr id="83" name="TextBox 82">
                <a:extLst>
                  <a:ext uri="{FF2B5EF4-FFF2-40B4-BE49-F238E27FC236}">
                    <a16:creationId xmlns:a16="http://schemas.microsoft.com/office/drawing/2014/main" id="{597FA13F-B84A-4F5C-1382-B6509FC32E46}"/>
                  </a:ext>
                </a:extLst>
              </p:cNvPr>
              <p:cNvSpPr txBox="1"/>
              <p:nvPr/>
            </p:nvSpPr>
            <p:spPr>
              <a:xfrm rot="16200000">
                <a:off x="40937" y="2611615"/>
                <a:ext cx="1229601" cy="2265842"/>
              </a:xfrm>
              <a:prstGeom prst="rect">
                <a:avLst/>
              </a:prstGeom>
              <a:noFill/>
            </p:spPr>
            <p:txBody>
              <a:bodyPr vert="vert270" wrap="square">
                <a:spAutoFit/>
              </a:bodyPr>
              <a:lstStyle/>
              <a:p>
                <a:pPr>
                  <a:defRPr/>
                </a:pPr>
                <a:r>
                  <a:rPr lang="en-GB" sz="1400">
                    <a:solidFill>
                      <a:srgbClr val="D97C28"/>
                    </a:solidFill>
                    <a:latin typeface="Century Gothic" panose="020B0502020202020204" pitchFamily="34" charset="0"/>
                  </a:rPr>
                  <a:t>Achieve operational and financial excellence.</a:t>
                </a:r>
                <a:endParaRPr lang="en-US" sz="1400">
                  <a:solidFill>
                    <a:srgbClr val="D97C28"/>
                  </a:solidFill>
                  <a:latin typeface="Century Gothic" panose="020B0502020202020204" pitchFamily="34" charset="0"/>
                </a:endParaRPr>
              </a:p>
            </p:txBody>
          </p:sp>
          <p:cxnSp>
            <p:nvCxnSpPr>
              <p:cNvPr id="84" name="Straight Connector 83">
                <a:extLst>
                  <a:ext uri="{FF2B5EF4-FFF2-40B4-BE49-F238E27FC236}">
                    <a16:creationId xmlns:a16="http://schemas.microsoft.com/office/drawing/2014/main" id="{A96331B0-67D1-25BC-12D0-7F8DCE3D880D}"/>
                  </a:ext>
                </a:extLst>
              </p:cNvPr>
              <p:cNvCxnSpPr/>
              <p:nvPr/>
            </p:nvCxnSpPr>
            <p:spPr>
              <a:xfrm rot="5400000">
                <a:off x="1499358" y="3728049"/>
                <a:ext cx="756610" cy="0"/>
              </a:xfrm>
              <a:prstGeom prst="line">
                <a:avLst/>
              </a:prstGeom>
              <a:ln w="2540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79" name="Group 109">
              <a:extLst>
                <a:ext uri="{FF2B5EF4-FFF2-40B4-BE49-F238E27FC236}">
                  <a16:creationId xmlns:a16="http://schemas.microsoft.com/office/drawing/2014/main" id="{77963587-DFA6-CE7A-47F4-D08BAF68088C}"/>
                </a:ext>
              </a:extLst>
            </p:cNvPr>
            <p:cNvGrpSpPr>
              <a:grpSpLocks/>
            </p:cNvGrpSpPr>
            <p:nvPr/>
          </p:nvGrpSpPr>
          <p:grpSpPr bwMode="auto">
            <a:xfrm flipH="1">
              <a:off x="8243817" y="6147627"/>
              <a:ext cx="1630181" cy="161692"/>
              <a:chOff x="683063" y="1442313"/>
              <a:chExt cx="1425939" cy="141468"/>
            </a:xfrm>
          </p:grpSpPr>
          <p:sp>
            <p:nvSpPr>
              <p:cNvPr id="80" name="Oval 79">
                <a:extLst>
                  <a:ext uri="{FF2B5EF4-FFF2-40B4-BE49-F238E27FC236}">
                    <a16:creationId xmlns:a16="http://schemas.microsoft.com/office/drawing/2014/main" id="{E4BF63B9-8B39-2A44-B350-EC23353F6E4F}"/>
                  </a:ext>
                </a:extLst>
              </p:cNvPr>
              <p:cNvSpPr/>
              <p:nvPr/>
            </p:nvSpPr>
            <p:spPr>
              <a:xfrm>
                <a:off x="683063" y="1442287"/>
                <a:ext cx="141625" cy="141604"/>
              </a:xfrm>
              <a:prstGeom prst="ellipse">
                <a:avLst/>
              </a:prstGeom>
              <a:solidFill>
                <a:srgbClr val="D97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latin typeface="Century Gothic" panose="020B0502020202020204" pitchFamily="34" charset="0"/>
                </a:endParaRPr>
              </a:p>
            </p:txBody>
          </p:sp>
          <p:cxnSp>
            <p:nvCxnSpPr>
              <p:cNvPr id="81" name="Straight Connector 80">
                <a:extLst>
                  <a:ext uri="{FF2B5EF4-FFF2-40B4-BE49-F238E27FC236}">
                    <a16:creationId xmlns:a16="http://schemas.microsoft.com/office/drawing/2014/main" id="{E7B339CA-A822-5D30-BC1D-11AD6EA9F5BA}"/>
                  </a:ext>
                </a:extLst>
              </p:cNvPr>
              <p:cNvCxnSpPr/>
              <p:nvPr/>
            </p:nvCxnSpPr>
            <p:spPr>
              <a:xfrm>
                <a:off x="824688" y="1513089"/>
                <a:ext cx="1284341" cy="0"/>
              </a:xfrm>
              <a:prstGeom prst="line">
                <a:avLst/>
              </a:prstGeom>
              <a:ln>
                <a:solidFill>
                  <a:srgbClr val="D97C28"/>
                </a:solidFill>
              </a:ln>
            </p:spPr>
            <p:style>
              <a:lnRef idx="1">
                <a:schemeClr val="accent1"/>
              </a:lnRef>
              <a:fillRef idx="0">
                <a:schemeClr val="accent1"/>
              </a:fillRef>
              <a:effectRef idx="0">
                <a:schemeClr val="accent1"/>
              </a:effectRef>
              <a:fontRef idx="minor">
                <a:schemeClr val="tx1"/>
              </a:fontRef>
            </p:style>
          </p:cxnSp>
        </p:grpSp>
      </p:grpSp>
      <p:sp>
        <p:nvSpPr>
          <p:cNvPr id="86" name="TextBox 85">
            <a:extLst>
              <a:ext uri="{FF2B5EF4-FFF2-40B4-BE49-F238E27FC236}">
                <a16:creationId xmlns:a16="http://schemas.microsoft.com/office/drawing/2014/main" id="{ADC8D666-38AB-A486-AB30-DCDA4A7F5237}"/>
              </a:ext>
            </a:extLst>
          </p:cNvPr>
          <p:cNvSpPr txBox="1"/>
          <p:nvPr/>
        </p:nvSpPr>
        <p:spPr>
          <a:xfrm>
            <a:off x="208756" y="997793"/>
            <a:ext cx="3711618" cy="5755422"/>
          </a:xfrm>
          <a:prstGeom prst="rect">
            <a:avLst/>
          </a:prstGeom>
          <a:solidFill>
            <a:schemeClr val="bg2">
              <a:lumMod val="90000"/>
            </a:schemeClr>
          </a:solidFill>
        </p:spPr>
        <p:txBody>
          <a:bodyPr wrap="square" lIns="91440" tIns="45720" rIns="91440" bIns="45720" anchor="t">
            <a:spAutoFit/>
          </a:bodyPr>
          <a:lstStyle/>
          <a:p>
            <a:pPr marL="285750" lvl="0" indent="-285750">
              <a:buFont typeface="Arial" panose="020B0604020202020204" pitchFamily="34" charset="0"/>
              <a:buChar char="•"/>
            </a:pPr>
            <a:r>
              <a:rPr lang="en-US" sz="1600" b="1">
                <a:latin typeface="Century Gothic"/>
              </a:rPr>
              <a:t>ZCCM-IH 2020-2026 strategic plan is focused on mining, mining related and energy investments.</a:t>
            </a:r>
            <a:endParaRPr lang="en-US" sz="1600" b="1">
              <a:latin typeface="Century Gothic"/>
              <a:ea typeface="Calibri"/>
              <a:cs typeface="Calibri"/>
            </a:endParaRPr>
          </a:p>
          <a:p>
            <a:pPr marL="285750" indent="-285750">
              <a:buFont typeface="Arial" panose="020B0604020202020204" pitchFamily="34" charset="0"/>
              <a:buChar char="•"/>
            </a:pPr>
            <a:r>
              <a:rPr lang="en-US" sz="1600" b="1">
                <a:latin typeface="Century Gothic"/>
              </a:rPr>
              <a:t>ZCCM-IH’s main purpose is to drive the development and growth of the mining sector in Zambia. </a:t>
            </a:r>
            <a:endParaRPr lang="en-US" sz="1600" b="1">
              <a:latin typeface="Century Gothic"/>
              <a:ea typeface="Calibri"/>
              <a:cs typeface="Calibri"/>
            </a:endParaRPr>
          </a:p>
          <a:p>
            <a:pPr marL="285750" lvl="0" indent="-285750">
              <a:buFont typeface="Arial" panose="020B0604020202020204" pitchFamily="34" charset="0"/>
              <a:buChar char="•"/>
            </a:pPr>
            <a:r>
              <a:rPr lang="en-US" sz="1600" b="1">
                <a:latin typeface="Century Gothic"/>
              </a:rPr>
              <a:t>One of the Strategic Goals which underpins the company’s strategic impetus, is to invest in greenfield and brownfield mining, and mining related ventures across a diverse range of minerals.</a:t>
            </a:r>
            <a:endParaRPr lang="en-US" sz="1600" b="1">
              <a:latin typeface="Century Gothic"/>
              <a:ea typeface="Calibri"/>
              <a:cs typeface="Calibri"/>
            </a:endParaRPr>
          </a:p>
          <a:p>
            <a:pPr marL="285750" indent="-285750">
              <a:buFont typeface="Arial" panose="020B0604020202020204" pitchFamily="34" charset="0"/>
              <a:buChar char="•"/>
            </a:pPr>
            <a:r>
              <a:rPr lang="en-US" sz="1600" b="1">
                <a:latin typeface="Century Gothic"/>
              </a:rPr>
              <a:t>Commodity diversification entails investing in critical minerals to include cobalt, manganese, lithium, copper, and other base metals; gold, gemstones, limestone, phosphate, and rare earth minerals.</a:t>
            </a:r>
            <a:endParaRPr lang="en-US" sz="1600" b="1">
              <a:latin typeface="Century Gothic"/>
              <a:ea typeface="Calibri"/>
              <a:cs typeface="Calibri"/>
            </a:endParaRPr>
          </a:p>
        </p:txBody>
      </p:sp>
    </p:spTree>
    <p:extLst>
      <p:ext uri="{BB962C8B-B14F-4D97-AF65-F5344CB8AC3E}">
        <p14:creationId xmlns:p14="http://schemas.microsoft.com/office/powerpoint/2010/main" val="41331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41" y="334266"/>
            <a:ext cx="6583446" cy="433321"/>
          </a:xfrm>
        </p:spPr>
        <p:txBody>
          <a:bodyPr>
            <a:noAutofit/>
          </a:bodyPr>
          <a:lstStyle/>
          <a:p>
            <a:r>
              <a:rPr lang="en-US" sz="2400" b="1">
                <a:solidFill>
                  <a:srgbClr val="BE7E5A"/>
                </a:solidFill>
                <a:latin typeface="Century Gothic" panose="020B0502020202020204" pitchFamily="34" charset="0"/>
              </a:rPr>
              <a:t>CURRENT PORTFOLIO SNAPSHOT</a:t>
            </a:r>
          </a:p>
        </p:txBody>
      </p:sp>
      <p:sp>
        <p:nvSpPr>
          <p:cNvPr id="6" name="Footer Placeholder 2">
            <a:extLst>
              <a:ext uri="{FF2B5EF4-FFF2-40B4-BE49-F238E27FC236}">
                <a16:creationId xmlns:a16="http://schemas.microsoft.com/office/drawing/2014/main" id="{C73F579D-F506-55C5-A30E-9BBF120D1E5F}"/>
              </a:ext>
            </a:extLst>
          </p:cNvPr>
          <p:cNvSpPr>
            <a:spLocks noGrp="1"/>
          </p:cNvSpPr>
          <p:nvPr>
            <p:ph type="ftr" sz="quarter" idx="11"/>
          </p:nvPr>
        </p:nvSpPr>
        <p:spPr/>
        <p:txBody>
          <a:bodyPr/>
          <a:lstStyle/>
          <a:p>
            <a:r>
              <a:rPr lang="en-US">
                <a:solidFill>
                  <a:srgbClr val="C47E5A"/>
                </a:solidFill>
                <a:latin typeface="Aptos" panose="020B0004020202020204" pitchFamily="34" charset="0"/>
              </a:rPr>
              <a:t>Investing SMARTLY</a:t>
            </a:r>
          </a:p>
        </p:txBody>
      </p:sp>
      <p:sp>
        <p:nvSpPr>
          <p:cNvPr id="10" name="Slide Number Placeholder 9">
            <a:extLst>
              <a:ext uri="{FF2B5EF4-FFF2-40B4-BE49-F238E27FC236}">
                <a16:creationId xmlns:a16="http://schemas.microsoft.com/office/drawing/2014/main" id="{263620EE-19E5-6745-A33D-8AF0754CA429}"/>
              </a:ext>
            </a:extLst>
          </p:cNvPr>
          <p:cNvSpPr>
            <a:spLocks noGrp="1"/>
          </p:cNvSpPr>
          <p:nvPr>
            <p:ph type="sldNum" sz="quarter" idx="12"/>
          </p:nvPr>
        </p:nvSpPr>
        <p:spPr/>
        <p:txBody>
          <a:bodyPr/>
          <a:lstStyle/>
          <a:p>
            <a:fld id="{A784638F-5D0B-4395-8FEF-CD737F24B9B5}" type="slidenum">
              <a:rPr lang="en-US" smtClean="0">
                <a:latin typeface="Aptos" panose="020B0004020202020204" pitchFamily="34" charset="0"/>
              </a:rPr>
              <a:t>6</a:t>
            </a:fld>
            <a:endParaRPr lang="en-US">
              <a:latin typeface="Aptos" panose="020B0004020202020204" pitchFamily="34" charset="0"/>
            </a:endParaRPr>
          </a:p>
        </p:txBody>
      </p:sp>
      <p:pic>
        <p:nvPicPr>
          <p:cNvPr id="7" name="Picture 6" descr="Icon  Description automatically generated">
            <a:extLst>
              <a:ext uri="{FF2B5EF4-FFF2-40B4-BE49-F238E27FC236}">
                <a16:creationId xmlns:a16="http://schemas.microsoft.com/office/drawing/2014/main" id="{DB09B1AD-374C-FC45-82C0-1A5AE4B06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7210" y="202789"/>
            <a:ext cx="309671" cy="433321"/>
          </a:xfrm>
          <a:prstGeom prst="rect">
            <a:avLst/>
          </a:prstGeom>
        </p:spPr>
      </p:pic>
      <p:graphicFrame>
        <p:nvGraphicFramePr>
          <p:cNvPr id="3" name="Chart 2">
            <a:extLst>
              <a:ext uri="{FF2B5EF4-FFF2-40B4-BE49-F238E27FC236}">
                <a16:creationId xmlns:a16="http://schemas.microsoft.com/office/drawing/2014/main" id="{29CABA29-358E-6E7D-B1C5-824A80095F1C}"/>
              </a:ext>
            </a:extLst>
          </p:cNvPr>
          <p:cNvGraphicFramePr>
            <a:graphicFrameLocks/>
          </p:cNvGraphicFramePr>
          <p:nvPr>
            <p:extLst>
              <p:ext uri="{D42A27DB-BD31-4B8C-83A1-F6EECF244321}">
                <p14:modId xmlns:p14="http://schemas.microsoft.com/office/powerpoint/2010/main" val="3545511572"/>
              </p:ext>
            </p:extLst>
          </p:nvPr>
        </p:nvGraphicFramePr>
        <p:xfrm>
          <a:off x="126081" y="1191756"/>
          <a:ext cx="7002306" cy="42384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1FF115F-3F5D-20D7-638E-1C1000E074EB}"/>
              </a:ext>
            </a:extLst>
          </p:cNvPr>
          <p:cNvGraphicFramePr>
            <a:graphicFrameLocks/>
          </p:cNvGraphicFramePr>
          <p:nvPr/>
        </p:nvGraphicFramePr>
        <p:xfrm>
          <a:off x="3810000" y="1119760"/>
          <a:ext cx="3951149" cy="230923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E673CEAE-0EDE-48F5-F593-8ECA7821799A}"/>
              </a:ext>
            </a:extLst>
          </p:cNvPr>
          <p:cNvSpPr txBox="1"/>
          <p:nvPr/>
        </p:nvSpPr>
        <p:spPr>
          <a:xfrm>
            <a:off x="371843" y="909322"/>
            <a:ext cx="3762929" cy="307777"/>
          </a:xfrm>
          <a:prstGeom prst="rect">
            <a:avLst/>
          </a:prstGeom>
          <a:noFill/>
        </p:spPr>
        <p:txBody>
          <a:bodyPr wrap="square" rtlCol="0">
            <a:spAutoFit/>
          </a:bodyPr>
          <a:lstStyle/>
          <a:p>
            <a:pPr algn="ctr"/>
            <a:r>
              <a:rPr lang="en-GB" sz="1400" b="1">
                <a:latin typeface="Century Gothic" panose="020B0502020202020204" pitchFamily="34" charset="0"/>
              </a:rPr>
              <a:t>15 Mining Portfolio Companies </a:t>
            </a:r>
            <a:r>
              <a:rPr lang="en-GB" sz="1400">
                <a:latin typeface="Century Gothic" panose="020B0502020202020204" pitchFamily="34" charset="0"/>
              </a:rPr>
              <a:t>(% shares)</a:t>
            </a:r>
            <a:endParaRPr lang="en-ZM" sz="1400">
              <a:latin typeface="Century Gothic" panose="020B0502020202020204" pitchFamily="34" charset="0"/>
            </a:endParaRPr>
          </a:p>
        </p:txBody>
      </p:sp>
      <p:sp>
        <p:nvSpPr>
          <p:cNvPr id="12" name="TextBox 11">
            <a:extLst>
              <a:ext uri="{FF2B5EF4-FFF2-40B4-BE49-F238E27FC236}">
                <a16:creationId xmlns:a16="http://schemas.microsoft.com/office/drawing/2014/main" id="{367DFE24-E13D-486B-DE82-B0FBF4457216}"/>
              </a:ext>
            </a:extLst>
          </p:cNvPr>
          <p:cNvSpPr txBox="1"/>
          <p:nvPr/>
        </p:nvSpPr>
        <p:spPr>
          <a:xfrm>
            <a:off x="3955536" y="924767"/>
            <a:ext cx="3680412" cy="307777"/>
          </a:xfrm>
          <a:prstGeom prst="rect">
            <a:avLst/>
          </a:prstGeom>
          <a:noFill/>
        </p:spPr>
        <p:txBody>
          <a:bodyPr wrap="square" lIns="91440" tIns="45720" rIns="91440" bIns="45720" rtlCol="0" anchor="t">
            <a:spAutoFit/>
          </a:bodyPr>
          <a:lstStyle/>
          <a:p>
            <a:pPr algn="ctr"/>
            <a:r>
              <a:rPr lang="en-GB" sz="1400" b="1">
                <a:latin typeface="Century Gothic" panose="020B0502020202020204" pitchFamily="34" charset="0"/>
              </a:rPr>
              <a:t>3 Energy Portfolio Companies </a:t>
            </a:r>
            <a:r>
              <a:rPr lang="en-GB" sz="1400">
                <a:latin typeface="Century Gothic" panose="020B0502020202020204" pitchFamily="34" charset="0"/>
              </a:rPr>
              <a:t>(% shares)</a:t>
            </a:r>
            <a:endParaRPr lang="en-ZM" sz="1400" b="1">
              <a:latin typeface="Century Gothic" panose="020B0502020202020204" pitchFamily="34" charset="0"/>
            </a:endParaRPr>
          </a:p>
        </p:txBody>
      </p:sp>
      <p:sp>
        <p:nvSpPr>
          <p:cNvPr id="14" name="TextBox 13">
            <a:extLst>
              <a:ext uri="{FF2B5EF4-FFF2-40B4-BE49-F238E27FC236}">
                <a16:creationId xmlns:a16="http://schemas.microsoft.com/office/drawing/2014/main" id="{03A4CD25-EE78-DF63-F497-141E9573FBF8}"/>
              </a:ext>
            </a:extLst>
          </p:cNvPr>
          <p:cNvSpPr txBox="1"/>
          <p:nvPr/>
        </p:nvSpPr>
        <p:spPr>
          <a:xfrm>
            <a:off x="3366024" y="5389378"/>
            <a:ext cx="2160509" cy="400110"/>
          </a:xfrm>
          <a:prstGeom prst="rect">
            <a:avLst/>
          </a:prstGeom>
          <a:noFill/>
        </p:spPr>
        <p:txBody>
          <a:bodyPr wrap="square" rtlCol="0">
            <a:spAutoFit/>
          </a:bodyPr>
          <a:lstStyle/>
          <a:p>
            <a:pPr algn="ctr"/>
            <a:r>
              <a:rPr lang="en-GB" sz="2000" b="1">
                <a:latin typeface="Century Gothic" panose="020B0502020202020204" pitchFamily="34" charset="0"/>
              </a:rPr>
              <a:t>4 subsidiaries</a:t>
            </a:r>
            <a:endParaRPr lang="en-ZM" sz="2000">
              <a:latin typeface="Century Gothic" panose="020B0502020202020204" pitchFamily="34" charset="0"/>
            </a:endParaRPr>
          </a:p>
        </p:txBody>
      </p:sp>
      <p:graphicFrame>
        <p:nvGraphicFramePr>
          <p:cNvPr id="4" name="Chart 3">
            <a:extLst>
              <a:ext uri="{FF2B5EF4-FFF2-40B4-BE49-F238E27FC236}">
                <a16:creationId xmlns:a16="http://schemas.microsoft.com/office/drawing/2014/main" id="{EB99EDC5-0CA9-6E01-0019-73EB54E9C8F8}"/>
              </a:ext>
            </a:extLst>
          </p:cNvPr>
          <p:cNvGraphicFramePr>
            <a:graphicFrameLocks/>
          </p:cNvGraphicFramePr>
          <p:nvPr>
            <p:extLst>
              <p:ext uri="{D42A27DB-BD31-4B8C-83A1-F6EECF244321}">
                <p14:modId xmlns:p14="http://schemas.microsoft.com/office/powerpoint/2010/main" val="2172312430"/>
              </p:ext>
            </p:extLst>
          </p:nvPr>
        </p:nvGraphicFramePr>
        <p:xfrm>
          <a:off x="7340388" y="1428978"/>
          <a:ext cx="4679795" cy="3979093"/>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Rounded Corners 7">
            <a:extLst>
              <a:ext uri="{FF2B5EF4-FFF2-40B4-BE49-F238E27FC236}">
                <a16:creationId xmlns:a16="http://schemas.microsoft.com/office/drawing/2014/main" id="{FEC75B93-8674-9D0B-A229-B56C93BAD4EF}"/>
              </a:ext>
            </a:extLst>
          </p:cNvPr>
          <p:cNvSpPr/>
          <p:nvPr/>
        </p:nvSpPr>
        <p:spPr>
          <a:xfrm>
            <a:off x="253318" y="3433102"/>
            <a:ext cx="3715264" cy="306859"/>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A1008A4-0962-ED0B-00D3-6CF8C2F6D784}"/>
              </a:ext>
            </a:extLst>
          </p:cNvPr>
          <p:cNvSpPr/>
          <p:nvPr/>
        </p:nvSpPr>
        <p:spPr>
          <a:xfrm>
            <a:off x="3816182" y="1239778"/>
            <a:ext cx="3426941" cy="615777"/>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3C6A8A3-8365-272D-4817-A02563E3756B}"/>
              </a:ext>
            </a:extLst>
          </p:cNvPr>
          <p:cNvSpPr txBox="1"/>
          <p:nvPr/>
        </p:nvSpPr>
        <p:spPr>
          <a:xfrm>
            <a:off x="403235" y="5787919"/>
            <a:ext cx="3731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entury Gothic"/>
                <a:ea typeface="Calibri"/>
                <a:cs typeface="Calibri"/>
              </a:rPr>
              <a:t>New Investments in 2025</a:t>
            </a:r>
            <a:endParaRPr lang="en-GB">
              <a:latin typeface="Century Gothic"/>
            </a:endParaRPr>
          </a:p>
        </p:txBody>
      </p:sp>
    </p:spTree>
    <p:extLst>
      <p:ext uri="{BB962C8B-B14F-4D97-AF65-F5344CB8AC3E}">
        <p14:creationId xmlns:p14="http://schemas.microsoft.com/office/powerpoint/2010/main" val="283698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9DB30-70B2-1F94-02C9-1554852F1D7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9AD036-7772-1574-AE0E-2592F802BE16}"/>
              </a:ext>
            </a:extLst>
          </p:cNvPr>
          <p:cNvSpPr>
            <a:spLocks noGrp="1"/>
          </p:cNvSpPr>
          <p:nvPr>
            <p:ph type="sldNum" sz="quarter" idx="12"/>
          </p:nvPr>
        </p:nvSpPr>
        <p:spPr>
          <a:xfrm>
            <a:off x="8610600" y="6566876"/>
            <a:ext cx="2743200" cy="365125"/>
          </a:xfrm>
        </p:spPr>
        <p:txBody>
          <a:bodyPr/>
          <a:lstStyle/>
          <a:p>
            <a:fld id="{A784638F-5D0B-4395-8FEF-CD737F24B9B5}" type="slidenum">
              <a:rPr lang="en-US" sz="1400" smtClean="0">
                <a:latin typeface="Century Gothic" panose="020B0502020202020204" pitchFamily="34" charset="0"/>
              </a:rPr>
              <a:t>7</a:t>
            </a:fld>
            <a:endParaRPr lang="en-US" sz="1400">
              <a:latin typeface="Century Gothic" panose="020B0502020202020204" pitchFamily="34" charset="0"/>
            </a:endParaRPr>
          </a:p>
        </p:txBody>
      </p:sp>
      <p:sp>
        <p:nvSpPr>
          <p:cNvPr id="9" name="Title 6">
            <a:extLst>
              <a:ext uri="{FF2B5EF4-FFF2-40B4-BE49-F238E27FC236}">
                <a16:creationId xmlns:a16="http://schemas.microsoft.com/office/drawing/2014/main" id="{BADCF7CF-4CAE-A08C-3C59-B9387CA81D97}"/>
              </a:ext>
            </a:extLst>
          </p:cNvPr>
          <p:cNvSpPr txBox="1">
            <a:spLocks/>
          </p:cNvSpPr>
          <p:nvPr/>
        </p:nvSpPr>
        <p:spPr>
          <a:xfrm>
            <a:off x="416766" y="-142787"/>
            <a:ext cx="7169634" cy="7034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rgbClr val="BE7E5A"/>
                </a:solidFill>
                <a:latin typeface="Century Gothic" panose="020B0502020202020204" pitchFamily="34" charset="0"/>
              </a:rPr>
              <a:t>STRATEGIC </a:t>
            </a:r>
            <a:r>
              <a:rPr lang="en-GB" sz="2400" b="1">
                <a:solidFill>
                  <a:srgbClr val="BE7E5A"/>
                </a:solidFill>
                <a:latin typeface="Century Gothic"/>
              </a:rPr>
              <a:t>DEVELOPMENTS</a:t>
            </a:r>
            <a:r>
              <a:rPr lang="en-GB" sz="2400" b="1">
                <a:solidFill>
                  <a:srgbClr val="BE7E5A"/>
                </a:solidFill>
                <a:latin typeface="Century Gothic" panose="020B0502020202020204" pitchFamily="34" charset="0"/>
              </a:rPr>
              <a:t> </a:t>
            </a:r>
          </a:p>
        </p:txBody>
      </p:sp>
      <p:sp>
        <p:nvSpPr>
          <p:cNvPr id="11" name="Freeform 22">
            <a:extLst>
              <a:ext uri="{FF2B5EF4-FFF2-40B4-BE49-F238E27FC236}">
                <a16:creationId xmlns:a16="http://schemas.microsoft.com/office/drawing/2014/main" id="{D035905C-EA89-C1D4-8D14-0C9CAEBAF882}"/>
              </a:ext>
            </a:extLst>
          </p:cNvPr>
          <p:cNvSpPr/>
          <p:nvPr/>
        </p:nvSpPr>
        <p:spPr>
          <a:xfrm>
            <a:off x="555326" y="458935"/>
            <a:ext cx="11294602" cy="226817"/>
          </a:xfrm>
          <a:custGeom>
            <a:avLst/>
            <a:gdLst>
              <a:gd name="connsiteX0" fmla="*/ 0 w 2190749"/>
              <a:gd name="connsiteY0" fmla="*/ 0 h 835809"/>
              <a:gd name="connsiteX1" fmla="*/ 2190749 w 2190749"/>
              <a:gd name="connsiteY1" fmla="*/ 0 h 835809"/>
              <a:gd name="connsiteX2" fmla="*/ 2190749 w 2190749"/>
              <a:gd name="connsiteY2" fmla="*/ 835809 h 835809"/>
              <a:gd name="connsiteX3" fmla="*/ 0 w 2190749"/>
              <a:gd name="connsiteY3" fmla="*/ 835809 h 835809"/>
              <a:gd name="connsiteX4" fmla="*/ 0 w 2190749"/>
              <a:gd name="connsiteY4" fmla="*/ 0 h 83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835809">
                <a:moveTo>
                  <a:pt x="0" y="0"/>
                </a:moveTo>
                <a:lnTo>
                  <a:pt x="2190749" y="0"/>
                </a:lnTo>
                <a:lnTo>
                  <a:pt x="2190749" y="835809"/>
                </a:lnTo>
                <a:lnTo>
                  <a:pt x="0" y="835809"/>
                </a:lnTo>
                <a:lnTo>
                  <a:pt x="0" y="0"/>
                </a:lnTo>
                <a:close/>
              </a:path>
            </a:pathLst>
          </a:custGeom>
          <a:solidFill>
            <a:srgbClr val="C47E5A"/>
          </a:solidFill>
          <a:ln w="15875" cap="flat" cmpd="sng" algn="ctr">
            <a:solidFill>
              <a:srgbClr val="D99C3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70644" tIns="97511" rIns="170644" bIns="97511" numCol="1" spcCol="1270" anchor="ctr" anchorCtr="0">
            <a:noAutofit/>
          </a:bodyPr>
          <a:lstStyle/>
          <a:p>
            <a:pPr algn="ctr" defTabSz="1066480">
              <a:lnSpc>
                <a:spcPct val="90000"/>
              </a:lnSpc>
              <a:spcBef>
                <a:spcPct val="0"/>
              </a:spcBef>
              <a:spcAft>
                <a:spcPct val="35000"/>
              </a:spcAft>
            </a:pPr>
            <a:endParaRPr lang="da-DK" altLang="en-US" sz="1400" b="1">
              <a:solidFill>
                <a:sysClr val="window" lastClr="FFFFFF"/>
              </a:solidFill>
              <a:latin typeface="Century Gothic" panose="020B0502020202020204" pitchFamily="34" charset="0"/>
              <a:cs typeface="Arial"/>
            </a:endParaRPr>
          </a:p>
        </p:txBody>
      </p:sp>
      <p:sp>
        <p:nvSpPr>
          <p:cNvPr id="12" name="Freeform 23">
            <a:extLst>
              <a:ext uri="{FF2B5EF4-FFF2-40B4-BE49-F238E27FC236}">
                <a16:creationId xmlns:a16="http://schemas.microsoft.com/office/drawing/2014/main" id="{7EA78F75-D21A-82D5-1F6C-673ABD1F664D}"/>
              </a:ext>
            </a:extLst>
          </p:cNvPr>
          <p:cNvSpPr/>
          <p:nvPr/>
        </p:nvSpPr>
        <p:spPr>
          <a:xfrm>
            <a:off x="3355577" y="679188"/>
            <a:ext cx="8508172" cy="888204"/>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defTabSz="622300">
              <a:spcBef>
                <a:spcPct val="0"/>
              </a:spcBef>
              <a:spcAft>
                <a:spcPct val="35000"/>
              </a:spcAft>
              <a:buFont typeface="Arial" panose="020B0604020202020204" pitchFamily="34" charset="0"/>
              <a:buChar char="•"/>
            </a:pPr>
            <a:r>
              <a:rPr lang="en-GB" sz="1400">
                <a:latin typeface="Century Gothic"/>
              </a:rPr>
              <a:t>S3 Expansion Project commissioned in August 2025</a:t>
            </a:r>
          </a:p>
          <a:p>
            <a:pPr marL="285750" indent="-285750" algn="just" defTabSz="622300">
              <a:spcBef>
                <a:spcPct val="0"/>
              </a:spcBef>
              <a:spcAft>
                <a:spcPct val="35000"/>
              </a:spcAft>
              <a:buFont typeface="Arial,Sans-Serif" panose="020B0604020202020204" pitchFamily="34" charset="0"/>
              <a:buChar char="•"/>
            </a:pPr>
            <a:r>
              <a:rPr lang="en-GB" sz="1400">
                <a:latin typeface="Century Gothic"/>
                <a:ea typeface="Calibri"/>
                <a:cs typeface="Calibri"/>
              </a:rPr>
              <a:t>As at 31st December 2024, ZCCM-IH (the Company) recorded total royalty of ZMW1,426 million (US$54.51 million)compared to ZMW1,201 million (US$58.48million) in 2023.</a:t>
            </a:r>
            <a:endParaRPr lang="en-US" sz="1400">
              <a:solidFill>
                <a:srgbClr val="444444"/>
              </a:solidFill>
              <a:latin typeface="Century Gothic"/>
              <a:ea typeface="Calibri"/>
              <a:cs typeface="Calibri"/>
            </a:endParaRPr>
          </a:p>
          <a:p>
            <a:pPr marL="285750" indent="-285750" defTabSz="622300">
              <a:spcBef>
                <a:spcPct val="0"/>
              </a:spcBef>
              <a:spcAft>
                <a:spcPct val="35000"/>
              </a:spcAft>
              <a:buFont typeface="Arial" panose="020B0604020202020204" pitchFamily="34" charset="0"/>
              <a:buChar char="•"/>
            </a:pPr>
            <a:endParaRPr lang="en-GB" sz="1400">
              <a:latin typeface="Century Gothic" panose="020B0502020202020204" pitchFamily="34" charset="0"/>
            </a:endParaRPr>
          </a:p>
        </p:txBody>
      </p:sp>
      <p:sp>
        <p:nvSpPr>
          <p:cNvPr id="3" name="Freeform 23">
            <a:extLst>
              <a:ext uri="{FF2B5EF4-FFF2-40B4-BE49-F238E27FC236}">
                <a16:creationId xmlns:a16="http://schemas.microsoft.com/office/drawing/2014/main" id="{5138A9A6-B340-056D-D2C3-495558991785}"/>
              </a:ext>
            </a:extLst>
          </p:cNvPr>
          <p:cNvSpPr/>
          <p:nvPr/>
        </p:nvSpPr>
        <p:spPr>
          <a:xfrm>
            <a:off x="3359657" y="1710040"/>
            <a:ext cx="8503242" cy="614808"/>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defTabSz="622300">
              <a:spcBef>
                <a:spcPct val="0"/>
              </a:spcBef>
              <a:spcAft>
                <a:spcPct val="35000"/>
              </a:spcAft>
              <a:buFont typeface="Arial" panose="020B0604020202020204" pitchFamily="34" charset="0"/>
              <a:buChar char="•"/>
            </a:pPr>
            <a:r>
              <a:rPr lang="en-GB" sz="1400">
                <a:latin typeface="Century Gothic"/>
              </a:rPr>
              <a:t>Investment in 100 MW solar energy project. ZCCM-IH paid USD 9.45 million for a 35% equity stake. The structure of the transaction is 30% equity and 70% debt</a:t>
            </a:r>
            <a:endParaRPr lang="en-GB" sz="1400">
              <a:latin typeface="Century Gothic" panose="020B0502020202020204" pitchFamily="34" charset="0"/>
            </a:endParaRPr>
          </a:p>
        </p:txBody>
      </p:sp>
      <p:sp>
        <p:nvSpPr>
          <p:cNvPr id="8" name="Freeform 23">
            <a:extLst>
              <a:ext uri="{FF2B5EF4-FFF2-40B4-BE49-F238E27FC236}">
                <a16:creationId xmlns:a16="http://schemas.microsoft.com/office/drawing/2014/main" id="{45A2E88F-BD99-D721-4432-6416A4EDF55B}"/>
              </a:ext>
            </a:extLst>
          </p:cNvPr>
          <p:cNvSpPr/>
          <p:nvPr/>
        </p:nvSpPr>
        <p:spPr>
          <a:xfrm>
            <a:off x="3353437" y="3291097"/>
            <a:ext cx="8503347" cy="1016628"/>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algn="just" defTabSz="622300">
              <a:buFont typeface="Arial,Sans-Serif" panose="020B0604020202020204" pitchFamily="34" charset="0"/>
              <a:buChar char="•"/>
            </a:pPr>
            <a:r>
              <a:rPr lang="en-US" sz="1400">
                <a:latin typeface="Century Gothic"/>
              </a:rPr>
              <a:t>Increased ZCCM-IH shareholding from 31.07% (2023) to 33.51% in 2025 and Renewable  Energy Expansion</a:t>
            </a:r>
            <a:endParaRPr lang="en-US"/>
          </a:p>
          <a:p>
            <a:pPr marL="285750" indent="-285750" defTabSz="622300">
              <a:buFont typeface="Arial,Sans-Serif" panose="020B0604020202020204" pitchFamily="34" charset="0"/>
              <a:buChar char="•"/>
            </a:pPr>
            <a:r>
              <a:rPr lang="en-GB" sz="1400">
                <a:latin typeface="Century Gothic"/>
                <a:ea typeface="Calibri"/>
                <a:cs typeface="Calibri"/>
              </a:rPr>
              <a:t>Revenue for the 6 months up to June 2025 was USD 360million, up from US$ 227.8 million in the same period, signalling impressive growth. </a:t>
            </a:r>
            <a:endParaRPr lang="en-US" sz="1400">
              <a:latin typeface="Century Gothic"/>
              <a:ea typeface="Calibri"/>
              <a:cs typeface="Calibri"/>
            </a:endParaRPr>
          </a:p>
          <a:p>
            <a:pPr marL="285750" indent="-285750" defTabSz="622300">
              <a:spcBef>
                <a:spcPct val="0"/>
              </a:spcBef>
              <a:spcAft>
                <a:spcPct val="35000"/>
              </a:spcAft>
              <a:buFont typeface="Arial" panose="020B0604020202020204" pitchFamily="34" charset="0"/>
              <a:buChar char="•"/>
            </a:pPr>
            <a:endParaRPr lang="en-GB" sz="1400">
              <a:latin typeface="Century Gothic" panose="020B0502020202020204" pitchFamily="34" charset="0"/>
              <a:ea typeface="Calibri"/>
              <a:cs typeface="Calibri"/>
            </a:endParaRPr>
          </a:p>
          <a:p>
            <a:pPr defTabSz="622300">
              <a:spcBef>
                <a:spcPct val="0"/>
              </a:spcBef>
              <a:spcAft>
                <a:spcPct val="35000"/>
              </a:spcAft>
            </a:pPr>
            <a:endParaRPr lang="en-GB" sz="1400">
              <a:latin typeface="Century Gothic" panose="020B0502020202020204" pitchFamily="34" charset="0"/>
            </a:endParaRPr>
          </a:p>
        </p:txBody>
      </p:sp>
      <p:sp>
        <p:nvSpPr>
          <p:cNvPr id="14" name="Freeform 23">
            <a:extLst>
              <a:ext uri="{FF2B5EF4-FFF2-40B4-BE49-F238E27FC236}">
                <a16:creationId xmlns:a16="http://schemas.microsoft.com/office/drawing/2014/main" id="{26433177-1347-1D09-B1FD-A712F7AD947B}"/>
              </a:ext>
            </a:extLst>
          </p:cNvPr>
          <p:cNvSpPr/>
          <p:nvPr/>
        </p:nvSpPr>
        <p:spPr>
          <a:xfrm>
            <a:off x="3349358" y="4389580"/>
            <a:ext cx="8496613" cy="725437"/>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defTabSz="622300">
              <a:buFont typeface="Arial,Sans-Serif" panose="020B0604020202020204" pitchFamily="34" charset="0"/>
              <a:buChar char="•"/>
            </a:pPr>
            <a:r>
              <a:rPr lang="en-US" sz="1400">
                <a:latin typeface="Century Gothic"/>
              </a:rPr>
              <a:t>Continued commitment of funding with USD 10 million cash call completed</a:t>
            </a:r>
          </a:p>
          <a:p>
            <a:pPr marL="285750" indent="-285750" defTabSz="622300">
              <a:buFont typeface="Arial,Sans-Serif" panose="020B0604020202020204" pitchFamily="34" charset="0"/>
              <a:buChar char="•"/>
            </a:pPr>
            <a:r>
              <a:rPr lang="en-US" sz="1400">
                <a:latin typeface="Century Gothic"/>
              </a:rPr>
              <a:t>Drilled of over 114 Km as of July 2025 as part of exploration program</a:t>
            </a:r>
            <a:endParaRPr lang="en-US">
              <a:latin typeface="Calibri" panose="020F0502020204030204"/>
              <a:ea typeface="Calibri" panose="020F0502020204030204"/>
              <a:cs typeface="Calibri" panose="020F0502020204030204"/>
            </a:endParaRPr>
          </a:p>
          <a:p>
            <a:pPr marL="285750" indent="-285750" defTabSz="622300">
              <a:buFont typeface="Arial,Sans-Serif" panose="020B0604020202020204" pitchFamily="34" charset="0"/>
              <a:buChar char="•"/>
            </a:pPr>
            <a:r>
              <a:rPr lang="en-US" sz="1400">
                <a:latin typeface="Century Gothic"/>
              </a:rPr>
              <a:t>Commencement of Shaft Sinking in 2026</a:t>
            </a:r>
            <a:endParaRPr lang="en-US">
              <a:ea typeface="Calibri"/>
              <a:cs typeface="Calibri"/>
            </a:endParaRPr>
          </a:p>
          <a:p>
            <a:pPr marL="285750" indent="-285750" defTabSz="622300">
              <a:spcBef>
                <a:spcPct val="0"/>
              </a:spcBef>
              <a:spcAft>
                <a:spcPct val="35000"/>
              </a:spcAft>
              <a:buFont typeface="Arial" panose="020B0604020202020204" pitchFamily="34" charset="0"/>
              <a:buChar char="•"/>
            </a:pPr>
            <a:endParaRPr lang="en-GB" sz="1400">
              <a:latin typeface="Century Gothic" panose="020B0502020202020204" pitchFamily="34" charset="0"/>
              <a:ea typeface="Calibri"/>
              <a:cs typeface="Calibri"/>
            </a:endParaRPr>
          </a:p>
          <a:p>
            <a:pPr defTabSz="622300">
              <a:spcBef>
                <a:spcPct val="0"/>
              </a:spcBef>
              <a:spcAft>
                <a:spcPct val="35000"/>
              </a:spcAft>
            </a:pPr>
            <a:endParaRPr lang="en-GB" sz="1400">
              <a:latin typeface="Century Gothic" panose="020B0502020202020204" pitchFamily="34" charset="0"/>
            </a:endParaRPr>
          </a:p>
        </p:txBody>
      </p:sp>
      <p:sp>
        <p:nvSpPr>
          <p:cNvPr id="15" name="TextBox 14">
            <a:extLst>
              <a:ext uri="{FF2B5EF4-FFF2-40B4-BE49-F238E27FC236}">
                <a16:creationId xmlns:a16="http://schemas.microsoft.com/office/drawing/2014/main" id="{120B62DA-AF3D-5807-BC46-D988297348A9}"/>
              </a:ext>
            </a:extLst>
          </p:cNvPr>
          <p:cNvSpPr txBox="1"/>
          <p:nvPr/>
        </p:nvSpPr>
        <p:spPr>
          <a:xfrm>
            <a:off x="502825" y="3291367"/>
            <a:ext cx="26940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Copperbelt Energy Corporation Plc</a:t>
            </a:r>
            <a:endParaRPr lang="en-US" sz="2000">
              <a:solidFill>
                <a:srgbClr val="000000"/>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id="{71CDED99-BBAB-0918-438A-A5997F47558D}"/>
              </a:ext>
            </a:extLst>
          </p:cNvPr>
          <p:cNvSpPr txBox="1"/>
          <p:nvPr/>
        </p:nvSpPr>
        <p:spPr>
          <a:xfrm>
            <a:off x="540949" y="848282"/>
            <a:ext cx="26857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Kansanshi Mining Plc</a:t>
            </a:r>
            <a:endParaRPr lang="en-US" sz="2000">
              <a:solidFill>
                <a:srgbClr val="000000"/>
              </a:solidFill>
              <a:latin typeface="Century Gothic" panose="020B0502020202020204" pitchFamily="34" charset="0"/>
              <a:cs typeface="Calibri"/>
            </a:endParaRPr>
          </a:p>
        </p:txBody>
      </p:sp>
      <p:sp>
        <p:nvSpPr>
          <p:cNvPr id="6" name="TextBox 5">
            <a:extLst>
              <a:ext uri="{FF2B5EF4-FFF2-40B4-BE49-F238E27FC236}">
                <a16:creationId xmlns:a16="http://schemas.microsoft.com/office/drawing/2014/main" id="{9A5C9ACF-AC19-54D7-736D-EFC5441D0226}"/>
              </a:ext>
            </a:extLst>
          </p:cNvPr>
          <p:cNvSpPr txBox="1"/>
          <p:nvPr/>
        </p:nvSpPr>
        <p:spPr>
          <a:xfrm>
            <a:off x="533716" y="1720280"/>
            <a:ext cx="23447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Maamba Solar Energy Limited</a:t>
            </a:r>
            <a:endParaRPr lang="en-US" sz="2000">
              <a:solidFill>
                <a:srgbClr val="000000"/>
              </a:solidFill>
              <a:latin typeface="Century Gothic" panose="020B0502020202020204" pitchFamily="34" charset="0"/>
              <a:cs typeface="Calibri"/>
            </a:endParaRPr>
          </a:p>
        </p:txBody>
      </p:sp>
      <p:sp>
        <p:nvSpPr>
          <p:cNvPr id="10" name="TextBox 9">
            <a:extLst>
              <a:ext uri="{FF2B5EF4-FFF2-40B4-BE49-F238E27FC236}">
                <a16:creationId xmlns:a16="http://schemas.microsoft.com/office/drawing/2014/main" id="{2C87D0DB-2D5A-453C-C873-E0905D8C7DE8}"/>
              </a:ext>
            </a:extLst>
          </p:cNvPr>
          <p:cNvSpPr txBox="1"/>
          <p:nvPr/>
        </p:nvSpPr>
        <p:spPr>
          <a:xfrm>
            <a:off x="534732" y="4389940"/>
            <a:ext cx="23447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Mingomba Mining Ltd</a:t>
            </a:r>
            <a:endParaRPr lang="en-US" sz="2000">
              <a:solidFill>
                <a:srgbClr val="000000"/>
              </a:solidFill>
              <a:latin typeface="Century Gothic" panose="020B0502020202020204" pitchFamily="34" charset="0"/>
              <a:cs typeface="Calibri"/>
            </a:endParaRPr>
          </a:p>
        </p:txBody>
      </p:sp>
      <p:sp>
        <p:nvSpPr>
          <p:cNvPr id="17" name="Freeform 23">
            <a:extLst>
              <a:ext uri="{FF2B5EF4-FFF2-40B4-BE49-F238E27FC236}">
                <a16:creationId xmlns:a16="http://schemas.microsoft.com/office/drawing/2014/main" id="{BFF83EB4-2DE0-6CD0-B75B-29C66CE1E8CB}"/>
              </a:ext>
            </a:extLst>
          </p:cNvPr>
          <p:cNvSpPr/>
          <p:nvPr/>
        </p:nvSpPr>
        <p:spPr>
          <a:xfrm>
            <a:off x="3353437" y="5216822"/>
            <a:ext cx="8482752" cy="1585420"/>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defTabSz="622300">
              <a:spcBef>
                <a:spcPct val="0"/>
              </a:spcBef>
              <a:spcAft>
                <a:spcPct val="35000"/>
              </a:spcAft>
              <a:buFont typeface="Arial" panose="020B0604020202020204" pitchFamily="34" charset="0"/>
              <a:buChar char="•"/>
            </a:pPr>
            <a:r>
              <a:rPr lang="en-GB" sz="1400">
                <a:latin typeface="Century Gothic"/>
              </a:rPr>
              <a:t>As of July 2025, Vedanta has invested USD385 million of its USD 1.27 billion investment plan by January 2030. KCM is now investing in projects to expand production</a:t>
            </a:r>
          </a:p>
          <a:p>
            <a:pPr marL="285750" indent="-285750" algn="just" defTabSz="622300">
              <a:buFont typeface="Arial,Sans-Serif" panose="020B0604020202020204" pitchFamily="34" charset="0"/>
              <a:buChar char="•"/>
            </a:pPr>
            <a:r>
              <a:rPr lang="en-GB" sz="1400">
                <a:latin typeface="Century Gothic"/>
                <a:ea typeface="Calibri"/>
                <a:cs typeface="Calibri"/>
              </a:rPr>
              <a:t>KCM produced 43,000 tonnes of finished copper, representing a shortfall of 51% against budget for the period ended 30 June 2025.</a:t>
            </a:r>
            <a:endParaRPr lang="en-US" sz="1400">
              <a:solidFill>
                <a:srgbClr val="444444"/>
              </a:solidFill>
              <a:latin typeface="Century Gothic"/>
              <a:ea typeface="Calibri"/>
              <a:cs typeface="Calibri"/>
            </a:endParaRPr>
          </a:p>
          <a:p>
            <a:pPr marL="285750" indent="-285750" algn="just" defTabSz="622300">
              <a:buFont typeface="Arial,Sans-Serif" panose="020B0604020202020204" pitchFamily="34" charset="0"/>
              <a:buChar char="•"/>
            </a:pPr>
            <a:r>
              <a:rPr lang="en-GB" sz="1400">
                <a:latin typeface="Century Gothic"/>
                <a:ea typeface="Calibri"/>
                <a:cs typeface="Calibri"/>
              </a:rPr>
              <a:t>KCM is in the process of optimizing operations and targeting 10,000 tonnes of copper cathodes per month by December 2025</a:t>
            </a:r>
            <a:endParaRPr lang="en-US" sz="1400">
              <a:solidFill>
                <a:srgbClr val="444444"/>
              </a:solidFill>
              <a:latin typeface="Century Gothic"/>
              <a:ea typeface="Calibri"/>
              <a:cs typeface="Calibri"/>
            </a:endParaRPr>
          </a:p>
          <a:p>
            <a:pPr marL="285750" indent="-285750" defTabSz="622300">
              <a:spcBef>
                <a:spcPct val="0"/>
              </a:spcBef>
              <a:spcAft>
                <a:spcPct val="35000"/>
              </a:spcAft>
              <a:buFont typeface="Arial" panose="020B0604020202020204" pitchFamily="34" charset="0"/>
              <a:buChar char="•"/>
            </a:pPr>
            <a:endParaRPr lang="en-GB" sz="1400">
              <a:latin typeface="Century Gothic" panose="020B0502020202020204" pitchFamily="34" charset="0"/>
            </a:endParaRPr>
          </a:p>
          <a:p>
            <a:pPr defTabSz="622300">
              <a:spcBef>
                <a:spcPct val="0"/>
              </a:spcBef>
              <a:spcAft>
                <a:spcPct val="35000"/>
              </a:spcAft>
            </a:pPr>
            <a:endParaRPr lang="en-GB" sz="1400">
              <a:latin typeface="Century Gothic" panose="020B0502020202020204" pitchFamily="34" charset="0"/>
            </a:endParaRPr>
          </a:p>
        </p:txBody>
      </p:sp>
      <p:sp>
        <p:nvSpPr>
          <p:cNvPr id="19" name="TextBox 18">
            <a:extLst>
              <a:ext uri="{FF2B5EF4-FFF2-40B4-BE49-F238E27FC236}">
                <a16:creationId xmlns:a16="http://schemas.microsoft.com/office/drawing/2014/main" id="{9445F2A2-D0EC-BCF8-FEE6-322A52169978}"/>
              </a:ext>
            </a:extLst>
          </p:cNvPr>
          <p:cNvSpPr txBox="1"/>
          <p:nvPr/>
        </p:nvSpPr>
        <p:spPr>
          <a:xfrm>
            <a:off x="557674" y="5207174"/>
            <a:ext cx="23447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Konkola Copper Mines Plc</a:t>
            </a:r>
            <a:endParaRPr lang="en-US" sz="2000">
              <a:solidFill>
                <a:srgbClr val="000000"/>
              </a:solidFill>
              <a:latin typeface="Century Gothic" panose="020B0502020202020204" pitchFamily="34" charset="0"/>
              <a:cs typeface="Calibri"/>
            </a:endParaRPr>
          </a:p>
        </p:txBody>
      </p:sp>
      <p:sp>
        <p:nvSpPr>
          <p:cNvPr id="4" name="Freeform 23">
            <a:extLst>
              <a:ext uri="{FF2B5EF4-FFF2-40B4-BE49-F238E27FC236}">
                <a16:creationId xmlns:a16="http://schemas.microsoft.com/office/drawing/2014/main" id="{12CCDC46-9C45-9A57-C260-59069205B774}"/>
              </a:ext>
            </a:extLst>
          </p:cNvPr>
          <p:cNvSpPr/>
          <p:nvPr/>
        </p:nvSpPr>
        <p:spPr>
          <a:xfrm>
            <a:off x="3356583" y="2423146"/>
            <a:ext cx="8493049" cy="732003"/>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defTabSz="622300">
              <a:spcBef>
                <a:spcPct val="0"/>
              </a:spcBef>
              <a:spcAft>
                <a:spcPct val="35000"/>
              </a:spcAft>
              <a:buFont typeface="Arial" panose="020B0604020202020204" pitchFamily="34" charset="0"/>
              <a:buChar char="•"/>
            </a:pPr>
            <a:r>
              <a:rPr lang="da-DK" sz="1400">
                <a:latin typeface="Century Gothic"/>
              </a:rPr>
              <a:t>ZCCM-IH </a:t>
            </a:r>
            <a:r>
              <a:rPr lang="da-DK" sz="1400" err="1">
                <a:latin typeface="Century Gothic"/>
              </a:rPr>
              <a:t>injected</a:t>
            </a:r>
            <a:r>
              <a:rPr lang="da-DK" sz="1400">
                <a:latin typeface="Century Gothic"/>
              </a:rPr>
              <a:t> US$ 8.75 million in </a:t>
            </a:r>
            <a:r>
              <a:rPr lang="da-DK" sz="1400" err="1">
                <a:latin typeface="Century Gothic"/>
              </a:rPr>
              <a:t>equity</a:t>
            </a:r>
            <a:r>
              <a:rPr lang="da-DK" sz="1400">
                <a:latin typeface="Century Gothic"/>
              </a:rPr>
              <a:t> </a:t>
            </a:r>
            <a:r>
              <a:rPr lang="da-DK" sz="1400" err="1">
                <a:latin typeface="Century Gothic"/>
              </a:rPr>
              <a:t>funding</a:t>
            </a:r>
            <a:r>
              <a:rPr lang="da-DK" sz="1400">
                <a:latin typeface="Century Gothic"/>
              </a:rPr>
              <a:t> towards the 300MW </a:t>
            </a:r>
            <a:r>
              <a:rPr lang="da-DK" sz="1400" err="1">
                <a:latin typeface="Century Gothic"/>
              </a:rPr>
              <a:t>Phase</a:t>
            </a:r>
            <a:r>
              <a:rPr lang="da-DK" sz="1400">
                <a:latin typeface="Century Gothic"/>
              </a:rPr>
              <a:t> II power plant </a:t>
            </a:r>
            <a:r>
              <a:rPr lang="da-DK" sz="1400" err="1">
                <a:latin typeface="Century Gothic"/>
              </a:rPr>
              <a:t>expansion</a:t>
            </a:r>
            <a:r>
              <a:rPr lang="da-DK" sz="1400">
                <a:latin typeface="Century Gothic"/>
              </a:rPr>
              <a:t>. The total </a:t>
            </a:r>
            <a:r>
              <a:rPr lang="da-DK" sz="1400" err="1">
                <a:latin typeface="Century Gothic"/>
              </a:rPr>
              <a:t>projected</a:t>
            </a:r>
            <a:r>
              <a:rPr lang="da-DK" sz="1400">
                <a:latin typeface="Century Gothic"/>
              </a:rPr>
              <a:t> </a:t>
            </a:r>
            <a:r>
              <a:rPr lang="da-DK" sz="1400" err="1">
                <a:latin typeface="Century Gothic"/>
              </a:rPr>
              <a:t>cost</a:t>
            </a:r>
            <a:r>
              <a:rPr lang="da-DK" sz="1400">
                <a:latin typeface="Century Gothic"/>
              </a:rPr>
              <a:t> is </a:t>
            </a:r>
            <a:r>
              <a:rPr lang="da-DK" sz="1400" err="1">
                <a:latin typeface="Century Gothic"/>
              </a:rPr>
              <a:t>estimated</a:t>
            </a:r>
            <a:r>
              <a:rPr lang="da-DK" sz="1400">
                <a:latin typeface="Century Gothic"/>
              </a:rPr>
              <a:t> at US$400 million, with the </a:t>
            </a:r>
            <a:r>
              <a:rPr lang="da-DK" sz="1400" err="1">
                <a:latin typeface="Century Gothic"/>
              </a:rPr>
              <a:t>expansion</a:t>
            </a:r>
            <a:r>
              <a:rPr lang="da-DK" sz="1400">
                <a:latin typeface="Century Gothic"/>
              </a:rPr>
              <a:t> set to double </a:t>
            </a:r>
            <a:r>
              <a:rPr lang="da-DK" sz="1400" err="1">
                <a:latin typeface="Century Gothic"/>
              </a:rPr>
              <a:t>Maamba’s</a:t>
            </a:r>
            <a:r>
              <a:rPr lang="da-DK" sz="1400">
                <a:latin typeface="Century Gothic"/>
              </a:rPr>
              <a:t> output to 600MW</a:t>
            </a:r>
          </a:p>
          <a:p>
            <a:pPr marL="285750" indent="-285750" defTabSz="622300">
              <a:spcBef>
                <a:spcPct val="0"/>
              </a:spcBef>
              <a:spcAft>
                <a:spcPct val="35000"/>
              </a:spcAft>
              <a:buFont typeface="Arial" panose="020B0604020202020204" pitchFamily="34" charset="0"/>
              <a:buChar char="•"/>
            </a:pPr>
            <a:endParaRPr lang="da-DK" sz="1400">
              <a:latin typeface="Century Gothic" panose="020B0502020202020204" pitchFamily="34" charset="0"/>
            </a:endParaRPr>
          </a:p>
        </p:txBody>
      </p:sp>
      <p:sp>
        <p:nvSpPr>
          <p:cNvPr id="16" name="TextBox 15">
            <a:extLst>
              <a:ext uri="{FF2B5EF4-FFF2-40B4-BE49-F238E27FC236}">
                <a16:creationId xmlns:a16="http://schemas.microsoft.com/office/drawing/2014/main" id="{0EA83F55-C662-BC3D-5A28-84DBFED01518}"/>
              </a:ext>
            </a:extLst>
          </p:cNvPr>
          <p:cNvSpPr txBox="1"/>
          <p:nvPr/>
        </p:nvSpPr>
        <p:spPr>
          <a:xfrm>
            <a:off x="533716" y="2501102"/>
            <a:ext cx="23447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Maamba Energy Limited </a:t>
            </a:r>
            <a:endParaRPr lang="en-US" sz="2000">
              <a:solidFill>
                <a:srgbClr val="000000"/>
              </a:solidFill>
              <a:latin typeface="Century Gothic" panose="020B0502020202020204" pitchFamily="34" charset="0"/>
              <a:cs typeface="Calibri"/>
            </a:endParaRPr>
          </a:p>
        </p:txBody>
      </p:sp>
    </p:spTree>
    <p:extLst>
      <p:ext uri="{BB962C8B-B14F-4D97-AF65-F5344CB8AC3E}">
        <p14:creationId xmlns:p14="http://schemas.microsoft.com/office/powerpoint/2010/main" val="61095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35E121-BD06-F8E2-430A-45AFD410A337}"/>
              </a:ext>
            </a:extLst>
          </p:cNvPr>
          <p:cNvSpPr>
            <a:spLocks noGrp="1"/>
          </p:cNvSpPr>
          <p:nvPr>
            <p:ph type="sldNum" sz="quarter" idx="12"/>
          </p:nvPr>
        </p:nvSpPr>
        <p:spPr>
          <a:xfrm>
            <a:off x="8710358" y="6170697"/>
            <a:ext cx="2743200" cy="365125"/>
          </a:xfrm>
        </p:spPr>
        <p:txBody>
          <a:bodyPr/>
          <a:lstStyle/>
          <a:p>
            <a:fld id="{A784638F-5D0B-4395-8FEF-CD737F24B9B5}" type="slidenum">
              <a:rPr lang="en-US" sz="1400" smtClean="0">
                <a:latin typeface="Century Gothic" panose="020B0502020202020204" pitchFamily="34" charset="0"/>
              </a:rPr>
              <a:t>8</a:t>
            </a:fld>
            <a:endParaRPr lang="en-US" sz="1400">
              <a:latin typeface="Century Gothic" panose="020B0502020202020204" pitchFamily="34" charset="0"/>
            </a:endParaRPr>
          </a:p>
        </p:txBody>
      </p:sp>
      <p:sp>
        <p:nvSpPr>
          <p:cNvPr id="9" name="Title 6">
            <a:extLst>
              <a:ext uri="{FF2B5EF4-FFF2-40B4-BE49-F238E27FC236}">
                <a16:creationId xmlns:a16="http://schemas.microsoft.com/office/drawing/2014/main" id="{4A9527BF-1046-FAC2-C1CF-FD9FAC42F8A5}"/>
              </a:ext>
            </a:extLst>
          </p:cNvPr>
          <p:cNvSpPr txBox="1">
            <a:spLocks/>
          </p:cNvSpPr>
          <p:nvPr/>
        </p:nvSpPr>
        <p:spPr>
          <a:xfrm>
            <a:off x="838200" y="46507"/>
            <a:ext cx="5032248" cy="379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rgbClr val="BE7E5A"/>
                </a:solidFill>
                <a:latin typeface="Century Gothic"/>
              </a:rPr>
              <a:t>STRATEGIC DEVELOPMENTS </a:t>
            </a:r>
          </a:p>
        </p:txBody>
      </p:sp>
      <p:sp>
        <p:nvSpPr>
          <p:cNvPr id="11" name="Freeform 22">
            <a:extLst>
              <a:ext uri="{FF2B5EF4-FFF2-40B4-BE49-F238E27FC236}">
                <a16:creationId xmlns:a16="http://schemas.microsoft.com/office/drawing/2014/main" id="{8EBDF7AB-98C2-F22D-704E-4AE69A32DA7B}"/>
              </a:ext>
            </a:extLst>
          </p:cNvPr>
          <p:cNvSpPr/>
          <p:nvPr/>
        </p:nvSpPr>
        <p:spPr>
          <a:xfrm>
            <a:off x="864245" y="458935"/>
            <a:ext cx="11059868" cy="226817"/>
          </a:xfrm>
          <a:custGeom>
            <a:avLst/>
            <a:gdLst>
              <a:gd name="connsiteX0" fmla="*/ 0 w 2190749"/>
              <a:gd name="connsiteY0" fmla="*/ 0 h 835809"/>
              <a:gd name="connsiteX1" fmla="*/ 2190749 w 2190749"/>
              <a:gd name="connsiteY1" fmla="*/ 0 h 835809"/>
              <a:gd name="connsiteX2" fmla="*/ 2190749 w 2190749"/>
              <a:gd name="connsiteY2" fmla="*/ 835809 h 835809"/>
              <a:gd name="connsiteX3" fmla="*/ 0 w 2190749"/>
              <a:gd name="connsiteY3" fmla="*/ 835809 h 835809"/>
              <a:gd name="connsiteX4" fmla="*/ 0 w 2190749"/>
              <a:gd name="connsiteY4" fmla="*/ 0 h 83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835809">
                <a:moveTo>
                  <a:pt x="0" y="0"/>
                </a:moveTo>
                <a:lnTo>
                  <a:pt x="2190749" y="0"/>
                </a:lnTo>
                <a:lnTo>
                  <a:pt x="2190749" y="835809"/>
                </a:lnTo>
                <a:lnTo>
                  <a:pt x="0" y="835809"/>
                </a:lnTo>
                <a:lnTo>
                  <a:pt x="0" y="0"/>
                </a:lnTo>
                <a:close/>
              </a:path>
            </a:pathLst>
          </a:custGeom>
          <a:solidFill>
            <a:srgbClr val="C47E5A"/>
          </a:solidFill>
          <a:ln w="15875" cap="flat" cmpd="sng" algn="ctr">
            <a:solidFill>
              <a:srgbClr val="D99C3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70644" tIns="97511" rIns="170644" bIns="97511" numCol="1" spcCol="1270" anchor="ctr" anchorCtr="0">
            <a:noAutofit/>
          </a:bodyPr>
          <a:lstStyle/>
          <a:p>
            <a:pPr algn="ctr" defTabSz="1066480">
              <a:lnSpc>
                <a:spcPct val="90000"/>
              </a:lnSpc>
              <a:spcBef>
                <a:spcPct val="0"/>
              </a:spcBef>
              <a:spcAft>
                <a:spcPct val="35000"/>
              </a:spcAft>
            </a:pPr>
            <a:endParaRPr lang="da-DK" altLang="en-US" sz="1400" b="1">
              <a:solidFill>
                <a:sysClr val="window" lastClr="FFFFFF"/>
              </a:solidFill>
              <a:latin typeface="Century Gothic" panose="020B0502020202020204" pitchFamily="34" charset="0"/>
              <a:cs typeface="Arial"/>
            </a:endParaRPr>
          </a:p>
        </p:txBody>
      </p:sp>
      <p:sp>
        <p:nvSpPr>
          <p:cNvPr id="21" name="TextBox 20">
            <a:extLst>
              <a:ext uri="{FF2B5EF4-FFF2-40B4-BE49-F238E27FC236}">
                <a16:creationId xmlns:a16="http://schemas.microsoft.com/office/drawing/2014/main" id="{7253164A-CF38-85E2-FCBB-D7485BAB1A40}"/>
              </a:ext>
            </a:extLst>
          </p:cNvPr>
          <p:cNvSpPr txBox="1"/>
          <p:nvPr/>
        </p:nvSpPr>
        <p:spPr>
          <a:xfrm>
            <a:off x="918080" y="857301"/>
            <a:ext cx="2282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panose="020B0502020202020204" pitchFamily="34" charset="0"/>
                <a:cs typeface="Calibri"/>
              </a:rPr>
              <a:t>Sino Great Chemicals</a:t>
            </a:r>
            <a:endParaRPr lang="en-US" sz="2000">
              <a:solidFill>
                <a:srgbClr val="000000"/>
              </a:solidFill>
              <a:latin typeface="Century Gothic" panose="020B0502020202020204" pitchFamily="34" charset="0"/>
              <a:cs typeface="Calibri"/>
            </a:endParaRPr>
          </a:p>
        </p:txBody>
      </p:sp>
      <p:sp>
        <p:nvSpPr>
          <p:cNvPr id="23" name="Freeform 23">
            <a:extLst>
              <a:ext uri="{FF2B5EF4-FFF2-40B4-BE49-F238E27FC236}">
                <a16:creationId xmlns:a16="http://schemas.microsoft.com/office/drawing/2014/main" id="{1BB9704B-7761-3283-5BC2-F49C91A8D50B}"/>
              </a:ext>
            </a:extLst>
          </p:cNvPr>
          <p:cNvSpPr/>
          <p:nvPr/>
        </p:nvSpPr>
        <p:spPr>
          <a:xfrm>
            <a:off x="3492775" y="679417"/>
            <a:ext cx="8430245" cy="539212"/>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342900" indent="-342900" algn="just" defTabSz="622300">
              <a:buFont typeface="Arial,Sans-Serif" panose="020B0604020202020204" pitchFamily="34" charset="0"/>
              <a:buChar char="•"/>
            </a:pPr>
            <a:r>
              <a:rPr lang="en-GB" sz="1400">
                <a:latin typeface="Century Gothic"/>
              </a:rPr>
              <a:t>Invested  US$ 50 million, comprising of US$ 37.8 million for a 30% equity stake in the project company; and US$ 12.2 million in project debt financing.</a:t>
            </a:r>
            <a:endParaRPr lang="en-GB" sz="1400">
              <a:ea typeface="Calibri" panose="020F0502020204030204"/>
              <a:cs typeface="Calibri" panose="020F0502020204030204"/>
            </a:endParaRPr>
          </a:p>
          <a:p>
            <a:pPr marL="285750" indent="-285750" defTabSz="622300">
              <a:spcBef>
                <a:spcPct val="0"/>
              </a:spcBef>
              <a:spcAft>
                <a:spcPct val="35000"/>
              </a:spcAft>
              <a:buFont typeface="Arial" panose="020B0604020202020204" pitchFamily="34" charset="0"/>
              <a:buChar char="•"/>
            </a:pPr>
            <a:endParaRPr lang="en-GB" sz="1400">
              <a:latin typeface="Century Gothic" panose="020B0502020202020204" pitchFamily="34" charset="0"/>
            </a:endParaRPr>
          </a:p>
          <a:p>
            <a:pPr defTabSz="622300">
              <a:spcBef>
                <a:spcPct val="0"/>
              </a:spcBef>
              <a:spcAft>
                <a:spcPct val="35000"/>
              </a:spcAft>
            </a:pPr>
            <a:endParaRPr lang="en-GB" sz="1400">
              <a:latin typeface="Century Gothic" panose="020B0502020202020204" pitchFamily="34" charset="0"/>
            </a:endParaRPr>
          </a:p>
          <a:p>
            <a:pPr defTabSz="622300">
              <a:spcBef>
                <a:spcPct val="0"/>
              </a:spcBef>
              <a:spcAft>
                <a:spcPct val="35000"/>
              </a:spcAft>
            </a:pPr>
            <a:endParaRPr lang="en-GB" sz="1400">
              <a:latin typeface="Century Gothic" panose="020B0502020202020204" pitchFamily="34" charset="0"/>
            </a:endParaRPr>
          </a:p>
        </p:txBody>
      </p:sp>
      <p:sp>
        <p:nvSpPr>
          <p:cNvPr id="18" name="Freeform 23">
            <a:extLst>
              <a:ext uri="{FF2B5EF4-FFF2-40B4-BE49-F238E27FC236}">
                <a16:creationId xmlns:a16="http://schemas.microsoft.com/office/drawing/2014/main" id="{D49CFFCB-4CF7-6AB2-AAA1-E65BDA5F90D3}"/>
              </a:ext>
            </a:extLst>
          </p:cNvPr>
          <p:cNvSpPr/>
          <p:nvPr/>
        </p:nvSpPr>
        <p:spPr>
          <a:xfrm>
            <a:off x="3465246" y="1351599"/>
            <a:ext cx="8433815" cy="1572262"/>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85750" indent="-285750" algn="just" defTabSz="622300">
              <a:spcBef>
                <a:spcPct val="0"/>
              </a:spcBef>
              <a:spcAft>
                <a:spcPct val="35000"/>
              </a:spcAft>
              <a:buFont typeface="Arial" panose="020B0604020202020204" pitchFamily="34" charset="0"/>
              <a:buChar char="•"/>
            </a:pPr>
            <a:r>
              <a:rPr lang="en-GB" sz="1400">
                <a:solidFill>
                  <a:schemeClr val="tx1"/>
                </a:solidFill>
                <a:latin typeface="Century Gothic"/>
              </a:rPr>
              <a:t>IRH through Delta Mining its subsidiary has so far invested US$620 million comprised of US$400million to restructure the US$1.7 billion Glencore debt and</a:t>
            </a:r>
            <a:r>
              <a:rPr lang="en-GB">
                <a:solidFill>
                  <a:schemeClr val="tx1"/>
                </a:solidFill>
                <a:latin typeface="Century Gothic"/>
              </a:rPr>
              <a:t> </a:t>
            </a:r>
            <a:r>
              <a:rPr lang="en-GB" sz="1400">
                <a:solidFill>
                  <a:schemeClr val="tx1"/>
                </a:solidFill>
                <a:latin typeface="Century Gothic"/>
              </a:rPr>
              <a:t>US$220 million equity investment in Mopani.</a:t>
            </a:r>
            <a:endParaRPr lang="en-US">
              <a:solidFill>
                <a:schemeClr val="tx1"/>
              </a:solidFill>
              <a:latin typeface="Calibri" panose="020F0502020204030204"/>
              <a:ea typeface="Calibri" panose="020F0502020204030204"/>
              <a:cs typeface="Calibri" panose="020F0502020204030204"/>
            </a:endParaRPr>
          </a:p>
          <a:p>
            <a:pPr marL="285750" indent="-285750" algn="just" defTabSz="622300">
              <a:spcBef>
                <a:spcPct val="0"/>
              </a:spcBef>
              <a:spcAft>
                <a:spcPct val="35000"/>
              </a:spcAft>
              <a:buFont typeface="Arial" panose="020B0604020202020204" pitchFamily="34" charset="0"/>
              <a:buChar char="•"/>
            </a:pPr>
            <a:r>
              <a:rPr lang="en-GB" sz="1400">
                <a:solidFill>
                  <a:schemeClr val="tx1"/>
                </a:solidFill>
                <a:latin typeface="Century Gothic"/>
              </a:rPr>
              <a:t>Mopani produced 24,337 tonnes of cathode in the first half of 2025 against a budget of 34,481 tonnes. The oxygen plant shutdown in Q1 2025 impacted production</a:t>
            </a:r>
            <a:endParaRPr lang="en-US">
              <a:solidFill>
                <a:schemeClr val="tx1"/>
              </a:solidFill>
            </a:endParaRPr>
          </a:p>
          <a:p>
            <a:pPr marL="285750" indent="-285750" algn="just" defTabSz="622300">
              <a:spcBef>
                <a:spcPct val="0"/>
              </a:spcBef>
              <a:spcAft>
                <a:spcPct val="35000"/>
              </a:spcAft>
              <a:buFont typeface="Arial" panose="020B0604020202020204" pitchFamily="34" charset="0"/>
              <a:buChar char="•"/>
            </a:pPr>
            <a:endParaRPr lang="en-GB" sz="1400">
              <a:solidFill>
                <a:schemeClr val="tx1"/>
              </a:solidFill>
              <a:latin typeface="Century Gothic"/>
            </a:endParaRPr>
          </a:p>
        </p:txBody>
      </p:sp>
      <p:sp>
        <p:nvSpPr>
          <p:cNvPr id="20" name="Freeform 23">
            <a:extLst>
              <a:ext uri="{FF2B5EF4-FFF2-40B4-BE49-F238E27FC236}">
                <a16:creationId xmlns:a16="http://schemas.microsoft.com/office/drawing/2014/main" id="{CFCDF245-6001-9A09-3A66-514F59945FD2}"/>
              </a:ext>
            </a:extLst>
          </p:cNvPr>
          <p:cNvSpPr/>
          <p:nvPr/>
        </p:nvSpPr>
        <p:spPr>
          <a:xfrm>
            <a:off x="3469564" y="3000729"/>
            <a:ext cx="8439050" cy="846570"/>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85750" indent="-285750" defTabSz="622300">
              <a:buFont typeface="Arial,Sans-Serif" panose="020B0604020202020204" pitchFamily="34" charset="0"/>
              <a:buChar char="•"/>
            </a:pPr>
            <a:r>
              <a:rPr lang="en-GB" sz="1400">
                <a:solidFill>
                  <a:schemeClr val="tx1"/>
                </a:solidFill>
                <a:latin typeface="Century Gothic"/>
              </a:rPr>
              <a:t>Dewatering project underway. The project is estimated to cost a total of USD 750million and will extend the LOM by 20 years</a:t>
            </a:r>
            <a:endParaRPr lang="en-US" sz="1400">
              <a:solidFill>
                <a:schemeClr val="tx1"/>
              </a:solidFill>
              <a:latin typeface="Century Gothic"/>
            </a:endParaRPr>
          </a:p>
          <a:p>
            <a:pPr marL="285750" indent="-285750" defTabSz="622300">
              <a:buFont typeface="Arial,Sans-Serif" panose="020B0604020202020204" pitchFamily="34" charset="0"/>
              <a:buChar char="•"/>
            </a:pPr>
            <a:r>
              <a:rPr lang="en-GB" sz="1400">
                <a:solidFill>
                  <a:schemeClr val="tx1"/>
                </a:solidFill>
                <a:latin typeface="Century Gothic"/>
              </a:rPr>
              <a:t>Production expected to increase with an additional 45, 000 MTP</a:t>
            </a:r>
            <a:endParaRPr lang="en-US" sz="1400">
              <a:solidFill>
                <a:schemeClr val="tx1"/>
              </a:solidFill>
              <a:latin typeface="Century Gothic"/>
            </a:endParaRPr>
          </a:p>
        </p:txBody>
      </p:sp>
      <p:sp>
        <p:nvSpPr>
          <p:cNvPr id="22" name="Freeform 23">
            <a:extLst>
              <a:ext uri="{FF2B5EF4-FFF2-40B4-BE49-F238E27FC236}">
                <a16:creationId xmlns:a16="http://schemas.microsoft.com/office/drawing/2014/main" id="{350E0E7A-0A54-AF9F-B5A1-737CF5BFF835}"/>
              </a:ext>
            </a:extLst>
          </p:cNvPr>
          <p:cNvSpPr/>
          <p:nvPr/>
        </p:nvSpPr>
        <p:spPr>
          <a:xfrm>
            <a:off x="3470309" y="4845133"/>
            <a:ext cx="8438302" cy="764699"/>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85750" indent="-285750" algn="just" defTabSz="622300">
              <a:buFont typeface="Arial,Sans-Serif" panose="020B0604020202020204" pitchFamily="34" charset="0"/>
              <a:buChar char="•"/>
            </a:pPr>
            <a:r>
              <a:rPr lang="en-GB" sz="1400">
                <a:latin typeface="Century Gothic"/>
              </a:rPr>
              <a:t>NFCA is working on Phase II of the SEOB project estimated to cost about US$700million and will result in an increase in the annual production capacity from 90,000 to 110,000 tonnes copper contained.</a:t>
            </a:r>
            <a:endParaRPr lang="en-US" sz="1400">
              <a:latin typeface="Century Gothic"/>
            </a:endParaRPr>
          </a:p>
          <a:p>
            <a:pPr marL="285750" indent="-285750" defTabSz="622300">
              <a:buFont typeface="Arial,Sans-Serif" panose="020B0604020202020204" pitchFamily="34" charset="0"/>
              <a:buChar char="•"/>
            </a:pPr>
            <a:endParaRPr lang="en-US" sz="1400">
              <a:latin typeface="Century Gothic"/>
            </a:endParaRPr>
          </a:p>
          <a:p>
            <a:pPr marL="285750" indent="-285750" defTabSz="622300">
              <a:spcBef>
                <a:spcPct val="0"/>
              </a:spcBef>
              <a:spcAft>
                <a:spcPct val="35000"/>
              </a:spcAft>
              <a:buFont typeface="Arial" panose="020B0604020202020204" pitchFamily="34" charset="0"/>
              <a:buChar char="•"/>
            </a:pPr>
            <a:endParaRPr lang="en-GB" sz="1400">
              <a:latin typeface="Century Gothic" panose="020B0502020202020204" pitchFamily="34" charset="0"/>
              <a:ea typeface="Calibri"/>
              <a:cs typeface="Calibri"/>
            </a:endParaRPr>
          </a:p>
          <a:p>
            <a:pPr defTabSz="622300">
              <a:spcBef>
                <a:spcPct val="0"/>
              </a:spcBef>
              <a:spcAft>
                <a:spcPct val="35000"/>
              </a:spcAft>
            </a:pPr>
            <a:endParaRPr lang="en-GB" sz="1400">
              <a:latin typeface="Century Gothic" panose="020B0502020202020204" pitchFamily="34" charset="0"/>
            </a:endParaRPr>
          </a:p>
        </p:txBody>
      </p:sp>
      <p:sp>
        <p:nvSpPr>
          <p:cNvPr id="24" name="TextBox 14">
            <a:extLst>
              <a:ext uri="{FF2B5EF4-FFF2-40B4-BE49-F238E27FC236}">
                <a16:creationId xmlns:a16="http://schemas.microsoft.com/office/drawing/2014/main" id="{3CAB5740-39BD-4A2B-4869-7836F9A849DD}"/>
              </a:ext>
            </a:extLst>
          </p:cNvPr>
          <p:cNvSpPr txBox="1"/>
          <p:nvPr/>
        </p:nvSpPr>
        <p:spPr>
          <a:xfrm>
            <a:off x="873149" y="5022206"/>
            <a:ext cx="262194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rgbClr val="000000"/>
                </a:solidFill>
                <a:latin typeface="Century Gothic"/>
                <a:cs typeface="Calibri"/>
              </a:rPr>
              <a:t>NFCA Africa</a:t>
            </a:r>
            <a:endParaRPr lang="en-US" sz="2000" b="1">
              <a:solidFill>
                <a:srgbClr val="000000"/>
              </a:solidFill>
              <a:latin typeface="Century Gothic" panose="020B0502020202020204" pitchFamily="34" charset="0"/>
              <a:cs typeface="Calibri"/>
            </a:endParaRPr>
          </a:p>
        </p:txBody>
      </p:sp>
      <p:sp>
        <p:nvSpPr>
          <p:cNvPr id="25" name="TextBox 1">
            <a:extLst>
              <a:ext uri="{FF2B5EF4-FFF2-40B4-BE49-F238E27FC236}">
                <a16:creationId xmlns:a16="http://schemas.microsoft.com/office/drawing/2014/main" id="{A67E5C94-B901-D2B5-D333-D590EE978921}"/>
              </a:ext>
            </a:extLst>
          </p:cNvPr>
          <p:cNvSpPr txBox="1"/>
          <p:nvPr/>
        </p:nvSpPr>
        <p:spPr>
          <a:xfrm>
            <a:off x="865737" y="1562811"/>
            <a:ext cx="2684563"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rgbClr val="000000"/>
                </a:solidFill>
                <a:latin typeface="Century Gothic"/>
                <a:cs typeface="Calibri"/>
              </a:rPr>
              <a:t>Mopani Copper Mines Plc</a:t>
            </a:r>
            <a:endParaRPr lang="en-US" sz="2000" b="1">
              <a:solidFill>
                <a:srgbClr val="000000"/>
              </a:solidFill>
              <a:latin typeface="Century Gothic" panose="020B0502020202020204" pitchFamily="34" charset="0"/>
              <a:cs typeface="Calibri"/>
            </a:endParaRPr>
          </a:p>
        </p:txBody>
      </p:sp>
      <p:sp>
        <p:nvSpPr>
          <p:cNvPr id="26" name="TextBox 5">
            <a:extLst>
              <a:ext uri="{FF2B5EF4-FFF2-40B4-BE49-F238E27FC236}">
                <a16:creationId xmlns:a16="http://schemas.microsoft.com/office/drawing/2014/main" id="{64EAAF5C-A6BD-6253-C2C2-B4C103A5B570}"/>
              </a:ext>
            </a:extLst>
          </p:cNvPr>
          <p:cNvSpPr txBox="1"/>
          <p:nvPr/>
        </p:nvSpPr>
        <p:spPr>
          <a:xfrm>
            <a:off x="873147" y="3062658"/>
            <a:ext cx="2684563"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rgbClr val="000000"/>
                </a:solidFill>
                <a:latin typeface="Century Gothic"/>
                <a:cs typeface="Calibri"/>
              </a:rPr>
              <a:t>CNMC </a:t>
            </a:r>
            <a:r>
              <a:rPr lang="en-US" sz="2000" b="1" err="1">
                <a:solidFill>
                  <a:srgbClr val="000000"/>
                </a:solidFill>
                <a:latin typeface="Century Gothic"/>
                <a:cs typeface="Calibri"/>
              </a:rPr>
              <a:t>Luanshya</a:t>
            </a:r>
            <a:r>
              <a:rPr lang="en-US" sz="2000" b="1">
                <a:solidFill>
                  <a:srgbClr val="000000"/>
                </a:solidFill>
                <a:latin typeface="Century Gothic"/>
                <a:cs typeface="Calibri"/>
              </a:rPr>
              <a:t> Copper Mines</a:t>
            </a:r>
            <a:endParaRPr lang="en-US" sz="2000" b="1">
              <a:solidFill>
                <a:srgbClr val="000000"/>
              </a:solidFill>
              <a:latin typeface="Century Gothic" panose="020B0502020202020204" pitchFamily="34" charset="0"/>
              <a:cs typeface="Calibri"/>
            </a:endParaRPr>
          </a:p>
        </p:txBody>
      </p:sp>
      <p:sp>
        <p:nvSpPr>
          <p:cNvPr id="27" name="Freeform 23">
            <a:extLst>
              <a:ext uri="{FF2B5EF4-FFF2-40B4-BE49-F238E27FC236}">
                <a16:creationId xmlns:a16="http://schemas.microsoft.com/office/drawing/2014/main" id="{D75C0556-1D22-D8EA-095E-FFA8D986687F}"/>
              </a:ext>
            </a:extLst>
          </p:cNvPr>
          <p:cNvSpPr/>
          <p:nvPr/>
        </p:nvSpPr>
        <p:spPr>
          <a:xfrm>
            <a:off x="3474916" y="3960372"/>
            <a:ext cx="8427259" cy="774654"/>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85750" indent="-285750" algn="just" defTabSz="622300">
              <a:spcBef>
                <a:spcPct val="0"/>
              </a:spcBef>
              <a:spcAft>
                <a:spcPct val="35000"/>
              </a:spcAft>
              <a:buFont typeface="Arial,Sans-Serif" panose="020B0604020202020204" pitchFamily="34" charset="0"/>
              <a:buChar char="•"/>
            </a:pPr>
            <a:r>
              <a:rPr lang="en-GB" sz="1400">
                <a:solidFill>
                  <a:schemeClr val="tx1"/>
                </a:solidFill>
                <a:latin typeface="Century Gothic"/>
              </a:rPr>
              <a:t>Lubambe is undergoing a turnaround strategy aimed at stabilizing production, optimizing operations, and extending the mine life. The company expects further investment in mine development and infrastructure to unlock its long-term value.</a:t>
            </a:r>
            <a:endParaRPr lang="en-US" sz="1400">
              <a:solidFill>
                <a:schemeClr val="tx1"/>
              </a:solidFill>
              <a:latin typeface="Century Gothic"/>
            </a:endParaRPr>
          </a:p>
        </p:txBody>
      </p:sp>
      <p:sp>
        <p:nvSpPr>
          <p:cNvPr id="28" name="TextBox 15">
            <a:extLst>
              <a:ext uri="{FF2B5EF4-FFF2-40B4-BE49-F238E27FC236}">
                <a16:creationId xmlns:a16="http://schemas.microsoft.com/office/drawing/2014/main" id="{5FEE6FB0-1C55-83D8-9DBE-78482A74101B}"/>
              </a:ext>
            </a:extLst>
          </p:cNvPr>
          <p:cNvSpPr txBox="1"/>
          <p:nvPr/>
        </p:nvSpPr>
        <p:spPr>
          <a:xfrm>
            <a:off x="862850" y="3920785"/>
            <a:ext cx="2684563"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err="1">
                <a:solidFill>
                  <a:srgbClr val="000000"/>
                </a:solidFill>
                <a:latin typeface="Century Gothic"/>
                <a:cs typeface="Calibri"/>
              </a:rPr>
              <a:t>Lubambe</a:t>
            </a:r>
            <a:r>
              <a:rPr lang="en-US" sz="2000" b="1">
                <a:solidFill>
                  <a:srgbClr val="000000"/>
                </a:solidFill>
                <a:latin typeface="Century Gothic"/>
                <a:cs typeface="Calibri"/>
              </a:rPr>
              <a:t> Copper Mines Limited</a:t>
            </a:r>
            <a:endParaRPr lang="en-US" sz="2000" b="1">
              <a:solidFill>
                <a:srgbClr val="000000"/>
              </a:solidFill>
              <a:latin typeface="Century Gothic" panose="020B0502020202020204" pitchFamily="34" charset="0"/>
              <a:cs typeface="Calibri"/>
            </a:endParaRPr>
          </a:p>
        </p:txBody>
      </p:sp>
      <p:sp>
        <p:nvSpPr>
          <p:cNvPr id="30" name="TextBox 29">
            <a:extLst>
              <a:ext uri="{FF2B5EF4-FFF2-40B4-BE49-F238E27FC236}">
                <a16:creationId xmlns:a16="http://schemas.microsoft.com/office/drawing/2014/main" id="{6CD0E979-2C10-7008-E2AC-79902D90C0B7}"/>
              </a:ext>
            </a:extLst>
          </p:cNvPr>
          <p:cNvSpPr txBox="1"/>
          <p:nvPr/>
        </p:nvSpPr>
        <p:spPr>
          <a:xfrm>
            <a:off x="817128" y="5920410"/>
            <a:ext cx="26219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latin typeface="Century Gothic"/>
                <a:cs typeface="Calibri"/>
              </a:rPr>
              <a:t>Other Investments  </a:t>
            </a:r>
            <a:r>
              <a:rPr lang="en-US" sz="2000" b="1" err="1">
                <a:solidFill>
                  <a:srgbClr val="000000"/>
                </a:solidFill>
                <a:latin typeface="Century Gothic"/>
                <a:cs typeface="Calibri"/>
              </a:rPr>
              <a:t>Optimisation</a:t>
            </a:r>
            <a:endParaRPr lang="en-US" sz="2000">
              <a:solidFill>
                <a:srgbClr val="000000"/>
              </a:solidFill>
              <a:latin typeface="Century Gothic"/>
              <a:cs typeface="Calibri"/>
            </a:endParaRPr>
          </a:p>
        </p:txBody>
      </p:sp>
      <p:sp>
        <p:nvSpPr>
          <p:cNvPr id="32" name="Freeform 23">
            <a:extLst>
              <a:ext uri="{FF2B5EF4-FFF2-40B4-BE49-F238E27FC236}">
                <a16:creationId xmlns:a16="http://schemas.microsoft.com/office/drawing/2014/main" id="{C1F2E1C9-A235-07FA-4DEC-DE5EE1463C58}"/>
              </a:ext>
            </a:extLst>
          </p:cNvPr>
          <p:cNvSpPr/>
          <p:nvPr/>
        </p:nvSpPr>
        <p:spPr>
          <a:xfrm>
            <a:off x="3464559" y="5722004"/>
            <a:ext cx="8430415" cy="1099786"/>
          </a:xfrm>
          <a:custGeom>
            <a:avLst/>
            <a:gdLst>
              <a:gd name="connsiteX0" fmla="*/ 0 w 2190749"/>
              <a:gd name="connsiteY0" fmla="*/ 0 h 3967211"/>
              <a:gd name="connsiteX1" fmla="*/ 2190749 w 2190749"/>
              <a:gd name="connsiteY1" fmla="*/ 0 h 3967211"/>
              <a:gd name="connsiteX2" fmla="*/ 2190749 w 2190749"/>
              <a:gd name="connsiteY2" fmla="*/ 3967211 h 3967211"/>
              <a:gd name="connsiteX3" fmla="*/ 0 w 2190749"/>
              <a:gd name="connsiteY3" fmla="*/ 3967211 h 3967211"/>
              <a:gd name="connsiteX4" fmla="*/ 0 w 2190749"/>
              <a:gd name="connsiteY4" fmla="*/ 0 h 396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3967211">
                <a:moveTo>
                  <a:pt x="0" y="0"/>
                </a:moveTo>
                <a:lnTo>
                  <a:pt x="2190749" y="0"/>
                </a:lnTo>
                <a:lnTo>
                  <a:pt x="2190749" y="3967211"/>
                </a:lnTo>
                <a:lnTo>
                  <a:pt x="0" y="3967211"/>
                </a:lnTo>
                <a:lnTo>
                  <a:pt x="0" y="0"/>
                </a:lnTo>
                <a:close/>
              </a:path>
            </a:pathLst>
          </a:custGeom>
          <a:solidFill>
            <a:schemeClr val="bg1">
              <a:lumMod val="85000"/>
              <a:alpha val="9000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7983" tIns="127983" rIns="170644" bIns="191974" numCol="1" spcCol="1270" anchor="t" anchorCtr="0">
            <a:noAutofit/>
          </a:bodyPr>
          <a:lstStyle/>
          <a:p>
            <a:pPr marL="285750" indent="-285750" defTabSz="622300">
              <a:spcBef>
                <a:spcPct val="0"/>
              </a:spcBef>
              <a:spcAft>
                <a:spcPct val="35000"/>
              </a:spcAft>
              <a:buFont typeface="Arial" panose="020B0604020202020204" pitchFamily="34" charset="0"/>
              <a:buChar char="•"/>
            </a:pPr>
            <a:r>
              <a:rPr lang="en-GB" sz="1400">
                <a:latin typeface="Century Gothic"/>
              </a:rPr>
              <a:t>Support turn around plans (Kariba Minerals, Limestone Resources and Zambia Gold) to support their turnaround plans.</a:t>
            </a:r>
            <a:endParaRPr lang="en-US" sz="1400">
              <a:latin typeface="Century Gothic"/>
            </a:endParaRPr>
          </a:p>
          <a:p>
            <a:pPr marL="285750" indent="-285750" defTabSz="622300">
              <a:spcBef>
                <a:spcPct val="0"/>
              </a:spcBef>
              <a:spcAft>
                <a:spcPct val="35000"/>
              </a:spcAft>
              <a:buFont typeface="Arial" panose="020B0604020202020204" pitchFamily="34" charset="0"/>
              <a:buChar char="•"/>
            </a:pPr>
            <a:r>
              <a:rPr lang="en-GB" sz="1400">
                <a:latin typeface="Century Gothic"/>
              </a:rPr>
              <a:t>Divestments in key asset to focus on mining, mining related and Energy (</a:t>
            </a:r>
            <a:r>
              <a:rPr lang="en-GB" sz="1400" err="1">
                <a:latin typeface="Century Gothic"/>
              </a:rPr>
              <a:t>Investrust</a:t>
            </a:r>
            <a:r>
              <a:rPr lang="en-GB" sz="1400">
                <a:latin typeface="Century Gothic"/>
              </a:rPr>
              <a:t>, Misenge, Consolidated Gold, </a:t>
            </a:r>
            <a:r>
              <a:rPr lang="en-GB" sz="1400" err="1">
                <a:latin typeface="Century Gothic"/>
              </a:rPr>
              <a:t>Mushe</a:t>
            </a:r>
            <a:r>
              <a:rPr lang="en-GB" sz="1400">
                <a:latin typeface="Century Gothic"/>
              </a:rPr>
              <a:t> Milling and  Rembrandt)</a:t>
            </a:r>
          </a:p>
          <a:p>
            <a:pPr defTabSz="622300">
              <a:spcBef>
                <a:spcPct val="0"/>
              </a:spcBef>
              <a:spcAft>
                <a:spcPct val="35000"/>
              </a:spcAft>
            </a:pPr>
            <a:endParaRPr lang="en-GB" sz="1400">
              <a:latin typeface="Century Gothic"/>
            </a:endParaRPr>
          </a:p>
          <a:p>
            <a:pPr defTabSz="622300">
              <a:spcBef>
                <a:spcPct val="0"/>
              </a:spcBef>
              <a:spcAft>
                <a:spcPct val="35000"/>
              </a:spcAft>
            </a:pPr>
            <a:endParaRPr lang="en-GB" sz="1400">
              <a:latin typeface="Century Gothic"/>
            </a:endParaRPr>
          </a:p>
        </p:txBody>
      </p:sp>
    </p:spTree>
    <p:extLst>
      <p:ext uri="{BB962C8B-B14F-4D97-AF65-F5344CB8AC3E}">
        <p14:creationId xmlns:p14="http://schemas.microsoft.com/office/powerpoint/2010/main" val="166404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ansport, several  Description automatically generated">
            <a:extLst>
              <a:ext uri="{FF2B5EF4-FFF2-40B4-BE49-F238E27FC236}">
                <a16:creationId xmlns:a16="http://schemas.microsoft.com/office/drawing/2014/main" id="{1EA71FEB-2543-5F6B-B0D7-C473FB54775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3941" y="36576"/>
            <a:ext cx="12221259" cy="6821424"/>
          </a:xfrm>
          <a:prstGeom prst="rect">
            <a:avLst/>
          </a:prstGeom>
        </p:spPr>
      </p:pic>
      <p:sp>
        <p:nvSpPr>
          <p:cNvPr id="2" name="Title 1"/>
          <p:cNvSpPr>
            <a:spLocks noGrp="1"/>
          </p:cNvSpPr>
          <p:nvPr>
            <p:ph type="ctrTitle"/>
          </p:nvPr>
        </p:nvSpPr>
        <p:spPr>
          <a:xfrm>
            <a:off x="966216" y="4343401"/>
            <a:ext cx="10061448" cy="1240972"/>
          </a:xfrm>
        </p:spPr>
        <p:txBody>
          <a:bodyPr>
            <a:normAutofit/>
          </a:bodyPr>
          <a:lstStyle/>
          <a:p>
            <a:pPr lvl="0"/>
            <a:r>
              <a:rPr lang="en-US" sz="3600">
                <a:solidFill>
                  <a:schemeClr val="tx1"/>
                </a:solidFill>
              </a:rPr>
              <a:t>02. FINANCIAL PERFORMANCE HIGHLIGHTS</a:t>
            </a:r>
            <a:br>
              <a:rPr lang="en-ZM"/>
            </a:br>
            <a:endParaRPr lang="en-US" sz="3600">
              <a:solidFill>
                <a:schemeClr val="tx2"/>
              </a:solidFill>
            </a:endParaRPr>
          </a:p>
        </p:txBody>
      </p:sp>
      <p:sp>
        <p:nvSpPr>
          <p:cNvPr id="3" name="Subtitle 2"/>
          <p:cNvSpPr>
            <a:spLocks noGrp="1"/>
          </p:cNvSpPr>
          <p:nvPr>
            <p:ph type="subTitle" idx="1"/>
          </p:nvPr>
        </p:nvSpPr>
        <p:spPr/>
        <p:txBody>
          <a:bodyPr>
            <a:normAutofit lnSpcReduction="10000"/>
          </a:bodyPr>
          <a:lstStyle/>
          <a:p>
            <a:r>
              <a:rPr lang="en-US"/>
              <a:t>.</a:t>
            </a:r>
          </a:p>
        </p:txBody>
      </p:sp>
    </p:spTree>
    <p:extLst>
      <p:ext uri="{BB962C8B-B14F-4D97-AF65-F5344CB8AC3E}">
        <p14:creationId xmlns:p14="http://schemas.microsoft.com/office/powerpoint/2010/main" val="353708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f736df-b260-4324-a148-33561a49a086">
      <Terms xmlns="http://schemas.microsoft.com/office/infopath/2007/PartnerControls"/>
    </lcf76f155ced4ddcb4097134ff3c332f>
    <TaxCatchAll xmlns="4fd1ecbb-fc60-45a2-a802-dfef6e4d0ba5"/>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56A26C76CA84599BB19CEC708EC58" ma:contentTypeVersion="15" ma:contentTypeDescription="Create a new document." ma:contentTypeScope="" ma:versionID="39d598c53860e49f738181f960c9762c">
  <xsd:schema xmlns:xsd="http://www.w3.org/2001/XMLSchema" xmlns:xs="http://www.w3.org/2001/XMLSchema" xmlns:p="http://schemas.microsoft.com/office/2006/metadata/properties" xmlns:ns2="8af736df-b260-4324-a148-33561a49a086" xmlns:ns3="4fd1ecbb-fc60-45a2-a802-dfef6e4d0ba5" targetNamespace="http://schemas.microsoft.com/office/2006/metadata/properties" ma:root="true" ma:fieldsID="914e4cbd71e2e3bf0844e783811ee455" ns2:_="" ns3:_="">
    <xsd:import namespace="8af736df-b260-4324-a148-33561a49a086"/>
    <xsd:import namespace="4fd1ecbb-fc60-45a2-a802-dfef6e4d0b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736df-b260-4324-a148-33561a49a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549454-a7d6-4af7-866f-934cd3328a9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d1ecbb-fc60-45a2-a802-dfef6e4d0b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91fde5-9915-4ed5-a202-7241bb477cec}" ma:internalName="TaxCatchAll" ma:showField="CatchAllData" ma:web="4fd1ecbb-fc60-45a2-a802-dfef6e4d0b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7BAAE-0267-4D03-B163-CFDD248FD237}">
  <ds:schemaRefs>
    <ds:schemaRef ds:uri="http://schemas.microsoft.com/sharepoint/v3/contenttype/forms"/>
  </ds:schemaRefs>
</ds:datastoreItem>
</file>

<file path=customXml/itemProps2.xml><?xml version="1.0" encoding="utf-8"?>
<ds:datastoreItem xmlns:ds="http://schemas.openxmlformats.org/officeDocument/2006/customXml" ds:itemID="{FEE4798E-61C4-4C27-8FD1-1FBD305316BC}">
  <ds:schemaRefs>
    <ds:schemaRef ds:uri="http://schemas.microsoft.com/office/infopath/2007/PartnerControls"/>
    <ds:schemaRef ds:uri="http://schemas.microsoft.com/office/2006/documentManagement/types"/>
    <ds:schemaRef ds:uri="http://schemas.microsoft.com/office/2006/metadata/properties"/>
    <ds:schemaRef ds:uri="8af736df-b260-4324-a148-33561a49a086"/>
    <ds:schemaRef ds:uri="4fd1ecbb-fc60-45a2-a802-dfef6e4d0ba5"/>
    <ds:schemaRef ds:uri="http://purl.org/dc/elements/1.1/"/>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A320A03-726E-4616-95DC-CEF65D8CF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736df-b260-4324-a148-33561a49a086"/>
    <ds:schemaRef ds:uri="4fd1ecbb-fc60-45a2-a802-dfef6e4d0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4992</Words>
  <Application>Microsoft Office PowerPoint</Application>
  <PresentationFormat>Widescreen</PresentationFormat>
  <Paragraphs>642</Paragraphs>
  <Slides>32</Slides>
  <Notes>32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Aptos</vt:lpstr>
      <vt:lpstr>Arial</vt:lpstr>
      <vt:lpstr>Arial,Sans-Serif</vt:lpstr>
      <vt:lpstr>Bodoni MT</vt:lpstr>
      <vt:lpstr>Calibri</vt:lpstr>
      <vt:lpstr>Calibri Light</vt:lpstr>
      <vt:lpstr>Century Gothic</vt:lpstr>
      <vt:lpstr>Times New Roman</vt:lpstr>
      <vt:lpstr>Wingdings</vt:lpstr>
      <vt:lpstr>Wingdings,Sans-Serif</vt:lpstr>
      <vt:lpstr>Office Theme</vt:lpstr>
      <vt:lpstr>Custom Design</vt:lpstr>
      <vt:lpstr>1_Office Theme</vt:lpstr>
      <vt:lpstr>SHAREHOLDER OPEN DAY</vt:lpstr>
      <vt:lpstr>DISCLAIMER</vt:lpstr>
      <vt:lpstr>OUTLINE</vt:lpstr>
      <vt:lpstr>01. STRATEGIC INVESTMENT DEVELOPMENT  </vt:lpstr>
      <vt:lpstr>STRATEGIC OVERVIEW 2020-2026</vt:lpstr>
      <vt:lpstr>CURRENT PORTFOLIO SNAPSHOT</vt:lpstr>
      <vt:lpstr>PowerPoint Presentation</vt:lpstr>
      <vt:lpstr>PowerPoint Presentation</vt:lpstr>
      <vt:lpstr>02. FINANCIAL PERFORMANCE HIGHLIGHTS </vt:lpstr>
      <vt:lpstr>SIX YEAR PERFORMANCE ANALYSIS 2020 – 2025 HY </vt:lpstr>
      <vt:lpstr>PowerPoint Presentation</vt:lpstr>
      <vt:lpstr>FINANCIAL HIGHLIGHTS – GROUP FINANCIAL POSITION </vt:lpstr>
      <vt:lpstr>FINANCIAL HIGHLIGHTS – INVESTMENT IN ASSOCIATE ANALYSIS  2025</vt:lpstr>
      <vt:lpstr>ZCCM-IH SHAREHOLDER DIVIDEND PAYMENTS</vt:lpstr>
      <vt:lpstr>03. STRATEGIC OUTLOOK</vt:lpstr>
      <vt:lpstr>STRATEGIC ETHOS</vt:lpstr>
      <vt:lpstr>PowerPoint Presentation</vt:lpstr>
      <vt:lpstr>PowerPoint Presentation</vt:lpstr>
      <vt:lpstr>Exploration Projects-Minerals </vt:lpstr>
      <vt:lpstr>ZCCM-IH Oil and Gas  Licenses (Exploration)</vt:lpstr>
      <vt:lpstr>04. CORPORATE ACTIONS</vt:lpstr>
      <vt:lpstr>PowerPoint Presentation</vt:lpstr>
      <vt:lpstr>Thank You</vt:lpstr>
      <vt:lpstr>PowerPoint Presentation</vt:lpstr>
      <vt:lpstr>SHARE PRICE EVOLUTION SINCE 2020</vt:lpstr>
      <vt:lpstr>SHARE PRICE - YTD 2025</vt:lpstr>
      <vt:lpstr>SHARE PRICE  - LSE YTD 2025</vt:lpstr>
      <vt:lpstr>INDEXED ZCCM-IH SHARE PRICE RELATIVE TO ECONOMIC BENCHMARKS </vt:lpstr>
      <vt:lpstr>VOLUMES TRADED – YTD 2025</vt:lpstr>
      <vt:lpstr>EURONEXT TRAILING PE &amp; PBV RATIOS - 2020 TO 2025</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ZCCM-IH 360 Campaign</dc:title>
  <dc:creator>Microsoft account</dc:creator>
  <cp:lastModifiedBy>Loisa Mbatha : ZCCM-IH [Corporate Affairs Manager]</cp:lastModifiedBy>
  <cp:revision>60</cp:revision>
  <cp:lastPrinted>2025-10-16T12:52:07Z</cp:lastPrinted>
  <dcterms:created xsi:type="dcterms:W3CDTF">2022-03-24T09:04:43Z</dcterms:created>
  <dcterms:modified xsi:type="dcterms:W3CDTF">2025-10-29T07:37:44Z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0x01010052C56A26C76CA84599BB19CEC708EC58</vt:lpwstr>
  </property>
  <property fmtid="{D5CDD505-2E9C-101B-9397-08002B2CF9AE}" pid="3" name="MediaServiceImageTags">
    <vt:lpwstr/>
  </property>
  <property fmtid="{D5CDD505-2E9C-101B-9397-08002B2CF9AE}" pid="4" name="MSIP_Label_0d9f6cf9-1a99-41df-b09a-02be8db057dc_Enabled">
    <vt:lpwstr>true</vt:lpwstr>
  </property>
  <property fmtid="{D5CDD505-2E9C-101B-9397-08002B2CF9AE}" pid="5" name="MSIP_Label_0d9f6cf9-1a99-41df-b09a-02be8db057dc_SetDate">
    <vt:lpwstr>2025-08-26T14:00:35Z</vt:lpwstr>
  </property>
  <property fmtid="{D5CDD505-2E9C-101B-9397-08002B2CF9AE}" pid="6" name="MSIP_Label_0d9f6cf9-1a99-41df-b09a-02be8db057dc_Method">
    <vt:lpwstr>Privileged</vt:lpwstr>
  </property>
  <property fmtid="{D5CDD505-2E9C-101B-9397-08002B2CF9AE}" pid="7" name="MSIP_Label_0d9f6cf9-1a99-41df-b09a-02be8db057dc_Name">
    <vt:lpwstr>Public</vt:lpwstr>
  </property>
  <property fmtid="{D5CDD505-2E9C-101B-9397-08002B2CF9AE}" pid="8" name="MSIP_Label_0d9f6cf9-1a99-41df-b09a-02be8db057dc_SiteId">
    <vt:lpwstr>01698aa7-3e26-4bb8-bd62-adae6854271e</vt:lpwstr>
  </property>
  <property fmtid="{D5CDD505-2E9C-101B-9397-08002B2CF9AE}" pid="9" name="MSIP_Label_0d9f6cf9-1a99-41df-b09a-02be8db057dc_ActionId">
    <vt:lpwstr>632ebd92-9a31-4d22-b4c0-69d469aea0fb</vt:lpwstr>
  </property>
  <property fmtid="{D5CDD505-2E9C-101B-9397-08002B2CF9AE}" pid="10" name="MSIP_Label_0d9f6cf9-1a99-41df-b09a-02be8db057dc_ContentBits">
    <vt:lpwstr>0</vt:lpwstr>
  </property>
  <property fmtid="{D5CDD505-2E9C-101B-9397-08002B2CF9AE}" pid="11" name="MSIP_Label_0d9f6cf9-1a99-41df-b09a-02be8db057dc_Tag">
    <vt:lpwstr>10, 0, 1, 1</vt:lpwstr>
  </property>
</Properties>
</file>